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9" r:id="rId14"/>
    <p:sldId id="280" r:id="rId15"/>
    <p:sldId id="267" r:id="rId16"/>
    <p:sldId id="276" r:id="rId17"/>
    <p:sldId id="270" r:id="rId18"/>
    <p:sldId id="278" r:id="rId19"/>
    <p:sldId id="271" r:id="rId20"/>
    <p:sldId id="272" r:id="rId21"/>
    <p:sldId id="273" r:id="rId22"/>
    <p:sldId id="274" r:id="rId23"/>
    <p:sldId id="275" r:id="rId24"/>
    <p:sldId id="279" r:id="rId25"/>
    <p:sldId id="26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9C329-7352-4320-9048-0FC38EB6C9BC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4B138-6A84-4784-BEC8-D53189AA19E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9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4B138-6A84-4784-BEC8-D53189AA19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43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4B138-6A84-4784-BEC8-D53189AA19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21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93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51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3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9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851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7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3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81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14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A257B-C4DA-49B3-87DF-2BFA8CD49995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4AA62-2925-457E-8850-1B58762D2E7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8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dirty="0" err="1" smtClean="0">
                <a:solidFill>
                  <a:srgbClr val="FF0000"/>
                </a:solidFill>
              </a:rPr>
              <a:t>Адаптивні</a:t>
            </a:r>
            <a:r>
              <a:rPr lang="ru-RU" sz="7200" dirty="0" smtClean="0">
                <a:solidFill>
                  <a:srgbClr val="FF0000"/>
                </a:solidFill>
              </a:rPr>
              <a:t> </a:t>
            </a:r>
            <a:r>
              <a:rPr lang="ru-RU" sz="7200" dirty="0" err="1" smtClean="0">
                <a:solidFill>
                  <a:srgbClr val="FF0000"/>
                </a:solidFill>
              </a:rPr>
              <a:t>біологічні</a:t>
            </a:r>
            <a:r>
              <a:rPr lang="ru-RU" sz="7200" dirty="0" smtClean="0">
                <a:solidFill>
                  <a:srgbClr val="FF0000"/>
                </a:solidFill>
              </a:rPr>
              <a:t> </a:t>
            </a:r>
            <a:r>
              <a:rPr lang="ru-RU" sz="7200" dirty="0" err="1" smtClean="0">
                <a:solidFill>
                  <a:srgbClr val="FF0000"/>
                </a:solidFill>
              </a:rPr>
              <a:t>ритми</a:t>
            </a:r>
            <a:r>
              <a:rPr lang="ru-RU" sz="7200" dirty="0" smtClean="0">
                <a:solidFill>
                  <a:srgbClr val="FF0000"/>
                </a:solidFill>
              </a:rPr>
              <a:t> </a:t>
            </a:r>
            <a:r>
              <a:rPr lang="ru-RU" sz="7200" dirty="0" err="1" smtClean="0">
                <a:solidFill>
                  <a:srgbClr val="FF0000"/>
                </a:solidFill>
              </a:rPr>
              <a:t>біологічних</a:t>
            </a:r>
            <a:r>
              <a:rPr lang="ru-RU" sz="7200" dirty="0" smtClean="0">
                <a:solidFill>
                  <a:srgbClr val="FF0000"/>
                </a:solidFill>
              </a:rPr>
              <a:t> систем </a:t>
            </a:r>
            <a:r>
              <a:rPr lang="ru-RU" sz="7200" dirty="0" err="1" smtClean="0">
                <a:solidFill>
                  <a:srgbClr val="FF0000"/>
                </a:solidFill>
              </a:rPr>
              <a:t>різного</a:t>
            </a:r>
            <a:r>
              <a:rPr lang="ru-RU" sz="7200" dirty="0" smtClean="0">
                <a:solidFill>
                  <a:srgbClr val="FF0000"/>
                </a:solidFill>
              </a:rPr>
              <a:t> </a:t>
            </a:r>
            <a:r>
              <a:rPr lang="ru-RU" sz="7200" dirty="0" err="1" smtClean="0">
                <a:solidFill>
                  <a:srgbClr val="FF0000"/>
                </a:solidFill>
              </a:rPr>
              <a:t>рівня</a:t>
            </a:r>
            <a:r>
              <a:rPr lang="ru-RU" sz="7200" dirty="0" smtClean="0">
                <a:solidFill>
                  <a:srgbClr val="FF0000"/>
                </a:solidFill>
              </a:rPr>
              <a:t> </a:t>
            </a:r>
            <a:r>
              <a:rPr lang="ru-RU" sz="7200" dirty="0" err="1" smtClean="0">
                <a:solidFill>
                  <a:srgbClr val="FF0000"/>
                </a:solidFill>
              </a:rPr>
              <a:t>організації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37312"/>
            <a:ext cx="6400800" cy="384448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БІОЛОГІЯ 11 КЛАС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48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002060"/>
                </a:solidFill>
              </a:rPr>
              <a:t>Внутрішні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</a:rPr>
              <a:t>біологічні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</a:rPr>
              <a:t>ритми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зумовлені</a:t>
            </a:r>
            <a:r>
              <a:rPr lang="ru-RU" dirty="0" smtClean="0"/>
              <a:t> </a:t>
            </a:r>
            <a:r>
              <a:rPr lang="ru-RU" dirty="0" err="1" smtClean="0"/>
              <a:t>життєдіяльністю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/>
              <a:t> </a:t>
            </a:r>
            <a:r>
              <a:rPr lang="ru-RU" dirty="0" smtClean="0"/>
              <a:t>(ритм </a:t>
            </a:r>
            <a:r>
              <a:rPr lang="ru-RU" dirty="0" err="1" smtClean="0"/>
              <a:t>дихання</a:t>
            </a:r>
            <a:r>
              <a:rPr lang="ru-RU" dirty="0" smtClean="0"/>
              <a:t>, </a:t>
            </a:r>
            <a:r>
              <a:rPr lang="ru-RU" dirty="0" err="1" smtClean="0"/>
              <a:t>серцевий</a:t>
            </a:r>
            <a:r>
              <a:rPr lang="ru-RU" dirty="0" smtClean="0"/>
              <a:t> цикл, </a:t>
            </a:r>
            <a:r>
              <a:rPr lang="ru-RU" dirty="0" err="1" smtClean="0"/>
              <a:t>травлення</a:t>
            </a:r>
            <a:r>
              <a:rPr lang="ru-RU" dirty="0" smtClean="0"/>
              <a:t>, </a:t>
            </a:r>
            <a:r>
              <a:rPr lang="ru-RU" dirty="0" err="1" smtClean="0"/>
              <a:t>виділення</a:t>
            </a:r>
            <a:r>
              <a:rPr lang="ru-RU" dirty="0" smtClean="0"/>
              <a:t>).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дає</a:t>
            </a:r>
            <a:r>
              <a:rPr lang="ru-RU" dirty="0" smtClean="0"/>
              <a:t>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узгоджувати</a:t>
            </a:r>
            <a:r>
              <a:rPr lang="ru-RU" dirty="0" smtClean="0"/>
              <a:t> </a:t>
            </a:r>
            <a:r>
              <a:rPr lang="ru-RU" dirty="0" err="1" smtClean="0"/>
              <a:t>фізіологічні</a:t>
            </a:r>
            <a:r>
              <a:rPr lang="ru-RU" dirty="0"/>
              <a:t> </a:t>
            </a:r>
            <a:r>
              <a:rPr lang="ru-RU" dirty="0" err="1" smtClean="0"/>
              <a:t>ритми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змінами</a:t>
            </a:r>
            <a:r>
              <a:rPr lang="ru-RU" dirty="0" smtClean="0"/>
              <a:t> </a:t>
            </a:r>
            <a:r>
              <a:rPr lang="ru-RU" dirty="0" err="1" smtClean="0"/>
              <a:t>навколишнього</a:t>
            </a:r>
            <a:r>
              <a:rPr lang="ru-RU" dirty="0" smtClean="0"/>
              <a:t> </a:t>
            </a:r>
            <a:r>
              <a:rPr lang="ru-RU" dirty="0" err="1" smtClean="0"/>
              <a:t>середовища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147089"/>
            <a:ext cx="3491880" cy="23458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74456"/>
            <a:ext cx="3214687" cy="227858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83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dirty="0" smtClean="0">
                <a:solidFill>
                  <a:srgbClr val="002060"/>
                </a:solidFill>
              </a:rPr>
              <a:t>ФОТОПЕРІОДИЗМ</a:t>
            </a:r>
            <a:endParaRPr lang="ru-RU" sz="6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Фотоперіодизм</a:t>
            </a:r>
            <a:r>
              <a:rPr lang="ru-RU" dirty="0" smtClean="0"/>
              <a:t> – </a:t>
            </a:r>
            <a:r>
              <a:rPr lang="ru-RU" dirty="0" err="1" smtClean="0"/>
              <a:t>фізіологічна</a:t>
            </a:r>
            <a:r>
              <a:rPr lang="ru-RU" dirty="0" smtClean="0"/>
              <a:t> </a:t>
            </a:r>
            <a:r>
              <a:rPr lang="ru-RU" dirty="0" err="1" smtClean="0"/>
              <a:t>реакції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 smtClean="0"/>
              <a:t> на </a:t>
            </a:r>
            <a:r>
              <a:rPr lang="ru-RU" dirty="0" err="1" smtClean="0"/>
              <a:t>співвідношення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довжиною</a:t>
            </a:r>
            <a:r>
              <a:rPr lang="ru-RU" dirty="0" smtClean="0"/>
              <a:t> дня і </a:t>
            </a:r>
            <a:r>
              <a:rPr lang="ru-RU" dirty="0" err="1" smtClean="0"/>
              <a:t>ночі</a:t>
            </a:r>
            <a:endParaRPr lang="ru-RU" dirty="0"/>
          </a:p>
        </p:txBody>
      </p:sp>
      <p:pic>
        <p:nvPicPr>
          <p:cNvPr id="10242" name="Picture 2" descr="C:\Users\User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67335"/>
            <a:ext cx="2948839" cy="226186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774" y="2492896"/>
            <a:ext cx="3609975" cy="3990497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445224"/>
            <a:ext cx="51415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тварин</a:t>
            </a:r>
            <a:r>
              <a:rPr lang="ru-RU" dirty="0" smtClean="0"/>
              <a:t> </a:t>
            </a:r>
            <a:r>
              <a:rPr lang="ru-RU" dirty="0" err="1" smtClean="0"/>
              <a:t>фотоперіодизм</a:t>
            </a:r>
            <a:r>
              <a:rPr lang="ru-RU" dirty="0" smtClean="0"/>
              <a:t> </a:t>
            </a:r>
            <a:r>
              <a:rPr lang="ru-RU" dirty="0" err="1" smtClean="0"/>
              <a:t>контролює</a:t>
            </a:r>
            <a:r>
              <a:rPr lang="ru-RU" dirty="0" smtClean="0"/>
              <a:t> </a:t>
            </a:r>
            <a:r>
              <a:rPr lang="ru-RU" dirty="0" err="1" smtClean="0"/>
              <a:t>настання</a:t>
            </a:r>
            <a:r>
              <a:rPr lang="ru-RU" dirty="0" smtClean="0"/>
              <a:t> й </a:t>
            </a:r>
            <a:r>
              <a:rPr lang="ru-RU" dirty="0" err="1" smtClean="0"/>
              <a:t>припинення</a:t>
            </a:r>
            <a:r>
              <a:rPr lang="ru-RU" dirty="0" smtClean="0"/>
              <a:t> </a:t>
            </a:r>
            <a:r>
              <a:rPr lang="ru-RU" dirty="0" err="1" smtClean="0"/>
              <a:t>парувального</a:t>
            </a:r>
            <a:r>
              <a:rPr lang="ru-RU" dirty="0"/>
              <a:t> </a:t>
            </a:r>
            <a:r>
              <a:rPr lang="ru-RU" dirty="0" err="1" smtClean="0"/>
              <a:t>періоду</a:t>
            </a:r>
            <a:r>
              <a:rPr lang="ru-RU" dirty="0" smtClean="0"/>
              <a:t>, </a:t>
            </a:r>
            <a:r>
              <a:rPr lang="ru-RU" dirty="0" err="1" smtClean="0"/>
              <a:t>плодючість</a:t>
            </a:r>
            <a:r>
              <a:rPr lang="ru-RU" dirty="0" smtClean="0"/>
              <a:t>, </a:t>
            </a:r>
            <a:r>
              <a:rPr lang="ru-RU" dirty="0" err="1" smtClean="0"/>
              <a:t>линяння</a:t>
            </a:r>
            <a:r>
              <a:rPr lang="ru-RU" dirty="0" smtClean="0"/>
              <a:t>, </a:t>
            </a:r>
            <a:r>
              <a:rPr lang="ru-RU" dirty="0" err="1" smtClean="0"/>
              <a:t>міграції</a:t>
            </a:r>
            <a:r>
              <a:rPr lang="ru-RU" dirty="0" smtClean="0"/>
              <a:t>, </a:t>
            </a:r>
            <a:r>
              <a:rPr lang="ru-RU" dirty="0" err="1" smtClean="0"/>
              <a:t>перехід</a:t>
            </a:r>
            <a:r>
              <a:rPr lang="ru-RU" dirty="0" smtClean="0"/>
              <a:t> до </a:t>
            </a:r>
            <a:r>
              <a:rPr lang="ru-RU" dirty="0" err="1" smtClean="0"/>
              <a:t>зимівлі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72367" y="2967335"/>
            <a:ext cx="2029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фотоперіодизм</a:t>
            </a:r>
            <a:r>
              <a:rPr lang="ru-RU" dirty="0" smtClean="0"/>
              <a:t> </a:t>
            </a:r>
            <a:r>
              <a:rPr lang="ru-RU" dirty="0" err="1" smtClean="0"/>
              <a:t>виражається</a:t>
            </a:r>
            <a:r>
              <a:rPr lang="ru-RU" dirty="0" smtClean="0"/>
              <a:t> </a:t>
            </a:r>
            <a:r>
              <a:rPr lang="ru-RU" dirty="0" err="1" smtClean="0"/>
              <a:t>переважно</a:t>
            </a:r>
            <a:r>
              <a:rPr lang="ru-RU" dirty="0" smtClean="0"/>
              <a:t> в </a:t>
            </a:r>
            <a:r>
              <a:rPr lang="ru-RU" dirty="0" err="1" smtClean="0"/>
              <a:t>коливан</a:t>
            </a:r>
            <a:r>
              <a:rPr lang="ru-RU" dirty="0" smtClean="0"/>
              <a:t>-</a:t>
            </a:r>
          </a:p>
          <a:p>
            <a:pPr algn="ctr"/>
            <a:r>
              <a:rPr lang="ru-RU" dirty="0" err="1" smtClean="0"/>
              <a:t>нях</a:t>
            </a:r>
            <a:r>
              <a:rPr lang="ru-RU" dirty="0" smtClean="0"/>
              <a:t> </a:t>
            </a:r>
            <a:r>
              <a:rPr lang="ru-RU" dirty="0" err="1" smtClean="0"/>
              <a:t>інтенсивності</a:t>
            </a:r>
            <a:r>
              <a:rPr lang="ru-RU" dirty="0" smtClean="0"/>
              <a:t> </a:t>
            </a:r>
            <a:r>
              <a:rPr lang="ru-RU" dirty="0" err="1" smtClean="0"/>
              <a:t>обміну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 і </a:t>
            </a:r>
            <a:r>
              <a:rPr lang="ru-RU" dirty="0" err="1" smtClean="0"/>
              <a:t>енергії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6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Фотоперіодизм</a:t>
            </a:r>
            <a:r>
              <a:rPr lang="ru-RU" dirty="0" smtClean="0"/>
              <a:t> у </a:t>
            </a:r>
            <a:r>
              <a:rPr lang="ru-RU" dirty="0" err="1" smtClean="0"/>
              <a:t>рослин</a:t>
            </a:r>
            <a:r>
              <a:rPr lang="ru-RU" dirty="0" smtClean="0"/>
              <a:t> </a:t>
            </a:r>
            <a:r>
              <a:rPr lang="ru-RU" dirty="0" err="1" smtClean="0"/>
              <a:t>виявляється</a:t>
            </a:r>
            <a:r>
              <a:rPr lang="ru-RU" dirty="0" smtClean="0"/>
              <a:t> в </a:t>
            </a:r>
            <a:r>
              <a:rPr lang="ru-RU" dirty="0" err="1" smtClean="0"/>
              <a:t>зміні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 росту та </a:t>
            </a:r>
            <a:r>
              <a:rPr lang="ru-RU" dirty="0" err="1" smtClean="0"/>
              <a:t>розвитку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C:\Users\User\Desktop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37" y="1988840"/>
            <a:ext cx="7497639" cy="4622254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31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116632"/>
            <a:ext cx="9036497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Добові</a:t>
            </a:r>
            <a:r>
              <a:rPr lang="ru-RU" dirty="0" smtClean="0"/>
              <a:t> </a:t>
            </a:r>
            <a:r>
              <a:rPr lang="ru-RU" dirty="0" err="1" smtClean="0"/>
              <a:t>ритми</a:t>
            </a:r>
            <a:r>
              <a:rPr lang="ru-RU" dirty="0" smtClean="0"/>
              <a:t> є </a:t>
            </a:r>
            <a:r>
              <a:rPr lang="ru-RU" dirty="0" err="1" smtClean="0"/>
              <a:t>універсальними</a:t>
            </a:r>
            <a:r>
              <a:rPr lang="ru-RU" dirty="0" smtClean="0"/>
              <a:t> </a:t>
            </a:r>
            <a:r>
              <a:rPr lang="ru-RU" dirty="0" err="1" smtClean="0"/>
              <a:t>показниками</a:t>
            </a:r>
            <a:r>
              <a:rPr lang="ru-RU" dirty="0" smtClean="0"/>
              <a:t> </a:t>
            </a:r>
            <a:r>
              <a:rPr lang="ru-RU" dirty="0" err="1" smtClean="0"/>
              <a:t>загального</a:t>
            </a:r>
            <a:r>
              <a:rPr lang="ru-RU" dirty="0" smtClean="0"/>
              <a:t> стану </a:t>
            </a:r>
            <a:r>
              <a:rPr lang="ru-RU" dirty="0" err="1" smtClean="0"/>
              <a:t>людини</a:t>
            </a:r>
            <a:r>
              <a:rPr lang="ru-RU" dirty="0" smtClean="0"/>
              <a:t>. Вони </a:t>
            </a:r>
            <a:r>
              <a:rPr lang="ru-RU" dirty="0" err="1" smtClean="0"/>
              <a:t>повторюються</a:t>
            </a:r>
            <a:r>
              <a:rPr lang="ru-RU" dirty="0" smtClean="0"/>
              <a:t> </a:t>
            </a:r>
            <a:r>
              <a:rPr lang="ru-RU" dirty="0" err="1" smtClean="0"/>
              <a:t>кожні</a:t>
            </a:r>
            <a:r>
              <a:rPr lang="ru-RU" dirty="0" smtClean="0"/>
              <a:t> 20-28 годин.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</a:t>
            </a:r>
            <a:r>
              <a:rPr lang="ru-RU" dirty="0" err="1" smtClean="0"/>
              <a:t>циркадними</a:t>
            </a:r>
            <a:r>
              <a:rPr lang="ru-RU" dirty="0" smtClean="0"/>
              <a:t> (</a:t>
            </a:r>
            <a:r>
              <a:rPr lang="ru-RU" dirty="0" err="1" smtClean="0"/>
              <a:t>від</a:t>
            </a:r>
            <a:r>
              <a:rPr lang="ru-RU" dirty="0" smtClean="0"/>
              <a:t> «</a:t>
            </a:r>
            <a:r>
              <a:rPr lang="en-US" dirty="0" err="1" smtClean="0"/>
              <a:t>cirke</a:t>
            </a:r>
            <a:r>
              <a:rPr lang="en-US" dirty="0" smtClean="0"/>
              <a:t>» - </a:t>
            </a:r>
            <a:r>
              <a:rPr lang="ru-RU" dirty="0" err="1" smtClean="0"/>
              <a:t>біля</a:t>
            </a:r>
            <a:r>
              <a:rPr lang="ru-RU" dirty="0" smtClean="0"/>
              <a:t> та «</a:t>
            </a:r>
            <a:r>
              <a:rPr lang="en-US" dirty="0" err="1" smtClean="0"/>
              <a:t>dias</a:t>
            </a:r>
            <a:r>
              <a:rPr lang="en-US" dirty="0" smtClean="0"/>
              <a:t>» - </a:t>
            </a:r>
            <a:r>
              <a:rPr lang="ru-RU" dirty="0" smtClean="0"/>
              <a:t>день). </a:t>
            </a:r>
          </a:p>
          <a:p>
            <a:pPr algn="just"/>
            <a:r>
              <a:rPr lang="ru-RU" dirty="0" err="1" smtClean="0"/>
              <a:t>Найважливішим</a:t>
            </a:r>
            <a:r>
              <a:rPr lang="ru-RU" dirty="0" smtClean="0"/>
              <a:t> </a:t>
            </a:r>
            <a:r>
              <a:rPr lang="ru-RU" dirty="0" err="1" smtClean="0"/>
              <a:t>циркадним</a:t>
            </a:r>
            <a:r>
              <a:rPr lang="ru-RU" dirty="0" smtClean="0"/>
              <a:t> ритмом є </a:t>
            </a:r>
            <a:r>
              <a:rPr lang="ru-RU" dirty="0" err="1" smtClean="0"/>
              <a:t>коливання</a:t>
            </a:r>
            <a:r>
              <a:rPr lang="ru-RU" dirty="0" smtClean="0"/>
              <a:t>              </a:t>
            </a:r>
            <a:r>
              <a:rPr lang="ru-RU" dirty="0" err="1" smtClean="0"/>
              <a:t>температури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: </a:t>
            </a:r>
            <a:r>
              <a:rPr lang="ru-RU" dirty="0" err="1" smtClean="0"/>
              <a:t>вночі</a:t>
            </a:r>
            <a:r>
              <a:rPr lang="ru-RU" dirty="0" smtClean="0"/>
              <a:t> температура </a:t>
            </a:r>
            <a:r>
              <a:rPr lang="ru-RU" dirty="0" err="1" smtClean="0"/>
              <a:t>найнижча</a:t>
            </a:r>
            <a:r>
              <a:rPr lang="ru-RU" dirty="0" smtClean="0"/>
              <a:t>,                               на ранок вона </a:t>
            </a:r>
            <a:r>
              <a:rPr lang="ru-RU" dirty="0" err="1" smtClean="0"/>
              <a:t>підвищується</a:t>
            </a:r>
            <a:r>
              <a:rPr lang="ru-RU" dirty="0" smtClean="0"/>
              <a:t>, а в </a:t>
            </a:r>
            <a:r>
              <a:rPr lang="ru-RU" dirty="0" err="1" smtClean="0"/>
              <a:t>другій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                                  дня, до18 год., </a:t>
            </a:r>
            <a:r>
              <a:rPr lang="ru-RU" dirty="0" err="1" smtClean="0"/>
              <a:t>досягає</a:t>
            </a:r>
            <a:r>
              <a:rPr lang="ru-RU" dirty="0" smtClean="0"/>
              <a:t> максимального </a:t>
            </a:r>
            <a:r>
              <a:rPr lang="ru-RU" dirty="0" err="1" smtClean="0"/>
              <a:t>значення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Щоденно</a:t>
            </a:r>
            <a:r>
              <a:rPr lang="ru-RU" dirty="0" smtClean="0"/>
              <a:t> до моменту </a:t>
            </a:r>
            <a:r>
              <a:rPr lang="ru-RU" dirty="0" err="1" smtClean="0"/>
              <a:t>пробудження</a:t>
            </a:r>
            <a:r>
              <a:rPr lang="ru-RU" dirty="0" smtClean="0"/>
              <a:t> в </a:t>
            </a:r>
            <a:r>
              <a:rPr lang="ru-RU" dirty="0" err="1" smtClean="0"/>
              <a:t>крові</a:t>
            </a:r>
            <a:r>
              <a:rPr lang="ru-RU" dirty="0" smtClean="0"/>
              <a:t> </a:t>
            </a:r>
            <a:r>
              <a:rPr lang="ru-RU" dirty="0" err="1" smtClean="0"/>
              <a:t>підвищується</a:t>
            </a:r>
            <a:r>
              <a:rPr lang="ru-RU" dirty="0" smtClean="0"/>
              <a:t> </a:t>
            </a:r>
            <a:r>
              <a:rPr lang="ru-RU" dirty="0" err="1" smtClean="0"/>
              <a:t>вміст</a:t>
            </a:r>
            <a:r>
              <a:rPr lang="ru-RU" dirty="0" smtClean="0"/>
              <a:t> </a:t>
            </a:r>
            <a:r>
              <a:rPr lang="ru-RU" dirty="0" err="1" smtClean="0"/>
              <a:t>адреналіну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приводить </a:t>
            </a:r>
            <a:r>
              <a:rPr lang="ru-RU" dirty="0" err="1" smtClean="0"/>
              <a:t>організм</a:t>
            </a:r>
            <a:r>
              <a:rPr lang="ru-RU" dirty="0" smtClean="0"/>
              <a:t> у «</a:t>
            </a:r>
            <a:r>
              <a:rPr lang="ru-RU" dirty="0" err="1" smtClean="0"/>
              <a:t>бойову</a:t>
            </a:r>
            <a:r>
              <a:rPr lang="ru-RU" dirty="0" smtClean="0"/>
              <a:t> </a:t>
            </a:r>
            <a:r>
              <a:rPr lang="ru-RU" dirty="0" err="1" smtClean="0"/>
              <a:t>готовність</a:t>
            </a:r>
            <a:r>
              <a:rPr lang="ru-RU" dirty="0" smtClean="0"/>
              <a:t>». </a:t>
            </a:r>
            <a:r>
              <a:rPr lang="ru-RU" dirty="0" err="1" smtClean="0"/>
              <a:t>Зниження</a:t>
            </a:r>
            <a:r>
              <a:rPr lang="ru-RU" dirty="0" smtClean="0"/>
              <a:t> </a:t>
            </a:r>
            <a:r>
              <a:rPr lang="ru-RU" dirty="0" err="1" smtClean="0"/>
              <a:t>вмісту</a:t>
            </a:r>
            <a:r>
              <a:rPr lang="ru-RU" dirty="0" smtClean="0"/>
              <a:t> </a:t>
            </a:r>
            <a:r>
              <a:rPr lang="ru-RU" dirty="0" err="1" smtClean="0"/>
              <a:t>адреналіну</a:t>
            </a:r>
            <a:r>
              <a:rPr lang="ru-RU" dirty="0" smtClean="0"/>
              <a:t> є </a:t>
            </a:r>
            <a:r>
              <a:rPr lang="ru-RU" dirty="0" err="1" smtClean="0"/>
              <a:t>умовою</a:t>
            </a:r>
            <a:r>
              <a:rPr lang="ru-RU" dirty="0" smtClean="0"/>
              <a:t> </a:t>
            </a:r>
            <a:r>
              <a:rPr lang="ru-RU" dirty="0" err="1" smtClean="0"/>
              <a:t>спокійного</a:t>
            </a:r>
            <a:r>
              <a:rPr lang="ru-RU" dirty="0" smtClean="0"/>
              <a:t> сну.  </a:t>
            </a:r>
            <a:r>
              <a:rPr lang="ru-RU" dirty="0" err="1" smtClean="0"/>
              <a:t>Працездатність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за час </a:t>
            </a:r>
            <a:r>
              <a:rPr lang="ru-RU" dirty="0" err="1" smtClean="0"/>
              <a:t>доби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змінюється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37542"/>
            <a:ext cx="3915519" cy="19590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41" y="4737542"/>
            <a:ext cx="3024336" cy="19050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0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err="1" smtClean="0">
                <a:solidFill>
                  <a:schemeClr val="tx2"/>
                </a:solidFill>
              </a:rPr>
              <a:t>Біологічний</a:t>
            </a:r>
            <a:r>
              <a:rPr lang="ru-RU" sz="6600" b="1" dirty="0" smtClean="0">
                <a:solidFill>
                  <a:schemeClr val="tx2"/>
                </a:solidFill>
              </a:rPr>
              <a:t> </a:t>
            </a:r>
            <a:r>
              <a:rPr lang="ru-RU" sz="6600" b="1" dirty="0" err="1" smtClean="0">
                <a:solidFill>
                  <a:schemeClr val="tx2"/>
                </a:solidFill>
              </a:rPr>
              <a:t>годинник</a:t>
            </a:r>
            <a:r>
              <a:rPr lang="ru-RU" sz="6600" b="1" dirty="0" smtClean="0">
                <a:solidFill>
                  <a:schemeClr val="tx2"/>
                </a:solidFill>
              </a:rPr>
              <a:t> </a:t>
            </a:r>
            <a:endParaRPr lang="ru-RU" sz="66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365104"/>
            <a:ext cx="8363272" cy="219310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Біологічний</a:t>
            </a:r>
            <a:r>
              <a:rPr lang="ru-RU" dirty="0" smtClean="0"/>
              <a:t> </a:t>
            </a:r>
            <a:r>
              <a:rPr lang="ru-RU" dirty="0" err="1" smtClean="0"/>
              <a:t>годинник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 smtClean="0"/>
              <a:t> </a:t>
            </a:r>
            <a:r>
              <a:rPr lang="ru-RU" dirty="0" err="1" smtClean="0"/>
              <a:t>реагувати</a:t>
            </a:r>
            <a:r>
              <a:rPr lang="ru-RU" dirty="0" smtClean="0"/>
              <a:t> на </a:t>
            </a:r>
            <a:r>
              <a:rPr lang="ru-RU" dirty="0" err="1" smtClean="0"/>
              <a:t>плин</a:t>
            </a:r>
            <a:r>
              <a:rPr lang="ru-RU" dirty="0" smtClean="0"/>
              <a:t> </a:t>
            </a:r>
            <a:r>
              <a:rPr lang="ru-RU" dirty="0" err="1" smtClean="0"/>
              <a:t>часу.Основою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здатності</a:t>
            </a:r>
            <a:r>
              <a:rPr lang="ru-RU" dirty="0" smtClean="0"/>
              <a:t> є </a:t>
            </a:r>
            <a:r>
              <a:rPr lang="ru-RU" dirty="0" err="1" smtClean="0"/>
              <a:t>чітка</a:t>
            </a:r>
            <a:r>
              <a:rPr lang="ru-RU" dirty="0" smtClean="0"/>
              <a:t> </a:t>
            </a:r>
            <a:r>
              <a:rPr lang="ru-RU" dirty="0" err="1" smtClean="0"/>
              <a:t>періодичність</a:t>
            </a:r>
            <a:r>
              <a:rPr lang="ru-RU" dirty="0" smtClean="0"/>
              <a:t> </a:t>
            </a:r>
            <a:r>
              <a:rPr lang="ru-RU" dirty="0" err="1" smtClean="0"/>
              <a:t>фізичних</a:t>
            </a:r>
            <a:r>
              <a:rPr lang="ru-RU" dirty="0" smtClean="0"/>
              <a:t> і </a:t>
            </a:r>
            <a:r>
              <a:rPr lang="ru-RU" dirty="0" err="1" smtClean="0"/>
              <a:t>хімічних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> у </a:t>
            </a:r>
            <a:r>
              <a:rPr lang="ru-RU" dirty="0" err="1" smtClean="0"/>
              <a:t>клітинах</a:t>
            </a:r>
            <a:r>
              <a:rPr lang="ru-RU" dirty="0" smtClean="0"/>
              <a:t>. І </a:t>
            </a:r>
            <a:r>
              <a:rPr lang="ru-RU" dirty="0" err="1" smtClean="0"/>
              <a:t>що</a:t>
            </a:r>
            <a:r>
              <a:rPr lang="ru-RU" dirty="0" smtClean="0"/>
              <a:t> особливо </a:t>
            </a:r>
            <a:r>
              <a:rPr lang="ru-RU" dirty="0" err="1" smtClean="0"/>
              <a:t>цікаво</a:t>
            </a:r>
            <a:r>
              <a:rPr lang="ru-RU" dirty="0" smtClean="0"/>
              <a:t>, </a:t>
            </a: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періодичність</a:t>
            </a:r>
            <a:r>
              <a:rPr lang="ru-RU" dirty="0" smtClean="0"/>
              <a:t> не </a:t>
            </a:r>
            <a:r>
              <a:rPr lang="ru-RU" dirty="0" err="1" smtClean="0"/>
              <a:t>залежить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температури</a:t>
            </a:r>
            <a:r>
              <a:rPr lang="ru-RU" dirty="0" smtClean="0"/>
              <a:t> </a:t>
            </a:r>
            <a:r>
              <a:rPr lang="ru-RU" dirty="0" err="1" smtClean="0"/>
              <a:t>довкілля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40" y="1556792"/>
            <a:ext cx="3888432" cy="25922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010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dirty="0" smtClean="0">
                <a:solidFill>
                  <a:srgbClr val="002060"/>
                </a:solidFill>
              </a:rPr>
              <a:t>Фізіологічні біоритми</a:t>
            </a:r>
            <a:endParaRPr lang="ru-RU" sz="66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Активність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в </a:t>
            </a:r>
            <a:r>
              <a:rPr lang="ru-RU" dirty="0" err="1" smtClean="0"/>
              <a:t>добовому</a:t>
            </a:r>
            <a:r>
              <a:rPr lang="ru-RU" dirty="0" smtClean="0"/>
              <a:t> </a:t>
            </a:r>
            <a:r>
              <a:rPr lang="ru-RU" dirty="0" err="1" smtClean="0"/>
              <a:t>ритмі</a:t>
            </a:r>
            <a:r>
              <a:rPr lang="ru-RU" dirty="0" smtClean="0"/>
              <a:t>: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печінка</a:t>
            </a:r>
            <a:r>
              <a:rPr lang="ru-RU" dirty="0" smtClean="0"/>
              <a:t> - з 1 до 3 год. </a:t>
            </a:r>
            <a:r>
              <a:rPr lang="ru-RU" dirty="0" err="1" smtClean="0"/>
              <a:t>ночі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легені</a:t>
            </a:r>
            <a:r>
              <a:rPr lang="ru-RU" dirty="0" smtClean="0"/>
              <a:t> - з 3 до 5 год. ранку;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товстий</a:t>
            </a:r>
            <a:r>
              <a:rPr lang="ru-RU" dirty="0" smtClean="0"/>
              <a:t> кишечник - з 5 до 7 год. ранку;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шлунок</a:t>
            </a:r>
            <a:r>
              <a:rPr lang="ru-RU" dirty="0" smtClean="0"/>
              <a:t> - з 7 до 9 год. ранку;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селезінка</a:t>
            </a:r>
            <a:r>
              <a:rPr lang="ru-RU" dirty="0" smtClean="0"/>
              <a:t> та </a:t>
            </a:r>
            <a:r>
              <a:rPr lang="ru-RU" dirty="0" err="1" smtClean="0"/>
              <a:t>підшлункова</a:t>
            </a:r>
            <a:r>
              <a:rPr lang="ru-RU" dirty="0" smtClean="0"/>
              <a:t> </a:t>
            </a:r>
            <a:r>
              <a:rPr lang="ru-RU" dirty="0" err="1" smtClean="0"/>
              <a:t>залоза</a:t>
            </a:r>
            <a:r>
              <a:rPr lang="ru-RU" dirty="0" smtClean="0"/>
              <a:t> - з 9 до  11год. ранку;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серце</a:t>
            </a:r>
            <a:r>
              <a:rPr lang="ru-RU" dirty="0" smtClean="0"/>
              <a:t> - з 11 до 13 год. дня; </a:t>
            </a:r>
          </a:p>
          <a:p>
            <a:r>
              <a:rPr lang="ru-RU" dirty="0" smtClean="0"/>
              <a:t>- тонкий кишечник - з 13 до 15 год. дня;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сечовий</a:t>
            </a:r>
            <a:r>
              <a:rPr lang="ru-RU" dirty="0" smtClean="0"/>
              <a:t> </a:t>
            </a:r>
            <a:r>
              <a:rPr lang="ru-RU" dirty="0" err="1" smtClean="0"/>
              <a:t>міхур</a:t>
            </a:r>
            <a:r>
              <a:rPr lang="ru-RU" dirty="0" smtClean="0"/>
              <a:t> - з 15 до 17 год. дня;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нирки</a:t>
            </a:r>
            <a:r>
              <a:rPr lang="ru-RU" dirty="0" smtClean="0"/>
              <a:t> - з 17 до 19 год.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органи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, </a:t>
            </a:r>
            <a:r>
              <a:rPr lang="ru-RU" dirty="0" err="1" smtClean="0"/>
              <a:t>статеві</a:t>
            </a:r>
            <a:r>
              <a:rPr lang="ru-RU" dirty="0" smtClean="0"/>
              <a:t> </a:t>
            </a:r>
            <a:r>
              <a:rPr lang="ru-RU" dirty="0" err="1" smtClean="0"/>
              <a:t>органи</a:t>
            </a:r>
            <a:r>
              <a:rPr lang="ru-RU" dirty="0" smtClean="0"/>
              <a:t> - з 19 до 21 год </a:t>
            </a:r>
          </a:p>
          <a:p>
            <a:r>
              <a:rPr lang="ru-RU" dirty="0" smtClean="0"/>
              <a:t>- органы </a:t>
            </a:r>
            <a:r>
              <a:rPr lang="ru-RU" dirty="0" err="1" smtClean="0"/>
              <a:t>теплоутворення</a:t>
            </a:r>
            <a:r>
              <a:rPr lang="ru-RU" dirty="0" smtClean="0"/>
              <a:t> - з 21 до 23 год. </a:t>
            </a:r>
            <a:r>
              <a:rPr lang="ru-RU" dirty="0" err="1" smtClean="0"/>
              <a:t>ночі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жовчний</a:t>
            </a:r>
            <a:r>
              <a:rPr lang="ru-RU" dirty="0" smtClean="0"/>
              <a:t> </a:t>
            </a:r>
            <a:r>
              <a:rPr lang="ru-RU" dirty="0" err="1" smtClean="0"/>
              <a:t>міхур</a:t>
            </a:r>
            <a:r>
              <a:rPr lang="ru-RU" dirty="0" smtClean="0"/>
              <a:t> - з 23 до 1 год. </a:t>
            </a:r>
            <a:r>
              <a:rPr lang="ru-RU" dirty="0" err="1" smtClean="0"/>
              <a:t>ночі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4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992888" cy="558401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30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err="1" smtClean="0">
                <a:solidFill>
                  <a:srgbClr val="002060"/>
                </a:solidFill>
              </a:rPr>
              <a:t>Хронобіологія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наука,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 smtClean="0"/>
              <a:t>вивчає</a:t>
            </a:r>
            <a:r>
              <a:rPr lang="ru-RU" sz="3600" dirty="0" smtClean="0"/>
              <a:t> і </a:t>
            </a:r>
            <a:r>
              <a:rPr lang="ru-RU" sz="3600" dirty="0" err="1" smtClean="0"/>
              <a:t>досліджує</a:t>
            </a:r>
            <a:r>
              <a:rPr lang="ru-RU" sz="3600" dirty="0" smtClean="0"/>
              <a:t> </a:t>
            </a:r>
            <a:r>
              <a:rPr lang="ru-RU" sz="3600" dirty="0" err="1" smtClean="0"/>
              <a:t>періодичні</a:t>
            </a:r>
            <a:r>
              <a:rPr lang="ru-RU" sz="3600" dirty="0" smtClean="0"/>
              <a:t> </a:t>
            </a:r>
            <a:r>
              <a:rPr lang="ru-RU" sz="3600" dirty="0" err="1" smtClean="0"/>
              <a:t>феномени</a:t>
            </a:r>
            <a:r>
              <a:rPr lang="ru-RU" sz="3600" dirty="0" smtClean="0"/>
              <a:t>,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 smtClean="0"/>
              <a:t>протікають</a:t>
            </a:r>
            <a:r>
              <a:rPr lang="ru-RU" sz="3600" dirty="0" smtClean="0"/>
              <a:t> в </a:t>
            </a:r>
            <a:r>
              <a:rPr lang="ru-RU" sz="3600" dirty="0" err="1" smtClean="0"/>
              <a:t>живих</a:t>
            </a:r>
            <a:r>
              <a:rPr lang="ru-RU" sz="3600" dirty="0" smtClean="0"/>
              <a:t> </a:t>
            </a:r>
            <a:r>
              <a:rPr lang="ru-RU" sz="3600" dirty="0" err="1" smtClean="0"/>
              <a:t>організмах</a:t>
            </a:r>
            <a:r>
              <a:rPr lang="ru-RU" sz="3600" dirty="0" smtClean="0"/>
              <a:t> в </a:t>
            </a:r>
            <a:r>
              <a:rPr lang="ru-RU" sz="3600" dirty="0" err="1" smtClean="0"/>
              <a:t>часі</a:t>
            </a:r>
            <a:r>
              <a:rPr lang="ru-RU" sz="3600" dirty="0" smtClean="0"/>
              <a:t> та </a:t>
            </a:r>
            <a:r>
              <a:rPr lang="ru-RU" sz="3600" dirty="0" err="1" smtClean="0"/>
              <a:t>їх</a:t>
            </a:r>
            <a:r>
              <a:rPr lang="ru-RU" sz="3600" dirty="0" smtClean="0"/>
              <a:t> </a:t>
            </a:r>
            <a:r>
              <a:rPr lang="ru-RU" sz="3600" dirty="0" err="1" smtClean="0"/>
              <a:t>адаптацію</a:t>
            </a:r>
            <a:r>
              <a:rPr lang="ru-RU" sz="3600" dirty="0" smtClean="0"/>
              <a:t> до них. </a:t>
            </a:r>
          </a:p>
          <a:p>
            <a:pPr marL="0" indent="0">
              <a:buNone/>
            </a:pPr>
            <a:r>
              <a:rPr lang="ru-RU" sz="3600" dirty="0" err="1" smtClean="0"/>
              <a:t>Виділяють</a:t>
            </a:r>
            <a:r>
              <a:rPr lang="ru-RU" sz="3600" dirty="0" smtClean="0"/>
              <a:t> </a:t>
            </a:r>
            <a:r>
              <a:rPr lang="ru-RU" sz="3600" dirty="0" err="1" smtClean="0"/>
              <a:t>такі</a:t>
            </a:r>
            <a:r>
              <a:rPr lang="ru-RU" sz="3600" dirty="0" smtClean="0"/>
              <a:t> </a:t>
            </a:r>
            <a:r>
              <a:rPr lang="ru-RU" sz="3600" dirty="0" err="1" smtClean="0"/>
              <a:t>хронобіологічні</a:t>
            </a:r>
            <a:r>
              <a:rPr lang="ru-RU" sz="3600" dirty="0" smtClean="0"/>
              <a:t> </a:t>
            </a:r>
            <a:r>
              <a:rPr lang="ru-RU" sz="3600" dirty="0" err="1" smtClean="0"/>
              <a:t>типи</a:t>
            </a:r>
            <a:r>
              <a:rPr lang="ru-RU" sz="3600" dirty="0" smtClean="0"/>
              <a:t> людей:</a:t>
            </a:r>
          </a:p>
          <a:p>
            <a:r>
              <a:rPr lang="ru-RU" sz="3600" dirty="0" err="1" smtClean="0"/>
              <a:t>жайворонки</a:t>
            </a:r>
            <a:r>
              <a:rPr lang="ru-RU" sz="3600" dirty="0" smtClean="0"/>
              <a:t>;</a:t>
            </a:r>
          </a:p>
          <a:p>
            <a:r>
              <a:rPr lang="ru-RU" sz="3600" dirty="0" err="1" smtClean="0"/>
              <a:t>сови</a:t>
            </a:r>
            <a:r>
              <a:rPr lang="ru-RU" sz="3600" dirty="0" smtClean="0"/>
              <a:t>;</a:t>
            </a:r>
          </a:p>
          <a:p>
            <a:r>
              <a:rPr lang="ru-RU" sz="3600" dirty="0" smtClean="0"/>
              <a:t>голуби. </a:t>
            </a: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19718"/>
            <a:ext cx="2787030" cy="256049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3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</a:rPr>
              <a:t>Найвідомішою</a:t>
            </a:r>
            <a:r>
              <a:rPr lang="ru-RU" sz="2800" dirty="0" smtClean="0">
                <a:solidFill>
                  <a:srgbClr val="FF0000"/>
                </a:solidFill>
              </a:rPr>
              <a:t> є </a:t>
            </a:r>
            <a:r>
              <a:rPr lang="ru-RU" sz="2800" dirty="0" err="1" smtClean="0">
                <a:solidFill>
                  <a:srgbClr val="FF0000"/>
                </a:solidFill>
              </a:rPr>
              <a:t>класифікація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хронотипів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людини</a:t>
            </a:r>
            <a:r>
              <a:rPr lang="ru-RU" sz="2800" dirty="0" smtClean="0">
                <a:solidFill>
                  <a:srgbClr val="FF0000"/>
                </a:solidFill>
              </a:rPr>
              <a:t> за Г. </a:t>
            </a:r>
            <a:r>
              <a:rPr lang="ru-RU" sz="2800" dirty="0" err="1" smtClean="0">
                <a:solidFill>
                  <a:srgbClr val="FF0000"/>
                </a:solidFill>
              </a:rPr>
              <a:t>Хільдебрандтом</a:t>
            </a:r>
            <a:r>
              <a:rPr lang="ru-RU" sz="2800" dirty="0" smtClean="0">
                <a:solidFill>
                  <a:srgbClr val="FF0000"/>
                </a:solidFill>
              </a:rPr>
              <a:t> — </a:t>
            </a:r>
            <a:r>
              <a:rPr lang="ru-RU" sz="2800" dirty="0" err="1" smtClean="0">
                <a:solidFill>
                  <a:srgbClr val="FF0000"/>
                </a:solidFill>
              </a:rPr>
              <a:t>поділ</a:t>
            </a:r>
            <a:r>
              <a:rPr lang="ru-RU" sz="2800" dirty="0" smtClean="0">
                <a:solidFill>
                  <a:srgbClr val="FF0000"/>
                </a:solidFill>
              </a:rPr>
              <a:t> на три </a:t>
            </a:r>
            <a:r>
              <a:rPr lang="ru-RU" sz="2800" dirty="0" err="1" smtClean="0">
                <a:solidFill>
                  <a:srgbClr val="FF0000"/>
                </a:solidFill>
              </a:rPr>
              <a:t>типи</a:t>
            </a:r>
            <a:r>
              <a:rPr lang="ru-RU" sz="2800" dirty="0" smtClean="0">
                <a:solidFill>
                  <a:srgbClr val="FF0000"/>
                </a:solidFill>
              </a:rPr>
              <a:t>: </a:t>
            </a:r>
            <a:r>
              <a:rPr lang="ru-RU" sz="2800" dirty="0" err="1" smtClean="0">
                <a:solidFill>
                  <a:srgbClr val="FF0000"/>
                </a:solidFill>
              </a:rPr>
              <a:t>ранковий</a:t>
            </a:r>
            <a:r>
              <a:rPr lang="ru-RU" sz="2800" dirty="0" smtClean="0">
                <a:solidFill>
                  <a:srgbClr val="FF0000"/>
                </a:solidFill>
              </a:rPr>
              <a:t> (</a:t>
            </a:r>
            <a:r>
              <a:rPr lang="ru-RU" sz="2800" dirty="0" err="1" smtClean="0">
                <a:solidFill>
                  <a:srgbClr val="FF0000"/>
                </a:solidFill>
              </a:rPr>
              <a:t>жайворонок</a:t>
            </a:r>
            <a:r>
              <a:rPr lang="ru-RU" sz="2800" dirty="0" smtClean="0">
                <a:solidFill>
                  <a:srgbClr val="FF0000"/>
                </a:solidFill>
              </a:rPr>
              <a:t>), </a:t>
            </a:r>
            <a:r>
              <a:rPr lang="ru-RU" sz="2800" dirty="0" err="1" smtClean="0">
                <a:solidFill>
                  <a:srgbClr val="FF0000"/>
                </a:solidFill>
              </a:rPr>
              <a:t>денний</a:t>
            </a:r>
            <a:r>
              <a:rPr lang="ru-RU" sz="2800" dirty="0" smtClean="0">
                <a:solidFill>
                  <a:srgbClr val="FF0000"/>
                </a:solidFill>
              </a:rPr>
              <a:t> (голуб) і </a:t>
            </a:r>
            <a:r>
              <a:rPr lang="ru-RU" sz="2800" dirty="0" err="1" smtClean="0">
                <a:solidFill>
                  <a:srgbClr val="FF0000"/>
                </a:solidFill>
              </a:rPr>
              <a:t>вечірній</a:t>
            </a:r>
            <a:r>
              <a:rPr lang="ru-RU" sz="2800" dirty="0" smtClean="0">
                <a:solidFill>
                  <a:srgbClr val="FF0000"/>
                </a:solidFill>
              </a:rPr>
              <a:t> (сова)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За статистикою </a:t>
            </a:r>
            <a:r>
              <a:rPr lang="ru-RU" dirty="0" err="1" smtClean="0"/>
              <a:t>більшості</a:t>
            </a:r>
            <a:r>
              <a:rPr lang="ru-RU" dirty="0" smtClean="0"/>
              <a:t> </a:t>
            </a:r>
            <a:r>
              <a:rPr lang="ru-RU" dirty="0" err="1" smtClean="0"/>
              <a:t>психологів-дослідників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, </a:t>
            </a:r>
            <a:r>
              <a:rPr lang="ru-RU" dirty="0" err="1" smtClean="0"/>
              <a:t>близько</a:t>
            </a:r>
            <a:r>
              <a:rPr lang="ru-RU" dirty="0" smtClean="0"/>
              <a:t> 33%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є совами, 16% — </a:t>
            </a:r>
            <a:r>
              <a:rPr lang="ru-RU" dirty="0" err="1" smtClean="0"/>
              <a:t>жайворонки</a:t>
            </a:r>
            <a:r>
              <a:rPr lang="ru-RU" dirty="0" smtClean="0"/>
              <a:t> і 51% — голуби. </a:t>
            </a:r>
            <a:r>
              <a:rPr lang="ru-RU" dirty="0" err="1" smtClean="0"/>
              <a:t>Більшість</a:t>
            </a:r>
            <a:r>
              <a:rPr lang="ru-RU" dirty="0" smtClean="0"/>
              <a:t> людей належать до </a:t>
            </a:r>
            <a:r>
              <a:rPr lang="ru-RU" dirty="0" err="1" smtClean="0"/>
              <a:t>змішаних</a:t>
            </a:r>
            <a:r>
              <a:rPr lang="ru-RU" dirty="0" smtClean="0"/>
              <a:t> </a:t>
            </a:r>
            <a:r>
              <a:rPr lang="ru-RU" dirty="0" err="1" smtClean="0"/>
              <a:t>хронотипів</a:t>
            </a:r>
            <a:r>
              <a:rPr lang="ru-RU" dirty="0" smtClean="0"/>
              <a:t>.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жінок</a:t>
            </a:r>
            <a:r>
              <a:rPr lang="ru-RU" dirty="0" smtClean="0"/>
              <a:t> </a:t>
            </a:r>
            <a:r>
              <a:rPr lang="ru-RU" dirty="0" err="1" smtClean="0"/>
              <a:t>значно</a:t>
            </a:r>
            <a:r>
              <a:rPr lang="ru-RU" dirty="0" smtClean="0"/>
              <a:t> </a:t>
            </a:r>
            <a:r>
              <a:rPr lang="ru-RU" dirty="0" err="1" smtClean="0"/>
              <a:t>більший</a:t>
            </a:r>
            <a:r>
              <a:rPr lang="ru-RU" dirty="0" smtClean="0"/>
              <a:t> </a:t>
            </a:r>
            <a:r>
              <a:rPr lang="ru-RU" dirty="0" err="1" smtClean="0"/>
              <a:t>відсоток</a:t>
            </a:r>
            <a:r>
              <a:rPr lang="ru-RU" dirty="0" smtClean="0"/>
              <a:t> </a:t>
            </a:r>
            <a:r>
              <a:rPr lang="ru-RU" dirty="0" err="1" smtClean="0"/>
              <a:t>чистих</a:t>
            </a:r>
            <a:r>
              <a:rPr lang="ru-RU" dirty="0" smtClean="0"/>
              <a:t> </a:t>
            </a:r>
            <a:r>
              <a:rPr lang="ru-RU" dirty="0" err="1" smtClean="0"/>
              <a:t>типів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чоловіків</a:t>
            </a:r>
            <a:endParaRPr lang="ru-RU" dirty="0" smtClean="0"/>
          </a:p>
          <a:p>
            <a:endParaRPr lang="ru-RU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653135"/>
            <a:ext cx="3816424" cy="207664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229200"/>
            <a:ext cx="2592288" cy="150058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52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“</a:t>
            </a:r>
            <a:r>
              <a:rPr lang="ru-RU" sz="7200" b="1" dirty="0" err="1" smtClean="0">
                <a:solidFill>
                  <a:srgbClr val="002060"/>
                </a:solidFill>
              </a:rPr>
              <a:t>Жайворонки</a:t>
            </a:r>
            <a:r>
              <a:rPr lang="ru-RU" sz="7200" b="1" dirty="0" smtClean="0">
                <a:solidFill>
                  <a:srgbClr val="002060"/>
                </a:solidFill>
              </a:rPr>
              <a:t>”</a:t>
            </a:r>
            <a:br>
              <a:rPr lang="ru-RU" sz="7200" b="1" dirty="0" smtClean="0">
                <a:solidFill>
                  <a:srgbClr val="002060"/>
                </a:solidFill>
              </a:rPr>
            </a:b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842992" cy="29089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 максимальна </a:t>
            </a:r>
            <a:r>
              <a:rPr lang="ru-RU" dirty="0" err="1" smtClean="0"/>
              <a:t>працездатність</a:t>
            </a:r>
            <a:r>
              <a:rPr lang="ru-RU" dirty="0" smtClean="0"/>
              <a:t> </a:t>
            </a:r>
            <a:r>
              <a:rPr lang="ru-RU" dirty="0" err="1" smtClean="0"/>
              <a:t>зранку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 smtClean="0"/>
              <a:t>слідування</a:t>
            </a:r>
            <a:r>
              <a:rPr lang="ru-RU" dirty="0" smtClean="0"/>
              <a:t> </a:t>
            </a:r>
            <a:r>
              <a:rPr lang="ru-RU" dirty="0" err="1" smtClean="0"/>
              <a:t>загальноприйнятим</a:t>
            </a:r>
            <a:r>
              <a:rPr lang="ru-RU" dirty="0" smtClean="0"/>
              <a:t> нормам;</a:t>
            </a:r>
          </a:p>
          <a:p>
            <a:pPr marL="0" indent="0">
              <a:buNone/>
            </a:pPr>
            <a:r>
              <a:rPr lang="ru-RU" dirty="0" err="1" smtClean="0"/>
              <a:t>безконфліктність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err="1" smtClean="0"/>
              <a:t>спокій</a:t>
            </a:r>
            <a:r>
              <a:rPr lang="ru-RU" dirty="0" smtClean="0"/>
              <a:t> в </a:t>
            </a:r>
            <a:r>
              <a:rPr lang="ru-RU" dirty="0" err="1" smtClean="0"/>
              <a:t>діяльності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err="1" smtClean="0"/>
              <a:t>невпевненість</a:t>
            </a:r>
            <a:r>
              <a:rPr lang="ru-RU" dirty="0" smtClean="0"/>
              <a:t> у </a:t>
            </a:r>
            <a:r>
              <a:rPr lang="ru-RU" dirty="0" err="1" smtClean="0"/>
              <a:t>собі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 err="1" smtClean="0"/>
              <a:t>психологічних</a:t>
            </a:r>
            <a:r>
              <a:rPr lang="ru-RU" dirty="0" smtClean="0"/>
              <a:t> проблем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44371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"</a:t>
            </a:r>
            <a:r>
              <a:rPr lang="ru-RU" dirty="0" err="1" smtClean="0"/>
              <a:t>Жайворонки</a:t>
            </a:r>
            <a:r>
              <a:rPr lang="ru-RU" dirty="0" smtClean="0"/>
              <a:t>" активно </a:t>
            </a:r>
            <a:r>
              <a:rPr lang="ru-RU" dirty="0" err="1" smtClean="0"/>
              <a:t>реагують</a:t>
            </a:r>
            <a:r>
              <a:rPr lang="ru-RU" dirty="0" smtClean="0"/>
              <a:t> на </a:t>
            </a:r>
            <a:r>
              <a:rPr lang="ru-RU" dirty="0" err="1" smtClean="0"/>
              <a:t>навколишню</a:t>
            </a:r>
            <a:r>
              <a:rPr lang="ru-RU" dirty="0" smtClean="0"/>
              <a:t> </a:t>
            </a:r>
            <a:r>
              <a:rPr lang="ru-RU" dirty="0" err="1" smtClean="0"/>
              <a:t>дійсність</a:t>
            </a:r>
            <a:r>
              <a:rPr lang="ru-RU" dirty="0" smtClean="0"/>
              <a:t>. Вони </a:t>
            </a:r>
            <a:r>
              <a:rPr lang="ru-RU" dirty="0" err="1" smtClean="0"/>
              <a:t>схильні</a:t>
            </a:r>
            <a:r>
              <a:rPr lang="ru-RU" dirty="0" smtClean="0"/>
              <a:t> до </a:t>
            </a:r>
            <a:r>
              <a:rPr lang="ru-RU" dirty="0" err="1" smtClean="0"/>
              <a:t>захоплень</a:t>
            </a:r>
            <a:r>
              <a:rPr lang="ru-RU" dirty="0" smtClean="0"/>
              <a:t> та </a:t>
            </a:r>
            <a:r>
              <a:rPr lang="ru-RU" dirty="0" err="1" smtClean="0"/>
              <a:t>ентузіазму</a:t>
            </a:r>
            <a:r>
              <a:rPr lang="ru-RU" dirty="0" smtClean="0"/>
              <a:t>, </a:t>
            </a:r>
            <a:r>
              <a:rPr lang="ru-RU" dirty="0" err="1" smtClean="0"/>
              <a:t>здатні</a:t>
            </a:r>
            <a:r>
              <a:rPr lang="ru-RU" dirty="0" smtClean="0"/>
              <a:t> </a:t>
            </a:r>
            <a:r>
              <a:rPr lang="ru-RU" dirty="0" err="1" smtClean="0"/>
              <a:t>висувати</a:t>
            </a:r>
            <a:r>
              <a:rPr lang="ru-RU" dirty="0" smtClean="0"/>
              <a:t> </a:t>
            </a:r>
            <a:r>
              <a:rPr lang="ru-RU" dirty="0" err="1" smtClean="0"/>
              <a:t>нові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і </a:t>
            </a:r>
            <a:r>
              <a:rPr lang="ru-RU" dirty="0" err="1" smtClean="0"/>
              <a:t>вказувати</a:t>
            </a:r>
            <a:r>
              <a:rPr lang="ru-RU" dirty="0" smtClean="0"/>
              <a:t> </a:t>
            </a:r>
            <a:r>
              <a:rPr lang="ru-RU" dirty="0" err="1" smtClean="0"/>
              <a:t>нетрадиційні</a:t>
            </a:r>
            <a:r>
              <a:rPr lang="ru-RU" dirty="0" smtClean="0"/>
              <a:t> </a:t>
            </a:r>
            <a:r>
              <a:rPr lang="ru-RU" dirty="0" err="1" smtClean="0"/>
              <a:t>вирішення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проблем. У той же час </a:t>
            </a:r>
            <a:r>
              <a:rPr lang="ru-RU" dirty="0" err="1" smtClean="0"/>
              <a:t>особисті</a:t>
            </a:r>
            <a:r>
              <a:rPr lang="ru-RU" dirty="0" smtClean="0"/>
              <a:t> </a:t>
            </a:r>
            <a:r>
              <a:rPr lang="ru-RU" dirty="0" err="1" smtClean="0"/>
              <a:t>невдачі</a:t>
            </a:r>
            <a:r>
              <a:rPr lang="ru-RU" dirty="0" smtClean="0"/>
              <a:t> </a:t>
            </a:r>
            <a:r>
              <a:rPr lang="ru-RU" dirty="0" err="1" smtClean="0"/>
              <a:t>викликають</a:t>
            </a:r>
            <a:r>
              <a:rPr lang="ru-RU" dirty="0" smtClean="0"/>
              <a:t> у них </a:t>
            </a:r>
            <a:r>
              <a:rPr lang="ru-RU" dirty="0" err="1" smtClean="0"/>
              <a:t>сумніви</a:t>
            </a:r>
            <a:r>
              <a:rPr lang="ru-RU" dirty="0" smtClean="0"/>
              <a:t> у </a:t>
            </a:r>
            <a:r>
              <a:rPr lang="ru-RU" dirty="0" err="1" smtClean="0"/>
              <a:t>власних</a:t>
            </a:r>
            <a:r>
              <a:rPr lang="ru-RU" dirty="0" smtClean="0"/>
              <a:t> силах, </a:t>
            </a:r>
            <a:r>
              <a:rPr lang="ru-RU" dirty="0" err="1" smtClean="0"/>
              <a:t>породжують</a:t>
            </a:r>
            <a:r>
              <a:rPr lang="ru-RU" dirty="0" smtClean="0"/>
              <a:t> </a:t>
            </a:r>
            <a:r>
              <a:rPr lang="ru-RU" dirty="0" err="1" smtClean="0"/>
              <a:t>тривогу</a:t>
            </a:r>
            <a:r>
              <a:rPr lang="ru-RU" dirty="0" smtClean="0"/>
              <a:t> і </a:t>
            </a:r>
            <a:r>
              <a:rPr lang="ru-RU" dirty="0" err="1" smtClean="0"/>
              <a:t>хвилювання</a:t>
            </a:r>
            <a:r>
              <a:rPr lang="ru-RU" dirty="0" smtClean="0"/>
              <a:t>, </a:t>
            </a:r>
            <a:r>
              <a:rPr lang="ru-RU" dirty="0" err="1" smtClean="0"/>
              <a:t>погіршують</a:t>
            </a:r>
            <a:r>
              <a:rPr lang="ru-RU" dirty="0" smtClean="0"/>
              <a:t> </a:t>
            </a:r>
            <a:r>
              <a:rPr lang="ru-RU" dirty="0" err="1" smtClean="0"/>
              <a:t>настрій</a:t>
            </a:r>
            <a:r>
              <a:rPr lang="ru-RU" dirty="0" smtClean="0"/>
              <a:t> і </a:t>
            </a:r>
            <a:r>
              <a:rPr lang="ru-RU" dirty="0" err="1" smtClean="0"/>
              <a:t>самопочуття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15708"/>
            <a:ext cx="3528392" cy="19511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3275856" cy="21799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4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err="1" smtClean="0">
                <a:solidFill>
                  <a:srgbClr val="002060"/>
                </a:solidFill>
              </a:rPr>
              <a:t>Біологічні</a:t>
            </a:r>
            <a:r>
              <a:rPr lang="ru-RU" sz="8800" dirty="0" smtClean="0">
                <a:solidFill>
                  <a:srgbClr val="002060"/>
                </a:solidFill>
              </a:rPr>
              <a:t> </a:t>
            </a:r>
            <a:r>
              <a:rPr lang="ru-RU" sz="8800" dirty="0" err="1" smtClean="0">
                <a:solidFill>
                  <a:srgbClr val="002060"/>
                </a:solidFill>
              </a:rPr>
              <a:t>ритми</a:t>
            </a:r>
            <a:r>
              <a:rPr lang="ru-RU" sz="8800" dirty="0" smtClean="0">
                <a:solidFill>
                  <a:srgbClr val="002060"/>
                </a:solidFill>
              </a:rPr>
              <a:t> </a:t>
            </a:r>
            <a:endParaRPr lang="ru-RU" sz="8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Ц</a:t>
            </a:r>
            <a:r>
              <a:rPr lang="ru-RU" dirty="0" err="1" smtClean="0"/>
              <a:t>иклічні</a:t>
            </a:r>
            <a:r>
              <a:rPr lang="ru-RU" dirty="0" smtClean="0"/>
              <a:t> </a:t>
            </a:r>
            <a:r>
              <a:rPr lang="ru-RU" dirty="0" err="1" smtClean="0"/>
              <a:t>коливання</a:t>
            </a:r>
            <a:r>
              <a:rPr lang="ru-RU" dirty="0" smtClean="0"/>
              <a:t> </a:t>
            </a:r>
            <a:r>
              <a:rPr lang="ru-RU" dirty="0" err="1" smtClean="0"/>
              <a:t>інтенсивності</a:t>
            </a:r>
            <a:r>
              <a:rPr lang="ru-RU" dirty="0" smtClean="0"/>
              <a:t> та характеру </a:t>
            </a:r>
            <a:r>
              <a:rPr lang="ru-RU" dirty="0" err="1" smtClean="0"/>
              <a:t>процесів</a:t>
            </a:r>
            <a:r>
              <a:rPr lang="ru-RU" dirty="0" smtClean="0"/>
              <a:t> </a:t>
            </a:r>
            <a:r>
              <a:rPr lang="ru-RU" dirty="0" err="1" smtClean="0"/>
              <a:t>життєдіяльності</a:t>
            </a:r>
            <a:r>
              <a:rPr lang="ru-RU" dirty="0" smtClean="0"/>
              <a:t>, в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лежать </a:t>
            </a:r>
            <a:r>
              <a:rPr lang="ru-RU" dirty="0" err="1" smtClean="0"/>
              <a:t>кількісні</a:t>
            </a:r>
            <a:r>
              <a:rPr lang="ru-RU" dirty="0" smtClean="0"/>
              <a:t> та </a:t>
            </a:r>
            <a:r>
              <a:rPr lang="ru-RU" dirty="0" err="1" smtClean="0"/>
              <a:t>якісні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метаболізму</a:t>
            </a:r>
            <a:r>
              <a:rPr lang="ru-RU" dirty="0" smtClean="0"/>
              <a:t> </a:t>
            </a:r>
            <a:r>
              <a:rPr lang="ru-RU" dirty="0" err="1" smtClean="0"/>
              <a:t>біологічних</a:t>
            </a:r>
            <a:r>
              <a:rPr lang="ru-RU" dirty="0" smtClean="0"/>
              <a:t> систем.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ctr">
              <a:buNone/>
            </a:pPr>
            <a:r>
              <a:rPr lang="ru-RU" dirty="0" smtClean="0"/>
              <a:t>За </a:t>
            </a:r>
            <a:r>
              <a:rPr lang="ru-RU" dirty="0" err="1" smtClean="0"/>
              <a:t>чинниками</a:t>
            </a:r>
            <a:r>
              <a:rPr lang="ru-RU" dirty="0" smtClean="0"/>
              <a:t> </a:t>
            </a:r>
            <a:r>
              <a:rPr lang="ru-RU" dirty="0" err="1" smtClean="0"/>
              <a:t>біологічні</a:t>
            </a:r>
            <a:r>
              <a:rPr lang="ru-RU" dirty="0" smtClean="0"/>
              <a:t> </a:t>
            </a:r>
            <a:r>
              <a:rPr lang="ru-RU" dirty="0" err="1" smtClean="0"/>
              <a:t>ритми</a:t>
            </a:r>
            <a:r>
              <a:rPr lang="ru-RU" dirty="0"/>
              <a:t> </a:t>
            </a:r>
            <a:r>
              <a:rPr lang="ru-RU" dirty="0" err="1" smtClean="0"/>
              <a:t>поділяють</a:t>
            </a:r>
            <a:r>
              <a:rPr lang="ru-RU" dirty="0" smtClean="0"/>
              <a:t> на </a:t>
            </a:r>
            <a:r>
              <a:rPr lang="ru-RU" b="1" dirty="0" err="1" smtClean="0">
                <a:solidFill>
                  <a:srgbClr val="002060"/>
                </a:solidFill>
              </a:rPr>
              <a:t>зовнішні</a:t>
            </a:r>
            <a:r>
              <a:rPr lang="ru-RU" dirty="0" smtClean="0"/>
              <a:t> та </a:t>
            </a:r>
            <a:r>
              <a:rPr lang="ru-RU" b="1" dirty="0" err="1" smtClean="0">
                <a:solidFill>
                  <a:srgbClr val="002060"/>
                </a:solidFill>
              </a:rPr>
              <a:t>внутрішні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59496"/>
            <a:ext cx="2657872" cy="214392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58752"/>
            <a:ext cx="2520280" cy="213970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99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>“</a:t>
            </a:r>
            <a:r>
              <a:rPr lang="ru-RU" sz="7200" b="1" dirty="0" err="1" smtClean="0">
                <a:solidFill>
                  <a:srgbClr val="002060"/>
                </a:solidFill>
              </a:rPr>
              <a:t>Сови</a:t>
            </a:r>
            <a:r>
              <a:rPr lang="ru-RU" sz="7200" b="1" dirty="0" smtClean="0">
                <a:solidFill>
                  <a:srgbClr val="002060"/>
                </a:solidFill>
              </a:rPr>
              <a:t>”</a:t>
            </a:r>
            <a:br>
              <a:rPr lang="ru-RU" sz="7200" b="1" dirty="0" smtClean="0">
                <a:solidFill>
                  <a:srgbClr val="002060"/>
                </a:solidFill>
              </a:rPr>
            </a:b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9"/>
            <a:ext cx="6192688" cy="329194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м</a:t>
            </a:r>
            <a:r>
              <a:rPr lang="ru-RU" dirty="0" smtClean="0"/>
              <a:t>аксимальна </a:t>
            </a:r>
            <a:r>
              <a:rPr lang="ru-RU" dirty="0" err="1" smtClean="0"/>
              <a:t>працездатність</a:t>
            </a:r>
            <a:r>
              <a:rPr lang="ru-RU" dirty="0" smtClean="0"/>
              <a:t> </a:t>
            </a:r>
            <a:r>
              <a:rPr lang="ru-RU" dirty="0" err="1" smtClean="0"/>
              <a:t>ввечері</a:t>
            </a:r>
            <a:r>
              <a:rPr lang="ru-RU" dirty="0" smtClean="0"/>
              <a:t> (</a:t>
            </a:r>
            <a:r>
              <a:rPr lang="ru-RU" dirty="0" err="1" smtClean="0"/>
              <a:t>вночі</a:t>
            </a:r>
            <a:r>
              <a:rPr lang="ru-RU" dirty="0" smtClean="0"/>
              <a:t>);</a:t>
            </a:r>
          </a:p>
          <a:p>
            <a:pPr marL="0" indent="0" algn="just">
              <a:buNone/>
            </a:pPr>
            <a:r>
              <a:rPr lang="ru-RU" dirty="0" smtClean="0"/>
              <a:t>легко </a:t>
            </a:r>
            <a:r>
              <a:rPr lang="ru-RU" dirty="0" err="1" smtClean="0"/>
              <a:t>пристосовуються</a:t>
            </a:r>
            <a:r>
              <a:rPr lang="ru-RU" dirty="0" smtClean="0"/>
              <a:t> до </a:t>
            </a:r>
            <a:r>
              <a:rPr lang="ru-RU" dirty="0" err="1" smtClean="0"/>
              <a:t>змін</a:t>
            </a:r>
            <a:r>
              <a:rPr lang="ru-RU" dirty="0" smtClean="0"/>
              <a:t> </a:t>
            </a:r>
            <a:r>
              <a:rPr lang="ru-RU" dirty="0" err="1" smtClean="0"/>
              <a:t>режимів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 не бояться </a:t>
            </a:r>
            <a:r>
              <a:rPr lang="ru-RU" dirty="0" err="1" smtClean="0"/>
              <a:t>труднощів</a:t>
            </a:r>
            <a:r>
              <a:rPr lang="ru-RU" dirty="0" smtClean="0"/>
              <a:t> та </a:t>
            </a:r>
            <a:r>
              <a:rPr lang="ru-RU" dirty="0" err="1" smtClean="0"/>
              <a:t>емоційних</a:t>
            </a:r>
            <a:r>
              <a:rPr lang="ru-RU" dirty="0"/>
              <a:t> </a:t>
            </a:r>
            <a:r>
              <a:rPr lang="ru-RU" dirty="0" err="1" smtClean="0"/>
              <a:t>переживань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належать до </a:t>
            </a:r>
            <a:r>
              <a:rPr lang="ru-RU" dirty="0" err="1" smtClean="0"/>
              <a:t>екстравертів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 smtClean="0"/>
              <a:t>стресостійкі</a:t>
            </a:r>
            <a:r>
              <a:rPr lang="ru-RU" dirty="0" smtClean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легко </a:t>
            </a:r>
            <a:r>
              <a:rPr lang="ru-RU" dirty="0" err="1" smtClean="0"/>
              <a:t>відносяться</a:t>
            </a:r>
            <a:r>
              <a:rPr lang="ru-RU" dirty="0" smtClean="0"/>
              <a:t> до удач та </a:t>
            </a:r>
            <a:r>
              <a:rPr lang="ru-RU" dirty="0" err="1" smtClean="0"/>
              <a:t>невдач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427267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"</a:t>
            </a:r>
            <a:r>
              <a:rPr lang="ru-RU" dirty="0" err="1" smtClean="0"/>
              <a:t>Сови</a:t>
            </a:r>
            <a:r>
              <a:rPr lang="ru-RU" dirty="0" smtClean="0"/>
              <a:t>" </a:t>
            </a:r>
            <a:r>
              <a:rPr lang="ru-RU" dirty="0" err="1" smtClean="0"/>
              <a:t>відрізняються</a:t>
            </a:r>
            <a:r>
              <a:rPr lang="ru-RU" dirty="0" smtClean="0"/>
              <a:t> </a:t>
            </a:r>
            <a:r>
              <a:rPr lang="ru-RU" dirty="0" err="1" smtClean="0"/>
              <a:t>слабкою</a:t>
            </a:r>
            <a:r>
              <a:rPr lang="ru-RU" dirty="0" smtClean="0"/>
              <a:t> </a:t>
            </a:r>
            <a:r>
              <a:rPr lang="ru-RU" dirty="0" err="1" smtClean="0"/>
              <a:t>реакцією</a:t>
            </a:r>
            <a:r>
              <a:rPr lang="ru-RU" dirty="0" smtClean="0"/>
              <a:t> на </a:t>
            </a:r>
            <a:r>
              <a:rPr lang="ru-RU" dirty="0" err="1" smtClean="0"/>
              <a:t>подразники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розважливі</a:t>
            </a:r>
            <a:r>
              <a:rPr lang="ru-RU" dirty="0" smtClean="0"/>
              <a:t> люди, </a:t>
            </a:r>
            <a:r>
              <a:rPr lang="ru-RU" dirty="0" err="1" smtClean="0"/>
              <a:t>схильні</a:t>
            </a:r>
            <a:r>
              <a:rPr lang="ru-RU" dirty="0" smtClean="0"/>
              <a:t> до </a:t>
            </a:r>
            <a:r>
              <a:rPr lang="ru-RU" dirty="0" err="1" smtClean="0"/>
              <a:t>логічного</a:t>
            </a:r>
            <a:r>
              <a:rPr lang="ru-RU" dirty="0" smtClean="0"/>
              <a:t> </a:t>
            </a:r>
            <a:r>
              <a:rPr lang="ru-RU" dirty="0" err="1" smtClean="0"/>
              <a:t>мислення</a:t>
            </a:r>
            <a:r>
              <a:rPr lang="ru-RU" dirty="0" smtClean="0"/>
              <a:t>, </a:t>
            </a:r>
            <a:r>
              <a:rPr lang="ru-RU" dirty="0" err="1" smtClean="0"/>
              <a:t>абстрактних</a:t>
            </a:r>
            <a:r>
              <a:rPr lang="ru-RU" dirty="0" smtClean="0"/>
              <a:t> </a:t>
            </a:r>
            <a:r>
              <a:rPr lang="ru-RU" dirty="0" err="1" smtClean="0"/>
              <a:t>узагальнень</a:t>
            </a:r>
            <a:r>
              <a:rPr lang="ru-RU" dirty="0" smtClean="0"/>
              <a:t>. Вони не </a:t>
            </a:r>
            <a:r>
              <a:rPr lang="ru-RU" dirty="0" err="1" smtClean="0"/>
              <a:t>поспішають</a:t>
            </a:r>
            <a:r>
              <a:rPr lang="ru-RU" dirty="0" smtClean="0"/>
              <a:t> з </a:t>
            </a:r>
            <a:r>
              <a:rPr lang="ru-RU" dirty="0" err="1" smtClean="0"/>
              <a:t>висновками</a:t>
            </a:r>
            <a:r>
              <a:rPr lang="ru-RU" dirty="0" smtClean="0"/>
              <a:t>, </a:t>
            </a:r>
            <a:r>
              <a:rPr lang="ru-RU" dirty="0" err="1" smtClean="0"/>
              <a:t>намагаючись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обгрунтувати</a:t>
            </a:r>
            <a:r>
              <a:rPr lang="ru-RU" dirty="0" smtClean="0"/>
              <a:t>.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відрізняє</a:t>
            </a:r>
            <a:r>
              <a:rPr lang="ru-RU" dirty="0" smtClean="0"/>
              <a:t> прагматизм, </a:t>
            </a:r>
            <a:r>
              <a:rPr lang="ru-RU" dirty="0" err="1" smtClean="0"/>
              <a:t>хороше</a:t>
            </a:r>
            <a:r>
              <a:rPr lang="ru-RU" dirty="0" smtClean="0"/>
              <a:t> </a:t>
            </a:r>
            <a:r>
              <a:rPr lang="ru-RU" dirty="0" err="1" smtClean="0"/>
              <a:t>самовладання</a:t>
            </a:r>
            <a:r>
              <a:rPr lang="ru-RU" dirty="0" smtClean="0"/>
              <a:t>, </a:t>
            </a:r>
            <a:r>
              <a:rPr lang="ru-RU" dirty="0" err="1" smtClean="0"/>
              <a:t>упевненість</a:t>
            </a:r>
            <a:r>
              <a:rPr lang="ru-RU" dirty="0" smtClean="0"/>
              <a:t> в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вчинках</a:t>
            </a:r>
            <a:r>
              <a:rPr lang="ru-RU" dirty="0" smtClean="0"/>
              <a:t>, а головне - </a:t>
            </a:r>
            <a:r>
              <a:rPr lang="ru-RU" dirty="0" err="1" smtClean="0"/>
              <a:t>відсутність</a:t>
            </a:r>
            <a:r>
              <a:rPr lang="ru-RU" dirty="0" smtClean="0"/>
              <a:t> </a:t>
            </a:r>
            <a:r>
              <a:rPr lang="ru-RU" dirty="0" err="1" smtClean="0"/>
              <a:t>емоційного</a:t>
            </a:r>
            <a:r>
              <a:rPr lang="ru-RU" dirty="0" smtClean="0"/>
              <a:t> </a:t>
            </a:r>
            <a:r>
              <a:rPr lang="ru-RU" dirty="0" err="1" smtClean="0"/>
              <a:t>переживання</a:t>
            </a:r>
            <a:r>
              <a:rPr lang="ru-RU" dirty="0" smtClean="0"/>
              <a:t> </a:t>
            </a:r>
            <a:r>
              <a:rPr lang="ru-RU" dirty="0" err="1" smtClean="0"/>
              <a:t>невдач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4248150"/>
            <a:ext cx="3879174" cy="242121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926" y="2686050"/>
            <a:ext cx="3067050" cy="1485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46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“Голуби”</a:t>
            </a:r>
            <a:br>
              <a:rPr lang="ru-RU" sz="8000" b="1" dirty="0" smtClean="0">
                <a:solidFill>
                  <a:srgbClr val="002060"/>
                </a:solidFill>
              </a:rPr>
            </a:b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194920" cy="27649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Біоритми</a:t>
            </a:r>
            <a:r>
              <a:rPr lang="ru-RU" dirty="0" smtClean="0"/>
              <a:t> та </a:t>
            </a:r>
            <a:r>
              <a:rPr lang="ru-RU" dirty="0" err="1" smtClean="0"/>
              <a:t>показники</a:t>
            </a:r>
            <a:r>
              <a:rPr lang="ru-RU" dirty="0" smtClean="0"/>
              <a:t> у “</a:t>
            </a:r>
            <a:r>
              <a:rPr lang="ru-RU" dirty="0" err="1" smtClean="0"/>
              <a:t>голубів</a:t>
            </a:r>
            <a:r>
              <a:rPr lang="ru-RU" dirty="0" smtClean="0"/>
              <a:t>” </a:t>
            </a:r>
            <a:r>
              <a:rPr lang="ru-RU" dirty="0" err="1" smtClean="0"/>
              <a:t>знаходяться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показниками</a:t>
            </a:r>
            <a:r>
              <a:rPr lang="ru-RU" dirty="0" smtClean="0"/>
              <a:t> "</a:t>
            </a:r>
            <a:r>
              <a:rPr lang="ru-RU" dirty="0" err="1" smtClean="0"/>
              <a:t>жайворонків</a:t>
            </a:r>
            <a:r>
              <a:rPr lang="ru-RU" dirty="0" smtClean="0"/>
              <a:t>" та "сов". </a:t>
            </a:r>
            <a:r>
              <a:rPr lang="ru-RU" dirty="0" err="1" smtClean="0"/>
              <a:t>Пік</a:t>
            </a:r>
            <a:r>
              <a:rPr lang="ru-RU" dirty="0" smtClean="0"/>
              <a:t> </a:t>
            </a:r>
            <a:r>
              <a:rPr lang="ru-RU" dirty="0" err="1" smtClean="0"/>
              <a:t>активності</a:t>
            </a:r>
            <a:r>
              <a:rPr lang="ru-RU" dirty="0" smtClean="0"/>
              <a:t> </a:t>
            </a:r>
            <a:r>
              <a:rPr lang="ru-RU" dirty="0" err="1" smtClean="0"/>
              <a:t>фізіологічних</a:t>
            </a:r>
            <a:r>
              <a:rPr lang="ru-RU" dirty="0" smtClean="0"/>
              <a:t> </a:t>
            </a:r>
            <a:r>
              <a:rPr lang="ru-RU" dirty="0" err="1" smtClean="0"/>
              <a:t>функцій</a:t>
            </a:r>
            <a:r>
              <a:rPr lang="ru-RU" dirty="0" smtClean="0"/>
              <a:t> </a:t>
            </a:r>
            <a:r>
              <a:rPr lang="ru-RU" dirty="0" err="1" smtClean="0"/>
              <a:t>припадає</a:t>
            </a:r>
            <a:r>
              <a:rPr lang="ru-RU" dirty="0" smtClean="0"/>
              <a:t> на </a:t>
            </a:r>
            <a:r>
              <a:rPr lang="ru-RU" dirty="0" err="1" smtClean="0"/>
              <a:t>денні</a:t>
            </a:r>
            <a:r>
              <a:rPr lang="ru-RU" dirty="0" smtClean="0"/>
              <a:t> </a:t>
            </a:r>
            <a:r>
              <a:rPr lang="ru-RU" dirty="0" err="1" smtClean="0"/>
              <a:t>години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228122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індивідууми</a:t>
            </a:r>
            <a:r>
              <a:rPr lang="ru-RU" sz="2400" dirty="0" smtClean="0"/>
              <a:t>, у </a:t>
            </a:r>
            <a:r>
              <a:rPr lang="ru-RU" sz="2400" dirty="0" err="1" smtClean="0"/>
              <a:t>яких</a:t>
            </a:r>
            <a:r>
              <a:rPr lang="ru-RU" sz="2400" dirty="0" smtClean="0"/>
              <a:t> по </a:t>
            </a:r>
            <a:r>
              <a:rPr lang="ru-RU" sz="2400" dirty="0" err="1" smtClean="0"/>
              <a:t>аналогії</a:t>
            </a:r>
            <a:r>
              <a:rPr lang="ru-RU" sz="2400" dirty="0" smtClean="0"/>
              <a:t> з птахами-голубами </a:t>
            </a:r>
            <a:r>
              <a:rPr lang="ru-RU" sz="2400" dirty="0" err="1" smtClean="0"/>
              <a:t>біологічна</a:t>
            </a:r>
            <a:r>
              <a:rPr lang="ru-RU" sz="2400" dirty="0" smtClean="0"/>
              <a:t> і </a:t>
            </a:r>
            <a:r>
              <a:rPr lang="ru-RU" sz="2400" dirty="0" err="1" smtClean="0"/>
              <a:t>соціальна</a:t>
            </a:r>
            <a:r>
              <a:rPr lang="ru-RU" sz="2400" dirty="0" smtClean="0"/>
              <a:t> </a:t>
            </a:r>
            <a:r>
              <a:rPr lang="ru-RU" sz="2400" dirty="0" err="1" smtClean="0"/>
              <a:t>активність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однаково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виражена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протягом</a:t>
            </a:r>
            <a:r>
              <a:rPr lang="ru-RU" sz="2400" dirty="0" smtClean="0"/>
              <a:t> дня. </a:t>
            </a:r>
            <a:r>
              <a:rPr lang="ru-RU" sz="2400" dirty="0" err="1" smtClean="0"/>
              <a:t>Наявність</a:t>
            </a:r>
            <a:r>
              <a:rPr lang="ru-RU" sz="2400" dirty="0" smtClean="0"/>
              <a:t> у них </a:t>
            </a:r>
            <a:r>
              <a:rPr lang="ru-RU" sz="2400" dirty="0" err="1" smtClean="0"/>
              <a:t>ранкового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піку</a:t>
            </a:r>
            <a:r>
              <a:rPr lang="ru-RU" sz="2400" dirty="0" smtClean="0"/>
              <a:t> </a:t>
            </a:r>
            <a:r>
              <a:rPr lang="ru-RU" sz="2400" dirty="0" err="1" smtClean="0"/>
              <a:t>активності</a:t>
            </a:r>
            <a:r>
              <a:rPr lang="ru-RU" sz="2400" dirty="0" smtClean="0"/>
              <a:t> і </a:t>
            </a:r>
            <a:r>
              <a:rPr lang="ru-RU" sz="2400" dirty="0" err="1" smtClean="0"/>
              <a:t>властива</a:t>
            </a:r>
            <a:r>
              <a:rPr lang="ru-RU" sz="2400" dirty="0" smtClean="0"/>
              <a:t> </a:t>
            </a:r>
            <a:r>
              <a:rPr lang="ru-RU" sz="2400" dirty="0" err="1" smtClean="0"/>
              <a:t>їм</a:t>
            </a:r>
            <a:r>
              <a:rPr lang="ru-RU" sz="2400" dirty="0" smtClean="0"/>
              <a:t> </a:t>
            </a:r>
            <a:r>
              <a:rPr lang="ru-RU" sz="2400" dirty="0" err="1" smtClean="0"/>
              <a:t>психологічна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відкритість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наближають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їх</a:t>
            </a:r>
            <a:r>
              <a:rPr lang="ru-RU" sz="2400" dirty="0" smtClean="0"/>
              <a:t> за </a:t>
            </a:r>
            <a:r>
              <a:rPr lang="ru-RU" sz="2400" dirty="0" err="1" smtClean="0"/>
              <a:t>реакціями</a:t>
            </a:r>
            <a:r>
              <a:rPr lang="ru-RU" sz="2400" dirty="0" smtClean="0"/>
              <a:t> на </a:t>
            </a:r>
            <a:r>
              <a:rPr lang="ru-RU" sz="2400" dirty="0" err="1" smtClean="0"/>
              <a:t>середовищні</a:t>
            </a:r>
            <a:r>
              <a:rPr lang="ru-RU" sz="2400" dirty="0" smtClean="0"/>
              <a:t> </a:t>
            </a:r>
            <a:r>
              <a:rPr lang="ru-RU" sz="2400" dirty="0" err="1" smtClean="0"/>
              <a:t>фактори</a:t>
            </a:r>
            <a:r>
              <a:rPr lang="ru-RU" sz="2400" dirty="0" smtClean="0"/>
              <a:t> і станом </a:t>
            </a:r>
            <a:r>
              <a:rPr lang="ru-RU" sz="2400" dirty="0" err="1" smtClean="0"/>
              <a:t>здоров'я</a:t>
            </a:r>
            <a:r>
              <a:rPr lang="ru-RU" sz="2400" dirty="0" smtClean="0"/>
              <a:t> до "</a:t>
            </a:r>
            <a:r>
              <a:rPr lang="ru-RU" sz="2400" dirty="0" err="1" smtClean="0"/>
              <a:t>жайворонків</a:t>
            </a:r>
            <a:r>
              <a:rPr lang="ru-RU" sz="2400" dirty="0" smtClean="0"/>
              <a:t>", </a:t>
            </a:r>
            <a:r>
              <a:rPr lang="ru-RU" sz="2400" dirty="0" err="1" smtClean="0"/>
              <a:t>хоча</a:t>
            </a:r>
            <a:r>
              <a:rPr lang="ru-RU" sz="2400" dirty="0" smtClean="0"/>
              <a:t> у </a:t>
            </a:r>
            <a:r>
              <a:rPr lang="ru-RU" sz="2400" dirty="0" err="1" smtClean="0"/>
              <a:t>цих</a:t>
            </a:r>
            <a:r>
              <a:rPr lang="ru-RU" sz="2400" dirty="0" smtClean="0"/>
              <a:t> людей </a:t>
            </a:r>
            <a:r>
              <a:rPr lang="ru-RU" sz="2400" dirty="0" err="1" smtClean="0"/>
              <a:t>встановлений</a:t>
            </a:r>
            <a:r>
              <a:rPr lang="ru-RU" sz="2400" dirty="0" smtClean="0"/>
              <a:t> в </a:t>
            </a:r>
            <a:r>
              <a:rPr lang="ru-RU" sz="2400" dirty="0" err="1" smtClean="0"/>
              <a:t>ранкові</a:t>
            </a:r>
            <a:r>
              <a:rPr lang="ru-RU" sz="2400" dirty="0" smtClean="0"/>
              <a:t> </a:t>
            </a:r>
            <a:r>
              <a:rPr lang="ru-RU" sz="2400" dirty="0" err="1" smtClean="0"/>
              <a:t>години</a:t>
            </a:r>
            <a:r>
              <a:rPr lang="ru-RU" sz="2400" dirty="0" smtClean="0"/>
              <a:t> </a:t>
            </a:r>
            <a:r>
              <a:rPr lang="ru-RU" sz="2400" dirty="0" err="1" smtClean="0"/>
              <a:t>більш</a:t>
            </a:r>
            <a:r>
              <a:rPr lang="ru-RU" sz="2400" dirty="0" smtClean="0"/>
              <a:t> </a:t>
            </a:r>
            <a:r>
              <a:rPr lang="ru-RU" sz="2400" dirty="0" err="1" smtClean="0"/>
              <a:t>низький</a:t>
            </a:r>
            <a:r>
              <a:rPr lang="ru-RU" sz="2400" dirty="0" smtClean="0"/>
              <a:t> </a:t>
            </a:r>
            <a:r>
              <a:rPr lang="ru-RU" sz="2400" dirty="0" err="1" smtClean="0"/>
              <a:t>рівень</a:t>
            </a:r>
            <a:r>
              <a:rPr lang="ru-RU" sz="2400" dirty="0" smtClean="0"/>
              <a:t> </a:t>
            </a:r>
            <a:r>
              <a:rPr lang="ru-RU" sz="2400" dirty="0" err="1" smtClean="0"/>
              <a:t>гормональної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активності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організму</a:t>
            </a:r>
            <a:r>
              <a:rPr lang="ru-RU" sz="2400" dirty="0" smtClean="0"/>
              <a:t>, </a:t>
            </a:r>
            <a:r>
              <a:rPr lang="ru-RU" sz="2400" dirty="0" err="1" smtClean="0"/>
              <a:t>ніж</a:t>
            </a:r>
            <a:r>
              <a:rPr lang="ru-RU" sz="2400" dirty="0" smtClean="0"/>
              <a:t> у "</a:t>
            </a:r>
            <a:r>
              <a:rPr lang="ru-RU" sz="2400" dirty="0" err="1" smtClean="0"/>
              <a:t>жайворонків</a:t>
            </a:r>
            <a:r>
              <a:rPr lang="ru-RU" sz="2400" dirty="0" smtClean="0"/>
              <a:t>"</a:t>
            </a:r>
            <a:endParaRPr lang="ru-RU" sz="2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16" y="1772816"/>
            <a:ext cx="2857500" cy="245530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04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5194920" cy="648071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деяких</a:t>
            </a:r>
            <a:r>
              <a:rPr lang="ru-RU" dirty="0" smtClean="0"/>
              <a:t> </a:t>
            </a:r>
            <a:r>
              <a:rPr lang="ru-RU" dirty="0" err="1" smtClean="0"/>
              <a:t>країнах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r>
              <a:rPr lang="ru-RU" dirty="0" smtClean="0"/>
              <a:t> </a:t>
            </a:r>
            <a:r>
              <a:rPr lang="ru-RU" dirty="0" err="1" smtClean="0"/>
              <a:t>біоритму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виведене</a:t>
            </a:r>
            <a:r>
              <a:rPr lang="ru-RU" dirty="0" smtClean="0"/>
              <a:t> на </a:t>
            </a:r>
            <a:r>
              <a:rPr lang="ru-RU" dirty="0" err="1" smtClean="0"/>
              <a:t>високий</a:t>
            </a:r>
            <a:r>
              <a:rPr lang="ru-RU" dirty="0" smtClean="0"/>
              <a:t> </a:t>
            </a:r>
            <a:r>
              <a:rPr lang="ru-RU" dirty="0" err="1" smtClean="0"/>
              <a:t>рівень</a:t>
            </a:r>
            <a:r>
              <a:rPr lang="ru-RU" dirty="0" smtClean="0"/>
              <a:t>. </a:t>
            </a:r>
            <a:r>
              <a:rPr lang="ru-RU" dirty="0" err="1" smtClean="0"/>
              <a:t>Роботодавці</a:t>
            </a:r>
            <a:r>
              <a:rPr lang="ru-RU" dirty="0" smtClean="0"/>
              <a:t> </a:t>
            </a:r>
            <a:r>
              <a:rPr lang="ru-RU" dirty="0" err="1" smtClean="0"/>
              <a:t>тестують</a:t>
            </a:r>
            <a:r>
              <a:rPr lang="ru-RU" dirty="0" smtClean="0"/>
              <a:t>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співробітників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хронотипів</a:t>
            </a:r>
            <a:r>
              <a:rPr lang="ru-RU" dirty="0" smtClean="0"/>
              <a:t> для </a:t>
            </a:r>
            <a:r>
              <a:rPr lang="ru-RU" dirty="0" err="1" smtClean="0"/>
              <a:t>оптимізації</a:t>
            </a:r>
            <a:r>
              <a:rPr lang="ru-RU" dirty="0" smtClean="0"/>
              <a:t> </a:t>
            </a:r>
            <a:r>
              <a:rPr lang="ru-RU" dirty="0" err="1" smtClean="0"/>
              <a:t>робочого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,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знизити</a:t>
            </a:r>
            <a:r>
              <a:rPr lang="ru-RU" dirty="0" smtClean="0"/>
              <a:t> до максимуму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нещасних</a:t>
            </a:r>
            <a:r>
              <a:rPr lang="ru-RU" dirty="0" smtClean="0"/>
              <a:t> </a:t>
            </a:r>
            <a:r>
              <a:rPr lang="ru-RU" dirty="0" err="1" smtClean="0"/>
              <a:t>випадків</a:t>
            </a:r>
            <a:r>
              <a:rPr lang="ru-RU" dirty="0" smtClean="0"/>
              <a:t> на </a:t>
            </a:r>
            <a:r>
              <a:rPr lang="ru-RU" dirty="0" err="1" smtClean="0"/>
              <a:t>виробництві</a:t>
            </a:r>
            <a:r>
              <a:rPr lang="ru-RU" dirty="0" smtClean="0"/>
              <a:t> у </a:t>
            </a:r>
            <a:r>
              <a:rPr lang="ru-RU" dirty="0" err="1" smtClean="0"/>
              <a:t>нічні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у </a:t>
            </a:r>
            <a:r>
              <a:rPr lang="ru-RU" dirty="0" err="1" smtClean="0"/>
              <a:t>цей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працюватиме</a:t>
            </a:r>
            <a:r>
              <a:rPr lang="ru-RU" dirty="0" smtClean="0"/>
              <a:t> сова, і у </a:t>
            </a:r>
            <a:r>
              <a:rPr lang="ru-RU" dirty="0" err="1" smtClean="0"/>
              <a:t>ранкові</a:t>
            </a:r>
            <a:r>
              <a:rPr lang="ru-RU" dirty="0" smtClean="0"/>
              <a:t> — </a:t>
            </a:r>
            <a:r>
              <a:rPr lang="ru-RU" dirty="0" err="1" smtClean="0"/>
              <a:t>поклавши</a:t>
            </a:r>
            <a:r>
              <a:rPr lang="ru-RU" dirty="0" smtClean="0"/>
              <a:t>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за </a:t>
            </a:r>
            <a:r>
              <a:rPr lang="ru-RU" dirty="0" err="1" smtClean="0"/>
              <a:t>процес</a:t>
            </a:r>
            <a:r>
              <a:rPr lang="ru-RU" dirty="0" smtClean="0"/>
              <a:t> на </a:t>
            </a:r>
            <a:r>
              <a:rPr lang="ru-RU" dirty="0" err="1" smtClean="0"/>
              <a:t>жайворонка</a:t>
            </a:r>
            <a:r>
              <a:rPr lang="ru-RU" dirty="0" smtClean="0"/>
              <a:t>. В </a:t>
            </a:r>
            <a:r>
              <a:rPr lang="ru-RU" dirty="0" err="1" smtClean="0"/>
              <a:t>ізраїльській</a:t>
            </a:r>
            <a:r>
              <a:rPr lang="ru-RU" dirty="0" smtClean="0"/>
              <a:t> </a:t>
            </a:r>
            <a:r>
              <a:rPr lang="ru-RU" dirty="0" err="1" smtClean="0"/>
              <a:t>армії</a:t>
            </a:r>
            <a:r>
              <a:rPr lang="ru-RU" dirty="0" smtClean="0"/>
              <a:t> одним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обов’язкових</a:t>
            </a:r>
            <a:r>
              <a:rPr lang="ru-RU" dirty="0" smtClean="0"/>
              <a:t> </a:t>
            </a:r>
            <a:r>
              <a:rPr lang="ru-RU" dirty="0" err="1" smtClean="0"/>
              <a:t>пунктів</a:t>
            </a:r>
            <a:r>
              <a:rPr lang="ru-RU" dirty="0" smtClean="0"/>
              <a:t> </a:t>
            </a:r>
            <a:r>
              <a:rPr lang="ru-RU" dirty="0" err="1" smtClean="0"/>
              <a:t>особистої</a:t>
            </a:r>
            <a:r>
              <a:rPr lang="ru-RU" dirty="0" smtClean="0"/>
              <a:t> </a:t>
            </a:r>
            <a:r>
              <a:rPr lang="ru-RU" dirty="0" err="1" smtClean="0"/>
              <a:t>справи</a:t>
            </a:r>
            <a:r>
              <a:rPr lang="ru-RU" dirty="0" smtClean="0"/>
              <a:t> </a:t>
            </a:r>
            <a:r>
              <a:rPr lang="ru-RU" dirty="0" err="1" smtClean="0"/>
              <a:t>новобранця</a:t>
            </a:r>
            <a:r>
              <a:rPr lang="ru-RU" dirty="0" smtClean="0"/>
              <a:t> є </a:t>
            </a:r>
            <a:r>
              <a:rPr lang="ru-RU" dirty="0" err="1" smtClean="0"/>
              <a:t>опис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біологічного</a:t>
            </a:r>
            <a:r>
              <a:rPr lang="ru-RU" dirty="0" smtClean="0"/>
              <a:t> ритму</a:t>
            </a:r>
          </a:p>
          <a:p>
            <a:pPr algn="just"/>
            <a:endParaRPr lang="ru-RU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200" y="3861048"/>
            <a:ext cx="3028288" cy="237626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441" y="692696"/>
            <a:ext cx="3140048" cy="28803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7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жайворонкам</a:t>
            </a:r>
            <a:r>
              <a:rPr lang="ru-RU" dirty="0" smtClean="0"/>
              <a:t> </a:t>
            </a:r>
            <a:r>
              <a:rPr lang="ru-RU" dirty="0" err="1" smtClean="0"/>
              <a:t>краще</a:t>
            </a:r>
            <a:r>
              <a:rPr lang="ru-RU" dirty="0" smtClean="0"/>
              <a:t> бути </a:t>
            </a:r>
            <a:r>
              <a:rPr lang="ru-RU" dirty="0" err="1" smtClean="0"/>
              <a:t>задіяними</a:t>
            </a:r>
            <a:r>
              <a:rPr lang="ru-RU" dirty="0" smtClean="0"/>
              <a:t> в </a:t>
            </a:r>
            <a:r>
              <a:rPr lang="ru-RU" dirty="0" err="1" smtClean="0"/>
              <a:t>робочих</a:t>
            </a:r>
            <a:r>
              <a:rPr lang="ru-RU" dirty="0" smtClean="0"/>
              <a:t> </a:t>
            </a:r>
            <a:r>
              <a:rPr lang="ru-RU" dirty="0" err="1" smtClean="0"/>
              <a:t>процесах</a:t>
            </a:r>
            <a:r>
              <a:rPr lang="ru-RU" dirty="0" smtClean="0"/>
              <a:t> з </a:t>
            </a:r>
            <a:r>
              <a:rPr lang="ru-RU" dirty="0" err="1" smtClean="0"/>
              <a:t>основним</a:t>
            </a:r>
            <a:r>
              <a:rPr lang="ru-RU" dirty="0" smtClean="0"/>
              <a:t> </a:t>
            </a:r>
            <a:r>
              <a:rPr lang="ru-RU" dirty="0" err="1" smtClean="0"/>
              <a:t>завантаженням</a:t>
            </a:r>
            <a:r>
              <a:rPr lang="ru-RU" dirty="0" smtClean="0"/>
              <a:t> у </a:t>
            </a:r>
            <a:r>
              <a:rPr lang="ru-RU" dirty="0" err="1" smtClean="0"/>
              <a:t>першій</a:t>
            </a:r>
            <a:r>
              <a:rPr lang="ru-RU" dirty="0" smtClean="0"/>
              <a:t> </a:t>
            </a:r>
            <a:r>
              <a:rPr lang="ru-RU" dirty="0" err="1" smtClean="0"/>
              <a:t>половині</a:t>
            </a:r>
            <a:r>
              <a:rPr lang="ru-RU" dirty="0" smtClean="0"/>
              <a:t> дня;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сови</a:t>
            </a:r>
            <a:r>
              <a:rPr lang="ru-RU" dirty="0" smtClean="0"/>
              <a:t> </a:t>
            </a:r>
            <a:r>
              <a:rPr lang="ru-RU" dirty="0" err="1" smtClean="0"/>
              <a:t>показують</a:t>
            </a:r>
            <a:r>
              <a:rPr lang="ru-RU" dirty="0" smtClean="0"/>
              <a:t> </a:t>
            </a:r>
            <a:r>
              <a:rPr lang="ru-RU" dirty="0" err="1" smtClean="0"/>
              <a:t>кращий</a:t>
            </a:r>
            <a:r>
              <a:rPr lang="ru-RU" dirty="0" smtClean="0"/>
              <a:t> результат у </a:t>
            </a:r>
            <a:r>
              <a:rPr lang="ru-RU" dirty="0" err="1" smtClean="0"/>
              <a:t>вечірній</a:t>
            </a:r>
            <a:r>
              <a:rPr lang="ru-RU" dirty="0" smtClean="0"/>
              <a:t> </a:t>
            </a:r>
            <a:r>
              <a:rPr lang="ru-RU" dirty="0" err="1" smtClean="0"/>
              <a:t>період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голуби </a:t>
            </a:r>
            <a:r>
              <a:rPr lang="ru-RU" dirty="0" err="1" smtClean="0"/>
              <a:t>працездатні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робочого</a:t>
            </a:r>
            <a:r>
              <a:rPr lang="ru-RU" dirty="0" smtClean="0"/>
              <a:t> дня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4248472" cy="244000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63" y="3814223"/>
            <a:ext cx="3590686" cy="263084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92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>
                <a:solidFill>
                  <a:schemeClr val="tx2"/>
                </a:solidFill>
              </a:rPr>
              <a:t>Важливо!</a:t>
            </a:r>
            <a:endParaRPr lang="ru-RU" sz="8000" dirty="0">
              <a:solidFill>
                <a:schemeClr val="tx2"/>
              </a:solidFill>
            </a:endParaRPr>
          </a:p>
        </p:txBody>
      </p:sp>
      <p:pic>
        <p:nvPicPr>
          <p:cNvPr id="21507" name="Picture 3" descr="C:\Users\User\Desktop\Рисунок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6" y="1772816"/>
            <a:ext cx="7666667" cy="4464495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3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dirty="0" smtClean="0">
                <a:solidFill>
                  <a:srgbClr val="002060"/>
                </a:solidFill>
              </a:rPr>
              <a:t>Виконайте завдання</a:t>
            </a:r>
            <a:endParaRPr lang="ru-RU" sz="7200" dirty="0">
              <a:solidFill>
                <a:srgbClr val="002060"/>
              </a:solidFill>
            </a:endParaRPr>
          </a:p>
        </p:txBody>
      </p:sp>
      <p:pic>
        <p:nvPicPr>
          <p:cNvPr id="11267" name="Picture 3" descr="C:\Users\User\Desktop\Рисунок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1" cy="460851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0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</a:rPr>
              <a:t>Зовнішні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біологічні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</a:rPr>
              <a:t>ритми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dirty="0" err="1" smtClean="0"/>
              <a:t>пов’язані</a:t>
            </a:r>
            <a:r>
              <a:rPr lang="ru-RU" sz="3600" dirty="0" smtClean="0"/>
              <a:t> з</a:t>
            </a:r>
            <a:br>
              <a:rPr lang="ru-RU" sz="3600" dirty="0" smtClean="0"/>
            </a:br>
            <a:r>
              <a:rPr lang="ru-RU" sz="3600" dirty="0" err="1" smtClean="0"/>
              <a:t>циклічними</a:t>
            </a:r>
            <a:r>
              <a:rPr lang="ru-RU" sz="3600" dirty="0" smtClean="0"/>
              <a:t> </a:t>
            </a:r>
            <a:r>
              <a:rPr lang="ru-RU" sz="3600" dirty="0" err="1" smtClean="0"/>
              <a:t>змінами</a:t>
            </a:r>
            <a:r>
              <a:rPr lang="ru-RU" sz="3600" dirty="0" smtClean="0"/>
              <a:t> в </a:t>
            </a:r>
            <a:r>
              <a:rPr lang="ru-RU" sz="3600" dirty="0" err="1" smtClean="0"/>
              <a:t>навколишньому</a:t>
            </a:r>
            <a:r>
              <a:rPr lang="ru-RU" sz="3600" dirty="0" smtClean="0"/>
              <a:t> </a:t>
            </a:r>
            <a:r>
              <a:rPr lang="ru-RU" sz="3600" dirty="0" err="1" smtClean="0"/>
              <a:t>середовищі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Добові</a:t>
            </a:r>
            <a:r>
              <a:rPr lang="ru-RU" dirty="0" smtClean="0"/>
              <a:t> </a:t>
            </a:r>
            <a:r>
              <a:rPr lang="ru-RU" dirty="0" err="1" smtClean="0"/>
              <a:t>біоритми</a:t>
            </a:r>
            <a:r>
              <a:rPr lang="ru-RU" dirty="0" smtClean="0"/>
              <a:t> </a:t>
            </a:r>
            <a:r>
              <a:rPr lang="ru-RU" dirty="0" err="1" smtClean="0"/>
              <a:t>виникають</a:t>
            </a:r>
            <a:r>
              <a:rPr lang="ru-RU" dirty="0" smtClean="0"/>
              <a:t> </a:t>
            </a:r>
            <a:r>
              <a:rPr lang="ru-RU" dirty="0" err="1" smtClean="0"/>
              <a:t>унаслідок</a:t>
            </a:r>
            <a:r>
              <a:rPr lang="en-US" dirty="0"/>
              <a:t> </a:t>
            </a:r>
            <a:r>
              <a:rPr lang="ru-RU" dirty="0" err="1" smtClean="0"/>
              <a:t>обертання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навколо</a:t>
            </a:r>
            <a:r>
              <a:rPr lang="ru-RU" dirty="0" smtClean="0"/>
              <a:t> </a:t>
            </a:r>
            <a:r>
              <a:rPr lang="ru-RU" dirty="0" err="1" smtClean="0"/>
              <a:t>своєї</a:t>
            </a:r>
            <a:r>
              <a:rPr lang="ru-RU" dirty="0" smtClean="0"/>
              <a:t> </a:t>
            </a:r>
            <a:r>
              <a:rPr lang="ru-RU" dirty="0" err="1" smtClean="0"/>
              <a:t>осі</a:t>
            </a:r>
            <a:r>
              <a:rPr lang="ru-RU" dirty="0" smtClean="0"/>
              <a:t> й</a:t>
            </a:r>
            <a:r>
              <a:rPr lang="en-US" dirty="0" smtClean="0"/>
              <a:t> </a:t>
            </a:r>
            <a:r>
              <a:rPr lang="ru-RU" dirty="0" err="1" smtClean="0"/>
              <a:t>характеризуються</a:t>
            </a:r>
            <a:r>
              <a:rPr lang="ru-RU" dirty="0" smtClean="0"/>
              <a:t> </a:t>
            </a:r>
            <a:r>
              <a:rPr lang="ru-RU" dirty="0" err="1" smtClean="0"/>
              <a:t>періодом</a:t>
            </a:r>
            <a:r>
              <a:rPr lang="ru-RU" dirty="0" smtClean="0"/>
              <a:t> 24 ± 4 год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4464496" cy="318973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User\Desktop\1041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89548"/>
            <a:ext cx="3888432" cy="312918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9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Зовнішні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біологічні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ритми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Припливно</a:t>
            </a:r>
            <a:r>
              <a:rPr lang="ru-RU" b="1" dirty="0" smtClean="0">
                <a:solidFill>
                  <a:srgbClr val="002060"/>
                </a:solidFill>
              </a:rPr>
              <a:t> - ­</a:t>
            </a:r>
            <a:r>
              <a:rPr lang="ru-RU" b="1" dirty="0" err="1" smtClean="0">
                <a:solidFill>
                  <a:srgbClr val="002060"/>
                </a:solidFill>
              </a:rPr>
              <a:t>відпливні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біоритми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/>
              <a:t>синхронізовано</a:t>
            </a:r>
            <a:r>
              <a:rPr lang="ru-RU" dirty="0" smtClean="0"/>
              <a:t> </a:t>
            </a:r>
            <a:r>
              <a:rPr lang="ru-RU" dirty="0" err="1" smtClean="0"/>
              <a:t>обертанням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відносно</a:t>
            </a:r>
            <a:r>
              <a:rPr lang="ru-RU" dirty="0" smtClean="0"/>
              <a:t> </a:t>
            </a:r>
            <a:r>
              <a:rPr lang="ru-RU" dirty="0" err="1" smtClean="0"/>
              <a:t>Місяця</a:t>
            </a:r>
            <a:r>
              <a:rPr lang="ru-RU" dirty="0" smtClean="0"/>
              <a:t>. </a:t>
            </a:r>
            <a:r>
              <a:rPr lang="ru-RU" dirty="0" err="1" smtClean="0"/>
              <a:t>Упродовж</a:t>
            </a:r>
            <a:r>
              <a:rPr lang="ru-RU" dirty="0" smtClean="0"/>
              <a:t> </a:t>
            </a:r>
            <a:r>
              <a:rPr lang="ru-RU" dirty="0" err="1" smtClean="0"/>
              <a:t>місячної</a:t>
            </a:r>
            <a:r>
              <a:rPr lang="ru-RU" dirty="0" smtClean="0"/>
              <a:t> </a:t>
            </a:r>
            <a:r>
              <a:rPr lang="ru-RU" dirty="0" err="1" smtClean="0"/>
              <a:t>доби</a:t>
            </a:r>
            <a:r>
              <a:rPr lang="ru-RU" dirty="0" smtClean="0"/>
              <a:t> (24 год 50 </a:t>
            </a:r>
            <a:r>
              <a:rPr lang="ru-RU" dirty="0" err="1" smtClean="0"/>
              <a:t>хв</a:t>
            </a:r>
            <a:r>
              <a:rPr lang="ru-RU" dirty="0" smtClean="0"/>
              <a:t>) </a:t>
            </a:r>
            <a:r>
              <a:rPr lang="ru-RU" dirty="0" err="1" smtClean="0"/>
              <a:t>відбуваються</a:t>
            </a:r>
            <a:r>
              <a:rPr lang="ru-RU" dirty="0" smtClean="0"/>
              <a:t> по два </a:t>
            </a:r>
            <a:r>
              <a:rPr lang="ru-RU" dirty="0" err="1" smtClean="0"/>
              <a:t>припливи</a:t>
            </a:r>
            <a:r>
              <a:rPr lang="ru-RU" dirty="0"/>
              <a:t> </a:t>
            </a:r>
            <a:r>
              <a:rPr lang="ru-RU" dirty="0" smtClean="0"/>
              <a:t>і два </a:t>
            </a:r>
            <a:r>
              <a:rPr lang="ru-RU" dirty="0" err="1" smtClean="0"/>
              <a:t>відпливи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спонукає</a:t>
            </a:r>
            <a:r>
              <a:rPr lang="ru-RU" dirty="0" smtClean="0"/>
              <a:t> </a:t>
            </a:r>
            <a:r>
              <a:rPr lang="ru-RU" dirty="0" err="1" smtClean="0"/>
              <a:t>організми</a:t>
            </a:r>
            <a:r>
              <a:rPr lang="ru-RU" dirty="0" smtClean="0"/>
              <a:t> </a:t>
            </a:r>
            <a:r>
              <a:rPr lang="ru-RU" dirty="0" err="1" smtClean="0"/>
              <a:t>пристосовуватися</a:t>
            </a:r>
            <a:r>
              <a:rPr lang="ru-RU" dirty="0" smtClean="0"/>
              <a:t> до таких </a:t>
            </a:r>
            <a:r>
              <a:rPr lang="ru-RU" dirty="0" err="1" smtClean="0"/>
              <a:t>періодичних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 умов </a:t>
            </a:r>
            <a:r>
              <a:rPr lang="ru-RU" dirty="0" err="1" smtClean="0"/>
              <a:t>існування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38078"/>
            <a:ext cx="3209925" cy="201622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30028"/>
            <a:ext cx="2406311" cy="24323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30028"/>
            <a:ext cx="2232248" cy="23812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1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009531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Ваблячий краб дістав своє ім'я за характерні складні ваблячі рухи, що </a:t>
            </a:r>
            <a:r>
              <a:rPr lang="uk-UA" dirty="0" smtClean="0"/>
              <a:t>відлякують конкурентів </a:t>
            </a:r>
            <a:r>
              <a:rPr lang="uk-UA" dirty="0"/>
              <a:t>і водночас привертають самку. Самець ваблячого краба є</a:t>
            </a:r>
            <a:r>
              <a:rPr lang="uk-UA" dirty="0" smtClean="0"/>
              <a:t> </a:t>
            </a:r>
            <a:r>
              <a:rPr lang="uk-UA" dirty="0"/>
              <a:t>володарем великої, яскраво забарвленої клешні.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07504" y="2636912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Основні дані:</a:t>
            </a:r>
          </a:p>
          <a:p>
            <a:r>
              <a:rPr lang="uk-UA" sz="1600" dirty="0"/>
              <a:t>РОЗМІРИ</a:t>
            </a:r>
          </a:p>
          <a:p>
            <a:r>
              <a:rPr lang="uk-UA" sz="1600" dirty="0"/>
              <a:t>Довжина: 3-4 см.</a:t>
            </a:r>
          </a:p>
          <a:p>
            <a:r>
              <a:rPr lang="uk-UA" sz="1600" dirty="0"/>
              <a:t>Довжина клішень: до 5 см.</a:t>
            </a:r>
          </a:p>
          <a:p>
            <a:r>
              <a:rPr lang="uk-UA" sz="1600" dirty="0" smtClean="0"/>
              <a:t>РОЗМНОЖЕННЯ</a:t>
            </a:r>
            <a:endParaRPr lang="uk-UA" sz="1600" dirty="0"/>
          </a:p>
          <a:p>
            <a:r>
              <a:rPr lang="uk-UA" sz="1600" dirty="0"/>
              <a:t>Статеве дозрівання: з 1-2 років.</a:t>
            </a:r>
          </a:p>
          <a:p>
            <a:r>
              <a:rPr lang="uk-UA" sz="1600" dirty="0"/>
              <a:t>Шлюбний період: кілька разів на рік (залежить від виду, місця проживання і припливів та відпливів).</a:t>
            </a:r>
          </a:p>
          <a:p>
            <a:r>
              <a:rPr lang="uk-UA" sz="1600" dirty="0"/>
              <a:t>Кількість яєць: декілька сотень.</a:t>
            </a:r>
          </a:p>
          <a:p>
            <a:r>
              <a:rPr lang="uk-UA" sz="1600" dirty="0"/>
              <a:t>Інкубація: 7-10 днів; з яєць вилуплюються мікроскопічні личинки, які плавають у складі планктону.</a:t>
            </a:r>
          </a:p>
          <a:p>
            <a:r>
              <a:rPr lang="uk-UA" sz="1600" dirty="0" smtClean="0"/>
              <a:t>СПОСІБ </a:t>
            </a:r>
            <a:r>
              <a:rPr lang="uk-UA" sz="1600" dirty="0"/>
              <a:t>ЖИТТЯ</a:t>
            </a:r>
          </a:p>
          <a:p>
            <a:r>
              <a:rPr lang="uk-UA" sz="1600" dirty="0"/>
              <a:t>Звички: одиночний житель літоралі; живе в норах.</a:t>
            </a:r>
          </a:p>
          <a:p>
            <a:r>
              <a:rPr lang="uk-UA" sz="1600" dirty="0"/>
              <a:t>Їжа: органічні частинки.</a:t>
            </a:r>
          </a:p>
          <a:p>
            <a:r>
              <a:rPr lang="uk-UA" sz="1600" dirty="0" smtClean="0"/>
              <a:t>СПОРІДНЕНІ </a:t>
            </a:r>
            <a:r>
              <a:rPr lang="uk-UA" sz="1600" dirty="0"/>
              <a:t>ВИДИ</a:t>
            </a:r>
          </a:p>
          <a:p>
            <a:r>
              <a:rPr lang="uk-UA" sz="1600" dirty="0"/>
              <a:t>До роду належить багато видів крабів. Вони розрізняються забарвленням і розмірами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2636912"/>
            <a:ext cx="1584176" cy="1382266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291" y="2132856"/>
            <a:ext cx="2705100" cy="1886322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180" y="2136268"/>
            <a:ext cx="1206299" cy="1882910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474" y="4787222"/>
            <a:ext cx="1191022" cy="1752235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7627" y="5301208"/>
            <a:ext cx="2009775" cy="1031602"/>
          </a:xfrm>
          <a:prstGeom prst="rect">
            <a:avLst/>
          </a:prstGeom>
          <a:effectLst>
            <a:glow rad="127000">
              <a:schemeClr val="accent4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7906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363272" cy="6009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 err="1" smtClean="0"/>
              <a:t>Спосіб</a:t>
            </a:r>
            <a:r>
              <a:rPr lang="ru-RU" sz="1600" dirty="0" smtClean="0"/>
              <a:t> </a:t>
            </a:r>
            <a:r>
              <a:rPr lang="ru-RU" sz="1600" dirty="0" err="1" smtClean="0"/>
              <a:t>харчування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ваблячих</a:t>
            </a:r>
            <a:r>
              <a:rPr lang="ru-RU" sz="1600" dirty="0" smtClean="0"/>
              <a:t> </a:t>
            </a:r>
            <a:r>
              <a:rPr lang="ru-RU" sz="1600" dirty="0" err="1" smtClean="0"/>
              <a:t>крабів</a:t>
            </a:r>
            <a:r>
              <a:rPr lang="ru-RU" sz="1600" dirty="0"/>
              <a:t> </a:t>
            </a:r>
            <a:r>
              <a:rPr lang="ru-RU" sz="1600" dirty="0" err="1" smtClean="0"/>
              <a:t>визначають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припливи</a:t>
            </a:r>
            <a:r>
              <a:rPr lang="ru-RU" sz="1600" dirty="0" smtClean="0"/>
              <a:t> й </a:t>
            </a:r>
            <a:r>
              <a:rPr lang="ru-RU" sz="1600" dirty="0" err="1" smtClean="0"/>
              <a:t>відпливи</a:t>
            </a:r>
            <a:r>
              <a:rPr lang="ru-RU" sz="1600" dirty="0" smtClean="0"/>
              <a:t>, </a:t>
            </a:r>
            <a:r>
              <a:rPr lang="ru-RU" sz="1600" dirty="0" err="1" smtClean="0"/>
              <a:t>оскільки</a:t>
            </a:r>
            <a:r>
              <a:rPr lang="ru-RU" sz="1600" dirty="0" smtClean="0"/>
              <a:t> </a:t>
            </a:r>
            <a:r>
              <a:rPr lang="ru-RU" sz="1600" dirty="0" err="1" smtClean="0"/>
              <a:t>ці</a:t>
            </a:r>
            <a:r>
              <a:rPr lang="ru-RU" sz="1600" dirty="0" smtClean="0"/>
              <a:t> </a:t>
            </a:r>
            <a:r>
              <a:rPr lang="ru-RU" sz="1600" dirty="0" err="1" smtClean="0"/>
              <a:t>ракоподібні</a:t>
            </a:r>
            <a:r>
              <a:rPr lang="ru-RU" sz="1600" dirty="0" smtClean="0"/>
              <a:t> не </a:t>
            </a:r>
            <a:r>
              <a:rPr lang="ru-RU" sz="1600" dirty="0" err="1" smtClean="0"/>
              <a:t>можуть</a:t>
            </a:r>
            <a:r>
              <a:rPr lang="ru-RU" sz="1600" dirty="0" smtClean="0"/>
              <a:t> </a:t>
            </a:r>
            <a:r>
              <a:rPr lang="ru-RU" sz="1600" dirty="0" err="1" smtClean="0"/>
              <a:t>харчуватися</a:t>
            </a:r>
            <a:r>
              <a:rPr lang="ru-RU" sz="1600" dirty="0" smtClean="0"/>
              <a:t>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водою. </a:t>
            </a:r>
            <a:r>
              <a:rPr lang="ru-RU" sz="1600" dirty="0" err="1" smtClean="0"/>
              <a:t>Ваблячий</a:t>
            </a:r>
            <a:r>
              <a:rPr lang="ru-RU" sz="1600" dirty="0" smtClean="0"/>
              <a:t> краб </a:t>
            </a:r>
            <a:r>
              <a:rPr lang="ru-RU" sz="1600" dirty="0" err="1" smtClean="0"/>
              <a:t>залежно</a:t>
            </a:r>
            <a:r>
              <a:rPr lang="ru-RU" sz="1600" dirty="0" smtClean="0"/>
              <a:t> </a:t>
            </a:r>
            <a:r>
              <a:rPr lang="ru-RU" sz="1600" dirty="0" err="1" smtClean="0"/>
              <a:t>від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припливу</a:t>
            </a:r>
            <a:r>
              <a:rPr lang="ru-RU" sz="1600" dirty="0" smtClean="0"/>
              <a:t> </a:t>
            </a:r>
            <a:r>
              <a:rPr lang="ru-RU" sz="1600" dirty="0" err="1" smtClean="0"/>
              <a:t>або</a:t>
            </a:r>
            <a:r>
              <a:rPr lang="ru-RU" sz="1600" dirty="0" smtClean="0"/>
              <a:t> </a:t>
            </a:r>
            <a:r>
              <a:rPr lang="ru-RU" sz="1600" dirty="0" err="1" smtClean="0"/>
              <a:t>відпливу</a:t>
            </a:r>
            <a:r>
              <a:rPr lang="ru-RU" sz="1600" dirty="0" smtClean="0"/>
              <a:t> </a:t>
            </a:r>
            <a:r>
              <a:rPr lang="ru-RU" sz="1600" dirty="0" err="1" smtClean="0"/>
              <a:t>змінює</a:t>
            </a:r>
            <a:r>
              <a:rPr lang="ru-RU" sz="1600" dirty="0" smtClean="0"/>
              <a:t> </a:t>
            </a:r>
            <a:r>
              <a:rPr lang="ru-RU" sz="1600" dirty="0" err="1" smtClean="0"/>
              <a:t>забарвлення</a:t>
            </a:r>
            <a:r>
              <a:rPr lang="ru-RU" sz="1600" dirty="0" smtClean="0"/>
              <a:t>. </a:t>
            </a:r>
            <a:r>
              <a:rPr lang="ru-RU" sz="1600" dirty="0" err="1" smtClean="0"/>
              <a:t>Ваблячий</a:t>
            </a:r>
            <a:r>
              <a:rPr lang="ru-RU" sz="1600" dirty="0" smtClean="0"/>
              <a:t> краб </a:t>
            </a:r>
            <a:r>
              <a:rPr lang="ru-RU" sz="1600" dirty="0" err="1" smtClean="0"/>
              <a:t>дістав</a:t>
            </a:r>
            <a:r>
              <a:rPr lang="ru-RU" sz="1600" dirty="0" smtClean="0"/>
              <a:t> </a:t>
            </a:r>
            <a:r>
              <a:rPr lang="ru-RU" sz="1600" dirty="0" err="1" smtClean="0"/>
              <a:t>своє</a:t>
            </a:r>
            <a:r>
              <a:rPr lang="ru-RU" sz="1600" dirty="0" smtClean="0"/>
              <a:t> </a:t>
            </a:r>
            <a:r>
              <a:rPr lang="ru-RU" sz="1600" dirty="0" err="1" smtClean="0"/>
              <a:t>ім'я</a:t>
            </a:r>
            <a:r>
              <a:rPr lang="ru-RU" sz="1600" dirty="0" smtClean="0"/>
              <a:t> за </a:t>
            </a:r>
            <a:r>
              <a:rPr lang="ru-RU" sz="1600" dirty="0" err="1" smtClean="0"/>
              <a:t>характерні</a:t>
            </a:r>
            <a:r>
              <a:rPr lang="ru-RU" sz="1600" dirty="0" smtClean="0"/>
              <a:t> </a:t>
            </a:r>
            <a:r>
              <a:rPr lang="ru-RU" sz="1600" dirty="0" err="1" smtClean="0"/>
              <a:t>складні</a:t>
            </a:r>
            <a:r>
              <a:rPr lang="ru-RU" sz="1600" dirty="0" smtClean="0"/>
              <a:t> </a:t>
            </a:r>
            <a:r>
              <a:rPr lang="ru-RU" sz="1600" dirty="0" err="1" smtClean="0"/>
              <a:t>ваблячі</a:t>
            </a:r>
            <a:r>
              <a:rPr lang="ru-RU" sz="1600" dirty="0" smtClean="0"/>
              <a:t> </a:t>
            </a:r>
            <a:r>
              <a:rPr lang="ru-RU" sz="1600" dirty="0" err="1" smtClean="0"/>
              <a:t>рухи</a:t>
            </a:r>
            <a:r>
              <a:rPr lang="ru-RU" sz="1600" dirty="0" smtClean="0"/>
              <a:t>, </a:t>
            </a:r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 smtClean="0"/>
              <a:t>відлякують</a:t>
            </a:r>
            <a:r>
              <a:rPr lang="ru-RU" sz="1600" dirty="0" smtClean="0"/>
              <a:t> </a:t>
            </a:r>
            <a:r>
              <a:rPr lang="ru-RU" sz="1600" dirty="0" err="1" smtClean="0"/>
              <a:t>конкурентів</a:t>
            </a:r>
            <a:r>
              <a:rPr lang="ru-RU" sz="1600" dirty="0" smtClean="0"/>
              <a:t> і </a:t>
            </a:r>
            <a:r>
              <a:rPr lang="ru-RU" sz="1600" dirty="0" err="1" smtClean="0"/>
              <a:t>водночас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привертають</a:t>
            </a:r>
            <a:r>
              <a:rPr lang="ru-RU" sz="1600" dirty="0" smtClean="0"/>
              <a:t> самку</a:t>
            </a:r>
          </a:p>
          <a:p>
            <a:pPr marL="0" indent="0" algn="just">
              <a:buNone/>
            </a:pPr>
            <a:r>
              <a:rPr lang="ru-RU" sz="1600" dirty="0" smtClean="0"/>
              <a:t>   Вони </a:t>
            </a:r>
            <a:r>
              <a:rPr lang="ru-RU" sz="1600" dirty="0" err="1" smtClean="0"/>
              <a:t>зустрічаються</a:t>
            </a:r>
            <a:r>
              <a:rPr lang="ru-RU" sz="1600" dirty="0" smtClean="0"/>
              <a:t> як на </a:t>
            </a:r>
            <a:r>
              <a:rPr lang="ru-RU" sz="1600" dirty="0" err="1" smtClean="0"/>
              <a:t>мулистих</a:t>
            </a:r>
            <a:r>
              <a:rPr lang="ru-RU" sz="1600" dirty="0" smtClean="0"/>
              <a:t>, так і на </a:t>
            </a:r>
            <a:r>
              <a:rPr lang="ru-RU" sz="1600" dirty="0" err="1" smtClean="0"/>
              <a:t>піщаних</a:t>
            </a:r>
            <a:r>
              <a:rPr lang="ru-RU" sz="1600" dirty="0" smtClean="0"/>
              <a:t> грунтах, у </a:t>
            </a:r>
            <a:r>
              <a:rPr lang="ru-RU" sz="1600" dirty="0" err="1" smtClean="0"/>
              <a:t>яких</a:t>
            </a:r>
            <a:r>
              <a:rPr lang="ru-RU" sz="1600" dirty="0" smtClean="0"/>
              <a:t> </a:t>
            </a:r>
            <a:r>
              <a:rPr lang="ru-RU" sz="1600" dirty="0" err="1" smtClean="0"/>
              <a:t>невтомно</a:t>
            </a:r>
            <a:r>
              <a:rPr lang="ru-RU" sz="1600" dirty="0" smtClean="0"/>
              <a:t> </a:t>
            </a:r>
            <a:r>
              <a:rPr lang="ru-RU" sz="1600" dirty="0" err="1" smtClean="0"/>
              <a:t>шукають</a:t>
            </a:r>
            <a:r>
              <a:rPr lang="ru-RU" sz="1600" dirty="0" smtClean="0"/>
              <a:t> </a:t>
            </a:r>
            <a:r>
              <a:rPr lang="ru-RU" sz="1600" dirty="0" err="1" smtClean="0"/>
              <a:t>їжу</a:t>
            </a:r>
            <a:r>
              <a:rPr lang="ru-RU" sz="1600" dirty="0" smtClean="0"/>
              <a:t>. На </a:t>
            </a:r>
            <a:r>
              <a:rPr lang="ru-RU" sz="1600" dirty="0" err="1" smtClean="0"/>
              <a:t>прибережних</a:t>
            </a:r>
            <a:r>
              <a:rPr lang="ru-RU" sz="1600" dirty="0" smtClean="0"/>
              <a:t> </a:t>
            </a:r>
            <a:r>
              <a:rPr lang="ru-RU" sz="1600" dirty="0" err="1" smtClean="0"/>
              <a:t>мілинах</a:t>
            </a:r>
            <a:r>
              <a:rPr lang="ru-RU" sz="1600" dirty="0" smtClean="0"/>
              <a:t> вони </a:t>
            </a:r>
            <a:r>
              <a:rPr lang="ru-RU" sz="1600" dirty="0" err="1" smtClean="0"/>
              <a:t>дуже</a:t>
            </a:r>
            <a:r>
              <a:rPr lang="ru-RU" sz="1600" dirty="0" smtClean="0"/>
              <a:t> часто </a:t>
            </a:r>
            <a:r>
              <a:rPr lang="ru-RU" sz="1600" dirty="0" err="1" smtClean="0"/>
              <a:t>утворюють</a:t>
            </a:r>
            <a:r>
              <a:rPr lang="ru-RU" sz="1600" dirty="0" smtClean="0"/>
              <a:t> </a:t>
            </a:r>
            <a:r>
              <a:rPr lang="ru-RU" sz="1600" dirty="0" err="1" smtClean="0"/>
              <a:t>густі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поселення</a:t>
            </a:r>
            <a:r>
              <a:rPr lang="ru-RU" sz="1600" dirty="0" smtClean="0"/>
              <a:t>, </a:t>
            </a:r>
            <a:r>
              <a:rPr lang="ru-RU" sz="1600" dirty="0" err="1" smtClean="0"/>
              <a:t>проте</a:t>
            </a:r>
            <a:r>
              <a:rPr lang="ru-RU" sz="1600" dirty="0" smtClean="0"/>
              <a:t> в </a:t>
            </a:r>
            <a:r>
              <a:rPr lang="ru-RU" sz="1600" dirty="0" err="1" smtClean="0"/>
              <a:t>кожній</a:t>
            </a:r>
            <a:r>
              <a:rPr lang="ru-RU" sz="1600" dirty="0" smtClean="0"/>
              <a:t> </a:t>
            </a:r>
            <a:r>
              <a:rPr lang="ru-RU" sz="1600" dirty="0" err="1" smtClean="0"/>
              <a:t>норі</a:t>
            </a:r>
            <a:r>
              <a:rPr lang="ru-RU" sz="1600" dirty="0" smtClean="0"/>
              <a:t> </a:t>
            </a:r>
            <a:r>
              <a:rPr lang="ru-RU" sz="1600" dirty="0" err="1" smtClean="0"/>
              <a:t>живе</a:t>
            </a:r>
            <a:r>
              <a:rPr lang="ru-RU" sz="1600" dirty="0" smtClean="0"/>
              <a:t> </a:t>
            </a:r>
            <a:r>
              <a:rPr lang="ru-RU" sz="1600" dirty="0" err="1" smtClean="0"/>
              <a:t>тільки</a:t>
            </a:r>
            <a:r>
              <a:rPr lang="ru-RU" sz="1600" dirty="0" smtClean="0"/>
              <a:t> один краб. </a:t>
            </a:r>
            <a:r>
              <a:rPr lang="ru-RU" sz="1600" dirty="0" err="1" smtClean="0"/>
              <a:t>Ваблячі</a:t>
            </a:r>
            <a:r>
              <a:rPr lang="ru-RU" sz="1600" dirty="0" smtClean="0"/>
              <a:t> </a:t>
            </a:r>
            <a:r>
              <a:rPr lang="ru-RU" sz="1600" dirty="0" err="1" smtClean="0"/>
              <a:t>краби</a:t>
            </a:r>
            <a:r>
              <a:rPr lang="ru-RU" sz="1600" dirty="0" smtClean="0"/>
              <a:t> є </a:t>
            </a:r>
            <a:r>
              <a:rPr lang="ru-RU" sz="1600" dirty="0" err="1" smtClean="0"/>
              <a:t>осілими</a:t>
            </a:r>
            <a:r>
              <a:rPr lang="ru-RU" sz="1600" dirty="0" smtClean="0"/>
              <a:t> </a:t>
            </a:r>
            <a:r>
              <a:rPr lang="ru-RU" sz="1600" dirty="0" err="1" smtClean="0"/>
              <a:t>тваринами</a:t>
            </a:r>
            <a:r>
              <a:rPr lang="ru-RU" sz="1600" dirty="0" smtClean="0"/>
              <a:t>, вони </a:t>
            </a:r>
            <a:r>
              <a:rPr lang="ru-RU" sz="1600" dirty="0" err="1" smtClean="0"/>
              <a:t>намагаються</a:t>
            </a:r>
            <a:r>
              <a:rPr lang="ru-RU" sz="1600" dirty="0" smtClean="0"/>
              <a:t> не </a:t>
            </a:r>
            <a:r>
              <a:rPr lang="ru-RU" sz="1600" dirty="0" err="1" smtClean="0"/>
              <a:t>віддаляться</a:t>
            </a:r>
            <a:r>
              <a:rPr lang="ru-RU" sz="1600" dirty="0" smtClean="0"/>
              <a:t> </a:t>
            </a:r>
            <a:r>
              <a:rPr lang="ru-RU" sz="1600" dirty="0" err="1" smtClean="0"/>
              <a:t>від</a:t>
            </a:r>
            <a:r>
              <a:rPr lang="ru-RU" sz="1600" dirty="0" smtClean="0"/>
              <a:t> </a:t>
            </a:r>
            <a:r>
              <a:rPr lang="ru-RU" sz="1600" dirty="0" err="1" smtClean="0"/>
              <a:t>нір</a:t>
            </a:r>
            <a:r>
              <a:rPr lang="ru-RU" sz="1600" dirty="0" smtClean="0"/>
              <a:t> і в </a:t>
            </a:r>
            <a:r>
              <a:rPr lang="ru-RU" sz="1600" dirty="0" err="1" smtClean="0"/>
              <a:t>разі</a:t>
            </a:r>
            <a:r>
              <a:rPr lang="ru-RU" sz="1600" dirty="0" smtClean="0"/>
              <a:t> </a:t>
            </a:r>
            <a:r>
              <a:rPr lang="ru-RU" sz="1600" dirty="0" err="1" smtClean="0"/>
              <a:t>щонайменшої</a:t>
            </a:r>
            <a:r>
              <a:rPr lang="ru-RU" sz="1600" dirty="0" smtClean="0"/>
              <a:t> </a:t>
            </a:r>
            <a:r>
              <a:rPr lang="ru-RU" sz="1600" dirty="0" err="1" smtClean="0"/>
              <a:t>небезпеки</a:t>
            </a:r>
            <a:r>
              <a:rPr lang="ru-RU" sz="1600" dirty="0" smtClean="0"/>
              <a:t> </a:t>
            </a:r>
            <a:r>
              <a:rPr lang="ru-RU" sz="1600" dirty="0" err="1" smtClean="0"/>
              <a:t>відразу</a:t>
            </a:r>
            <a:r>
              <a:rPr lang="ru-RU" sz="1600" dirty="0" smtClean="0"/>
              <a:t> ж </a:t>
            </a:r>
            <a:r>
              <a:rPr lang="ru-RU" sz="1600" dirty="0" err="1" smtClean="0"/>
              <a:t>ховаються</a:t>
            </a:r>
            <a:r>
              <a:rPr lang="ru-RU" sz="1600" dirty="0" smtClean="0"/>
              <a:t> в них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3894615" cy="431515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164" y="2348880"/>
            <a:ext cx="4429987" cy="42862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04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dirty="0" smtClean="0">
                <a:solidFill>
                  <a:srgbClr val="002060"/>
                </a:solidFill>
              </a:rPr>
              <a:t>Місячні біоритми</a:t>
            </a:r>
            <a:endParaRPr lang="ru-RU" sz="7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Місячні</a:t>
            </a:r>
            <a:r>
              <a:rPr lang="ru-RU" dirty="0" smtClean="0"/>
              <a:t> </a:t>
            </a:r>
            <a:r>
              <a:rPr lang="ru-RU" dirty="0" err="1" smtClean="0"/>
              <a:t>біоритми</a:t>
            </a:r>
            <a:r>
              <a:rPr lang="ru-RU" dirty="0" smtClean="0"/>
              <a:t> </a:t>
            </a:r>
            <a:r>
              <a:rPr lang="ru-RU" dirty="0" err="1" smtClean="0"/>
              <a:t>зумовлені</a:t>
            </a:r>
            <a:r>
              <a:rPr lang="ru-RU" dirty="0" smtClean="0"/>
              <a:t> </a:t>
            </a:r>
            <a:r>
              <a:rPr lang="ru-RU" dirty="0" err="1" smtClean="0"/>
              <a:t>обертанням</a:t>
            </a:r>
            <a:r>
              <a:rPr lang="ru-RU" dirty="0" smtClean="0"/>
              <a:t> </a:t>
            </a:r>
            <a:r>
              <a:rPr lang="ru-RU" dirty="0" err="1" smtClean="0"/>
              <a:t>Місяця</a:t>
            </a:r>
            <a:r>
              <a:rPr lang="ru-RU" dirty="0" smtClean="0"/>
              <a:t> </a:t>
            </a:r>
            <a:r>
              <a:rPr lang="ru-RU" dirty="0" err="1" smtClean="0"/>
              <a:t>навколо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 (з </a:t>
            </a:r>
            <a:r>
              <a:rPr lang="ru-RU" dirty="0" err="1" smtClean="0"/>
              <a:t>періодом</a:t>
            </a:r>
            <a:r>
              <a:rPr lang="ru-RU" dirty="0" smtClean="0"/>
              <a:t> 29,5 </a:t>
            </a:r>
            <a:r>
              <a:rPr lang="ru-RU" dirty="0" err="1" smtClean="0"/>
              <a:t>діб</a:t>
            </a:r>
            <a:r>
              <a:rPr lang="ru-RU" dirty="0" smtClean="0"/>
              <a:t>)</a:t>
            </a:r>
          </a:p>
          <a:p>
            <a:pPr marL="0" indent="0" algn="ctr">
              <a:buNone/>
            </a:pPr>
            <a:r>
              <a:rPr lang="ru-RU" dirty="0" smtClean="0"/>
              <a:t>ПАЛОЛО ТИХООКЕАНСЬКИЙ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274" y="3221182"/>
            <a:ext cx="4756546" cy="32233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lumMod val="40000"/>
                <a:lumOff val="6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6315"/>
            <a:ext cx="3312368" cy="30930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lumMod val="40000"/>
                <a:lumOff val="6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9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000" dirty="0" smtClean="0">
                <a:solidFill>
                  <a:srgbClr val="002060"/>
                </a:solidFill>
              </a:rPr>
              <a:t>Сезонні ритми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 smtClean="0"/>
              <a:t>Сезонні ритми зумовлені обертанням Землі навколо Сонця. Відтак виникають сезонні явища. Зі зміною сезонів пов’язані важливі життєві функції організмів: анабіоз, линяння, міграції, розмноження, розвиток, листопад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57688"/>
            <a:ext cx="2466975" cy="19516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81" y="4381027"/>
            <a:ext cx="2715669" cy="192829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56052"/>
            <a:ext cx="2781300" cy="195326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4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err="1" smtClean="0">
                <a:solidFill>
                  <a:srgbClr val="002060"/>
                </a:solidFill>
              </a:rPr>
              <a:t>Річні</a:t>
            </a:r>
            <a:r>
              <a:rPr lang="ru-RU" sz="5400" dirty="0" smtClean="0">
                <a:solidFill>
                  <a:srgbClr val="002060"/>
                </a:solidFill>
              </a:rPr>
              <a:t> та </a:t>
            </a:r>
            <a:r>
              <a:rPr lang="ru-RU" sz="5400" dirty="0" err="1" smtClean="0">
                <a:solidFill>
                  <a:srgbClr val="002060"/>
                </a:solidFill>
              </a:rPr>
              <a:t>багаторічні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r>
              <a:rPr lang="ru-RU" sz="5400" dirty="0" err="1" smtClean="0">
                <a:solidFill>
                  <a:srgbClr val="002060"/>
                </a:solidFill>
              </a:rPr>
              <a:t>ритми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пов’язані</a:t>
            </a:r>
            <a:r>
              <a:rPr lang="ru-RU" dirty="0" smtClean="0"/>
              <a:t> з </a:t>
            </a:r>
            <a:r>
              <a:rPr lang="ru-RU" dirty="0" err="1" smtClean="0"/>
              <a:t>змінами</a:t>
            </a:r>
            <a:r>
              <a:rPr lang="ru-RU" dirty="0" smtClean="0"/>
              <a:t> </a:t>
            </a:r>
            <a:r>
              <a:rPr lang="ru-RU" dirty="0" err="1" smtClean="0"/>
              <a:t>сонячної</a:t>
            </a:r>
            <a:r>
              <a:rPr lang="ru-RU" dirty="0" smtClean="0"/>
              <a:t> </a:t>
            </a:r>
            <a:r>
              <a:rPr lang="ru-RU" dirty="0" err="1" smtClean="0"/>
              <a:t>активності</a:t>
            </a:r>
            <a:r>
              <a:rPr lang="ru-RU" dirty="0" smtClean="0"/>
              <a:t> та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чинників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кількох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.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ритми</a:t>
            </a:r>
            <a:r>
              <a:rPr lang="ru-RU" dirty="0" smtClean="0"/>
              <a:t> </a:t>
            </a:r>
            <a:r>
              <a:rPr lang="ru-RU" dirty="0" err="1" smtClean="0"/>
              <a:t>виражені</a:t>
            </a:r>
            <a:r>
              <a:rPr lang="ru-RU" dirty="0" smtClean="0"/>
              <a:t> не так </a:t>
            </a:r>
            <a:r>
              <a:rPr lang="ru-RU" dirty="0" err="1" smtClean="0"/>
              <a:t>чітко</a:t>
            </a:r>
            <a:r>
              <a:rPr lang="ru-RU" dirty="0" smtClean="0"/>
              <a:t>, як </a:t>
            </a:r>
            <a:r>
              <a:rPr lang="ru-RU" dirty="0" err="1" smtClean="0"/>
              <a:t>сезонні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3682330" cy="31239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3938192" cy="31239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9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1250</Words>
  <Application>Microsoft Office PowerPoint</Application>
  <PresentationFormat>Екран (4:3)</PresentationFormat>
  <Paragraphs>99</Paragraphs>
  <Slides>25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Адаптивні біологічні ритми біологічних систем різного рівня організації</vt:lpstr>
      <vt:lpstr>Біологічні ритми </vt:lpstr>
      <vt:lpstr>Зовнішні біологічні ритми пов’язані з циклічними змінами в навколишньому середовищі</vt:lpstr>
      <vt:lpstr>Зовнішні біологічні ритми </vt:lpstr>
      <vt:lpstr>Презентація PowerPoint</vt:lpstr>
      <vt:lpstr>Презентація PowerPoint</vt:lpstr>
      <vt:lpstr>Місячні біоритми</vt:lpstr>
      <vt:lpstr>Сезонні ритми</vt:lpstr>
      <vt:lpstr>Річні та багаторічні ритми </vt:lpstr>
      <vt:lpstr>Внутрішні біологічні ритми</vt:lpstr>
      <vt:lpstr>ФОТОПЕРІОДИЗМ</vt:lpstr>
      <vt:lpstr>Фотоперіодизм у рослин виявляється в зміні процесів росту та розвитку</vt:lpstr>
      <vt:lpstr>Презентація PowerPoint</vt:lpstr>
      <vt:lpstr>Біологічний годинник </vt:lpstr>
      <vt:lpstr>Фізіологічні біоритми</vt:lpstr>
      <vt:lpstr>Презентація PowerPoint</vt:lpstr>
      <vt:lpstr>Хронобіологія</vt:lpstr>
      <vt:lpstr>Найвідомішою є класифікація хронотипів людини за Г. Хільдебрандтом — поділ на три типи: ранковий (жайворонок), денний (голуб) і вечірній (сова) </vt:lpstr>
      <vt:lpstr>“Жайворонки” </vt:lpstr>
      <vt:lpstr>“Сови” </vt:lpstr>
      <vt:lpstr>“Голуби” </vt:lpstr>
      <vt:lpstr>Презентація PowerPoint</vt:lpstr>
      <vt:lpstr>Презентація PowerPoint</vt:lpstr>
      <vt:lpstr>Важливо!</vt:lpstr>
      <vt:lpstr>Виконайте 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Закликовська А.В.</dc:creator>
  <cp:lastModifiedBy>Закликовська А.В.</cp:lastModifiedBy>
  <cp:revision>29</cp:revision>
  <dcterms:created xsi:type="dcterms:W3CDTF">2019-10-24T13:50:20Z</dcterms:created>
  <dcterms:modified xsi:type="dcterms:W3CDTF">2021-08-23T14:23:53Z</dcterms:modified>
</cp:coreProperties>
</file>