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70" r:id="rId4"/>
    <p:sldId id="273" r:id="rId5"/>
    <p:sldId id="279" r:id="rId6"/>
    <p:sldId id="280" r:id="rId7"/>
    <p:sldId id="272" r:id="rId8"/>
    <p:sldId id="266" r:id="rId9"/>
    <p:sldId id="281" r:id="rId10"/>
    <p:sldId id="274" r:id="rId11"/>
    <p:sldId id="275" r:id="rId12"/>
    <p:sldId id="278" r:id="rId13"/>
    <p:sldId id="277" r:id="rId14"/>
    <p:sldId id="276" r:id="rId15"/>
    <p:sldId id="282" r:id="rId16"/>
    <p:sldId id="283" r:id="rId17"/>
    <p:sldId id="284" r:id="rId18"/>
    <p:sldId id="260" r:id="rId19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3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37" autoAdjust="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5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D451DBCE-B8F8-457E-BABC-54BAA2A9590C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3F7AA83-DE31-4E93-AB07-EF7FB05F6670}" type="slidenum">
              <a:rPr lang="uk-UA" smtClean="0"/>
              <a:pPr algn="r" rtl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17670A6E-4B08-443F-9C12-9B267C6D3DC7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dirty="0" smtClean="0"/>
              <a:t>Зразки заголовків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935E2820-AFE1-45FA-949E-17BDB534E1DC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093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35E2820-AFE1-45FA-949E-17BDB534E1DC}" type="slidenum">
              <a:rPr lang="uk-UA" smtClean="0"/>
              <a:t>18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17182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065213" y="3108804"/>
            <a:ext cx="7091361" cy="838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  <p:sp>
        <p:nvSpPr>
          <p:cNvPr id="8" name="Місце для дати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D8C56CC-3E86-4E27-B180-169A3718C1F9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9" name="Місце для нижнього колонтитула 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10" name="Місце для номера слайда 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42E85E2-A0BD-48E0-AA7A-96AB343D5838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7586D7B-67AF-4FC8-9F9C-C7E452C6016B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0141B7A-A398-49A9-BA64-94F9E0BBBE0D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87551D1-B8A8-48DD-9508-74CA907704B2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FB9B55F-24E0-4029-9D32-C2BFF32366FE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7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67218DA-0E31-4762-8B00-BA176B178043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8" name="Місце для нижнього колонтитула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0DA3304-1E76-489F-A5BA-DA7D1A6C7070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81C842-1361-48EB-8A34-EED562FE1AD2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4C4B1EE-E7E6-4C22-936D-BF90DC8E5B52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8" name="Округлений прямокутник 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AB9B456-E218-4DFB-9956-3AE7C87779E4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dirty="0" smtClean="0"/>
              <a:t>Зразки заголовків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fld id="{2ED6936C-6063-4274-89BC-CC0CC17B87D3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 b="1">
                <a:solidFill>
                  <a:srgbClr val="AB3C19"/>
                </a:solidFill>
              </a:defRPr>
            </a:lvl1pPr>
          </a:lstStyle>
          <a:p>
            <a:pPr rtl="0"/>
            <a:fld id="{8FDBFFB2-86D9-4B8F-A59A-553A60B94BBE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15910" y="1991933"/>
            <a:ext cx="8873543" cy="2793906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b="1" dirty="0" err="1"/>
              <a:t>Антропічний</a:t>
            </a:r>
            <a:r>
              <a:rPr lang="ru-RU" b="1" dirty="0"/>
              <a:t> </a:t>
            </a:r>
            <a:r>
              <a:rPr lang="ru-RU" b="1" dirty="0" err="1"/>
              <a:t>вплив</a:t>
            </a:r>
            <a:r>
              <a:rPr lang="ru-RU" b="1" dirty="0"/>
              <a:t> на </a:t>
            </a:r>
            <a:r>
              <a:rPr lang="ru-RU" b="1" dirty="0" smtClean="0"/>
              <a:t>атмосферу. </a:t>
            </a:r>
            <a:r>
              <a:rPr lang="ru-RU" b="1" dirty="0" err="1"/>
              <a:t>Наслідки</a:t>
            </a:r>
            <a:r>
              <a:rPr lang="ru-RU" b="1" dirty="0"/>
              <a:t> </a:t>
            </a:r>
            <a:r>
              <a:rPr lang="ru-RU" b="1" dirty="0" err="1"/>
              <a:t>забруднення</a:t>
            </a:r>
            <a:r>
              <a:rPr lang="ru-RU" b="1" dirty="0"/>
              <a:t> атмосферного </a:t>
            </a:r>
            <a:r>
              <a:rPr lang="ru-RU" b="1" dirty="0" err="1"/>
              <a:t>повітря</a:t>
            </a:r>
            <a:r>
              <a:rPr lang="ru-RU" b="1" dirty="0"/>
              <a:t> та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 smtClean="0"/>
              <a:t>охорона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2" y="304800"/>
            <a:ext cx="11872210" cy="6363370"/>
          </a:xfrm>
          <a:effectLst>
            <a:glow rad="127000">
              <a:schemeClr val="bg1"/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69404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90731"/>
            <a:ext cx="11782268" cy="1200416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err="1">
                <a:solidFill>
                  <a:srgbClr val="FF0000"/>
                </a:solidFill>
              </a:rPr>
              <a:t>Індекс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якості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повітря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 smtClean="0"/>
              <a:t>індекс,який</a:t>
            </a:r>
            <a:r>
              <a:rPr lang="ru-RU" dirty="0" smtClean="0"/>
              <a:t> </a:t>
            </a:r>
            <a:r>
              <a:rPr lang="ru-RU" dirty="0" err="1"/>
              <a:t>свідчить</a:t>
            </a:r>
            <a:r>
              <a:rPr lang="ru-RU" dirty="0"/>
              <a:t> про </a:t>
            </a:r>
            <a:r>
              <a:rPr lang="ru-RU" dirty="0" err="1"/>
              <a:t>щоденну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повідомляє</a:t>
            </a:r>
            <a:r>
              <a:rPr lang="ru-RU" dirty="0"/>
              <a:t>, </a:t>
            </a:r>
            <a:r>
              <a:rPr lang="ru-RU" dirty="0" err="1" smtClean="0"/>
              <a:t>наскільки</a:t>
            </a:r>
            <a:r>
              <a:rPr lang="ru-RU" dirty="0" smtClean="0"/>
              <a:t> чистим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забрудненим</a:t>
            </a:r>
            <a:r>
              <a:rPr lang="ru-RU" dirty="0" smtClean="0"/>
              <a:t> </a:t>
            </a:r>
            <a:r>
              <a:rPr lang="ru-RU" dirty="0"/>
              <a:t>є </a:t>
            </a:r>
            <a:r>
              <a:rPr lang="ru-RU" dirty="0" err="1"/>
              <a:t>повітря</a:t>
            </a:r>
            <a:r>
              <a:rPr lang="ru-RU" dirty="0"/>
              <a:t> і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здоров’я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мати</a:t>
            </a:r>
            <a:endParaRPr lang="ru-RU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70" y="1991147"/>
            <a:ext cx="11822582" cy="4709456"/>
          </a:xfrm>
          <a:effectLst>
            <a:glow rad="127000">
              <a:schemeClr val="bg1"/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352380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34911" y="239844"/>
            <a:ext cx="11917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 1997 року </a:t>
            </a:r>
            <a:r>
              <a:rPr lang="ru-RU" sz="3200" dirty="0" err="1"/>
              <a:t>було</a:t>
            </a:r>
            <a:r>
              <a:rPr lang="ru-RU" sz="3200" dirty="0"/>
              <a:t> </a:t>
            </a:r>
            <a:r>
              <a:rPr lang="ru-RU" sz="3200" dirty="0" err="1"/>
              <a:t>прийнято</a:t>
            </a:r>
            <a:r>
              <a:rPr lang="ru-RU" sz="3200" dirty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Кіотський</a:t>
            </a:r>
            <a:r>
              <a:rPr lang="ru-RU" sz="3200" b="1" dirty="0">
                <a:solidFill>
                  <a:srgbClr val="FF0000"/>
                </a:solidFill>
              </a:rPr>
              <a:t> протокол </a:t>
            </a:r>
            <a:r>
              <a:rPr lang="ru-RU" sz="3200" dirty="0" smtClean="0"/>
              <a:t>- </a:t>
            </a:r>
            <a:r>
              <a:rPr lang="ru-RU" sz="3200" dirty="0" err="1" smtClean="0"/>
              <a:t>міжнародний</a:t>
            </a:r>
            <a:r>
              <a:rPr lang="ru-RU" sz="3200" dirty="0" smtClean="0"/>
              <a:t> </a:t>
            </a:r>
            <a:r>
              <a:rPr lang="ru-RU" sz="3200" dirty="0"/>
              <a:t>документ, </a:t>
            </a:r>
            <a:r>
              <a:rPr lang="ru-RU" sz="3200" dirty="0" err="1"/>
              <a:t>спрямований</a:t>
            </a:r>
            <a:r>
              <a:rPr lang="ru-RU" sz="3200" dirty="0"/>
              <a:t> на </a:t>
            </a:r>
            <a:r>
              <a:rPr lang="ru-RU" sz="3200" dirty="0" err="1"/>
              <a:t>регулювання</a:t>
            </a:r>
            <a:r>
              <a:rPr lang="ru-RU" sz="3200" dirty="0"/>
              <a:t> </a:t>
            </a:r>
            <a:r>
              <a:rPr lang="ru-RU" sz="3200" dirty="0" err="1"/>
              <a:t>викидів</a:t>
            </a:r>
            <a:r>
              <a:rPr lang="ru-RU" sz="3200" dirty="0"/>
              <a:t> </a:t>
            </a:r>
            <a:r>
              <a:rPr lang="ru-RU" sz="3200" dirty="0" smtClean="0"/>
              <a:t>у атмосферу </a:t>
            </a:r>
            <a:r>
              <a:rPr lang="ru-RU" sz="3200" dirty="0" err="1" smtClean="0"/>
              <a:t>парникових</a:t>
            </a:r>
            <a:r>
              <a:rPr lang="ru-RU" sz="3200" dirty="0" smtClean="0"/>
              <a:t> </a:t>
            </a:r>
            <a:r>
              <a:rPr lang="ru-RU" sz="3200" dirty="0" err="1"/>
              <a:t>газів</a:t>
            </a:r>
            <a:endParaRPr lang="ru-RU" sz="32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134911" y="5103752"/>
            <a:ext cx="115274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У 2015 р. </a:t>
            </a:r>
            <a:r>
              <a:rPr lang="ru-RU" sz="3200" dirty="0" smtClean="0"/>
              <a:t>На </a:t>
            </a:r>
            <a:r>
              <a:rPr lang="ru-RU" sz="3200" dirty="0" err="1" smtClean="0"/>
              <a:t>зміну</a:t>
            </a:r>
            <a:r>
              <a:rPr lang="ru-RU" sz="3200" dirty="0" smtClean="0"/>
              <a:t> </a:t>
            </a:r>
            <a:r>
              <a:rPr lang="ru-RU" sz="3200" dirty="0" err="1"/>
              <a:t>Кіотському</a:t>
            </a:r>
            <a:r>
              <a:rPr lang="ru-RU" sz="3200" dirty="0"/>
              <a:t> протоколу </a:t>
            </a:r>
            <a:r>
              <a:rPr lang="ru-RU" sz="3200" dirty="0" err="1" smtClean="0"/>
              <a:t>ухвалено</a:t>
            </a:r>
            <a:r>
              <a:rPr lang="ru-RU" sz="3200" dirty="0"/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Паризьку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угоду</a:t>
            </a:r>
            <a:r>
              <a:rPr lang="ru-RU" sz="3200" dirty="0"/>
              <a:t>, яка </a:t>
            </a:r>
            <a:r>
              <a:rPr lang="ru-RU" sz="3200" dirty="0" err="1"/>
              <a:t>зобов’язує</a:t>
            </a:r>
            <a:r>
              <a:rPr lang="ru-RU" sz="3200" dirty="0"/>
              <a:t> </a:t>
            </a:r>
            <a:r>
              <a:rPr lang="ru-RU" sz="3200" dirty="0" smtClean="0"/>
              <a:t>уряди </a:t>
            </a:r>
            <a:r>
              <a:rPr lang="ru-RU" sz="3200" dirty="0" err="1"/>
              <a:t>всіх</a:t>
            </a:r>
            <a:r>
              <a:rPr lang="ru-RU" sz="3200" dirty="0"/>
              <a:t> </a:t>
            </a:r>
            <a:r>
              <a:rPr lang="ru-RU" sz="3200" dirty="0" err="1"/>
              <a:t>країн</a:t>
            </a:r>
            <a:r>
              <a:rPr lang="ru-RU" sz="3200" dirty="0"/>
              <a:t>, </a:t>
            </a:r>
            <a:r>
              <a:rPr lang="ru-RU" sz="3200" dirty="0" err="1"/>
              <a:t>починаючи</a:t>
            </a:r>
            <a:r>
              <a:rPr lang="ru-RU" sz="3200" dirty="0"/>
              <a:t> з 2020 р., </a:t>
            </a:r>
            <a:r>
              <a:rPr lang="ru-RU" sz="3200" dirty="0" err="1"/>
              <a:t>скоротити</a:t>
            </a:r>
            <a:r>
              <a:rPr lang="ru-RU" sz="3200" dirty="0"/>
              <a:t> </a:t>
            </a:r>
            <a:r>
              <a:rPr lang="ru-RU" sz="3200" dirty="0" err="1"/>
              <a:t>викиди</a:t>
            </a:r>
            <a:r>
              <a:rPr lang="ru-RU" sz="3200" dirty="0"/>
              <a:t> </a:t>
            </a:r>
            <a:r>
              <a:rPr lang="ru-RU" sz="3200" dirty="0" smtClean="0"/>
              <a:t>СО</a:t>
            </a:r>
            <a:r>
              <a:rPr lang="ru-RU" sz="1600" b="1" dirty="0" smtClean="0"/>
              <a:t>2</a:t>
            </a:r>
            <a:r>
              <a:rPr lang="ru-RU" sz="3200" dirty="0" smtClean="0"/>
              <a:t> в атмосферу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472" y="1538263"/>
            <a:ext cx="7659974" cy="3565489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11" y="2350451"/>
            <a:ext cx="3311577" cy="2212354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43888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814" y="844447"/>
            <a:ext cx="11325980" cy="1200416"/>
          </a:xfrm>
        </p:spPr>
        <p:txBody>
          <a:bodyPr>
            <a:noAutofit/>
          </a:bodyPr>
          <a:lstStyle/>
          <a:p>
            <a:pPr algn="just"/>
            <a:r>
              <a:rPr lang="ru-RU" sz="3600" b="1" dirty="0" err="1">
                <a:solidFill>
                  <a:srgbClr val="FF0000"/>
                </a:solidFill>
              </a:rPr>
              <a:t>Кислотні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дощі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dirty="0"/>
              <a:t>– </a:t>
            </a:r>
            <a:r>
              <a:rPr lang="ru-RU" sz="3600" dirty="0" err="1"/>
              <a:t>це</a:t>
            </a:r>
            <a:r>
              <a:rPr lang="ru-RU" sz="3600" dirty="0"/>
              <a:t> </a:t>
            </a:r>
            <a:r>
              <a:rPr lang="ru-RU" sz="3600" dirty="0" smtClean="0"/>
              <a:t>опади </a:t>
            </a:r>
            <a:r>
              <a:rPr lang="uk-UA" sz="3600" dirty="0" smtClean="0"/>
              <a:t>(</a:t>
            </a:r>
            <a:r>
              <a:rPr lang="ru-RU" sz="3600" dirty="0" err="1" smtClean="0"/>
              <a:t>дощі</a:t>
            </a:r>
            <a:r>
              <a:rPr lang="ru-RU" sz="3600" dirty="0"/>
              <a:t>, </a:t>
            </a:r>
            <a:r>
              <a:rPr lang="ru-RU" sz="3600" dirty="0" err="1"/>
              <a:t>тумани</a:t>
            </a:r>
            <a:r>
              <a:rPr lang="ru-RU" sz="3600" dirty="0"/>
              <a:t>, </a:t>
            </a:r>
            <a:r>
              <a:rPr lang="ru-RU" sz="3600" dirty="0" err="1" smtClean="0"/>
              <a:t>сніг</a:t>
            </a:r>
            <a:r>
              <a:rPr lang="ru-RU" sz="3600" dirty="0"/>
              <a:t>)</a:t>
            </a:r>
            <a:r>
              <a:rPr lang="ru-RU" sz="3600" dirty="0" smtClean="0"/>
              <a:t> </a:t>
            </a:r>
            <a:r>
              <a:rPr lang="ru-RU" sz="3600" dirty="0" err="1"/>
              <a:t>кислотність</a:t>
            </a:r>
            <a:r>
              <a:rPr lang="ru-RU" sz="3600" dirty="0"/>
              <a:t> </a:t>
            </a:r>
            <a:r>
              <a:rPr lang="ru-RU" sz="3600" dirty="0" err="1"/>
              <a:t>яких</a:t>
            </a:r>
            <a:r>
              <a:rPr lang="ru-RU" sz="3600" dirty="0"/>
              <a:t> </a:t>
            </a:r>
            <a:r>
              <a:rPr lang="ru-RU" sz="3600" dirty="0" err="1"/>
              <a:t>вище</a:t>
            </a:r>
            <a:r>
              <a:rPr lang="ru-RU" sz="3600" dirty="0"/>
              <a:t> за </a:t>
            </a:r>
            <a:r>
              <a:rPr lang="ru-RU" sz="3600" dirty="0" err="1" smtClean="0"/>
              <a:t>нормальну</a:t>
            </a:r>
            <a:r>
              <a:rPr lang="ru-RU" sz="3600" dirty="0" smtClean="0"/>
              <a:t>. </a:t>
            </a:r>
            <a:r>
              <a:rPr lang="ru-RU" sz="3600" dirty="0" err="1" smtClean="0"/>
              <a:t>Найчастіше</a:t>
            </a:r>
            <a:r>
              <a:rPr lang="ru-RU" sz="3600" dirty="0" smtClean="0"/>
              <a:t> </a:t>
            </a:r>
            <a:r>
              <a:rPr lang="ru-RU" sz="3600" dirty="0" err="1"/>
              <a:t>їх</a:t>
            </a:r>
            <a:r>
              <a:rPr lang="ru-RU" sz="3600" dirty="0"/>
              <a:t> </a:t>
            </a:r>
            <a:r>
              <a:rPr lang="ru-RU" sz="3600" dirty="0" err="1"/>
              <a:t>спостерігають</a:t>
            </a:r>
            <a:r>
              <a:rPr lang="ru-RU" sz="3600" dirty="0"/>
              <a:t> у </a:t>
            </a:r>
            <a:r>
              <a:rPr lang="ru-RU" sz="3600" dirty="0" err="1"/>
              <a:t>країнах</a:t>
            </a:r>
            <a:r>
              <a:rPr lang="ru-RU" sz="3600" dirty="0"/>
              <a:t> з </a:t>
            </a:r>
            <a:r>
              <a:rPr lang="ru-RU" sz="3600" dirty="0" err="1" smtClean="0"/>
              <a:t>високорозвиненою</a:t>
            </a:r>
            <a:r>
              <a:rPr lang="ru-RU" sz="3600" dirty="0" smtClean="0"/>
              <a:t> </a:t>
            </a:r>
            <a:r>
              <a:rPr lang="ru-RU" sz="3600" dirty="0" err="1" smtClean="0"/>
              <a:t>енергетикою</a:t>
            </a:r>
            <a:endParaRPr lang="ru-RU" sz="3600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4" y="2157289"/>
            <a:ext cx="6948035" cy="4700711"/>
          </a:xfrm>
          <a:effectLst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062" y="1593600"/>
            <a:ext cx="4085732" cy="5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7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2" y="1407872"/>
            <a:ext cx="11580813" cy="1200416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err="1" smtClean="0">
                <a:solidFill>
                  <a:srgbClr val="FF0000"/>
                </a:solidFill>
              </a:rPr>
              <a:t>Озонові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діри</a:t>
            </a:r>
            <a:r>
              <a:rPr lang="ru-RU" dirty="0"/>
              <a:t> – </a:t>
            </a:r>
            <a:r>
              <a:rPr lang="ru-RU" dirty="0" err="1"/>
              <a:t>локальні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 </a:t>
            </a:r>
            <a:r>
              <a:rPr lang="ru-RU" dirty="0" err="1"/>
              <a:t>озоносфери</a:t>
            </a:r>
            <a:r>
              <a:rPr lang="ru-RU" dirty="0"/>
              <a:t>, де </a:t>
            </a:r>
            <a:r>
              <a:rPr lang="ru-RU" dirty="0" err="1"/>
              <a:t>концентрація</a:t>
            </a:r>
            <a:r>
              <a:rPr lang="ru-RU" dirty="0"/>
              <a:t> стратосферного </a:t>
            </a:r>
            <a:r>
              <a:rPr lang="ru-RU" dirty="0" smtClean="0"/>
              <a:t>озону </a:t>
            </a:r>
            <a:r>
              <a:rPr lang="ru-RU" dirty="0" err="1" smtClean="0"/>
              <a:t>істотно</a:t>
            </a:r>
            <a:r>
              <a:rPr lang="ru-RU" dirty="0" smtClean="0"/>
              <a:t> </a:t>
            </a:r>
            <a:r>
              <a:rPr lang="ru-RU" dirty="0"/>
              <a:t>(на 40 – 50 %) </a:t>
            </a:r>
            <a:r>
              <a:rPr lang="ru-RU" dirty="0" err="1"/>
              <a:t>менша</a:t>
            </a:r>
            <a:r>
              <a:rPr lang="ru-RU" dirty="0"/>
              <a:t> за </a:t>
            </a:r>
            <a:r>
              <a:rPr lang="ru-RU" dirty="0" err="1"/>
              <a:t>звичайну</a:t>
            </a:r>
            <a:r>
              <a:rPr lang="ru-RU" dirty="0"/>
              <a:t>. </a:t>
            </a:r>
            <a:r>
              <a:rPr lang="ru-RU" dirty="0" err="1"/>
              <a:t>Поява</a:t>
            </a:r>
            <a:r>
              <a:rPr lang="ru-RU" dirty="0"/>
              <a:t> </a:t>
            </a:r>
            <a:r>
              <a:rPr lang="ru-RU" dirty="0" err="1"/>
              <a:t>озонових</a:t>
            </a:r>
            <a:r>
              <a:rPr lang="ru-RU" dirty="0"/>
              <a:t> </a:t>
            </a:r>
            <a:r>
              <a:rPr lang="ru-RU" dirty="0" err="1"/>
              <a:t>дір</a:t>
            </a:r>
            <a:r>
              <a:rPr lang="ru-RU" dirty="0"/>
              <a:t> становить </a:t>
            </a:r>
            <a:r>
              <a:rPr lang="ru-RU" dirty="0" err="1" smtClean="0"/>
              <a:t>реальну</a:t>
            </a:r>
            <a:r>
              <a:rPr lang="ru-RU" dirty="0" smtClean="0"/>
              <a:t> </a:t>
            </a:r>
            <a:r>
              <a:rPr lang="ru-RU" dirty="0" err="1" smtClean="0"/>
              <a:t>екологічну</a:t>
            </a:r>
            <a:r>
              <a:rPr lang="ru-RU" dirty="0" smtClean="0"/>
              <a:t> </a:t>
            </a:r>
            <a:r>
              <a:rPr lang="ru-RU" dirty="0" err="1"/>
              <a:t>небезпеку</a:t>
            </a:r>
            <a:r>
              <a:rPr lang="ru-RU" dirty="0"/>
              <a:t> </a:t>
            </a:r>
            <a:r>
              <a:rPr lang="ru-RU" dirty="0" smtClean="0"/>
              <a:t>через </a:t>
            </a:r>
            <a:r>
              <a:rPr lang="ru-RU" dirty="0" err="1"/>
              <a:t>послаблення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 smtClean="0"/>
              <a:t>всього</a:t>
            </a:r>
            <a:r>
              <a:rPr lang="ru-RU" dirty="0" smtClean="0"/>
              <a:t> живого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/>
              <a:t>згубної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«</a:t>
            </a:r>
            <a:r>
              <a:rPr lang="ru-RU" dirty="0" err="1" smtClean="0"/>
              <a:t>жорсткого</a:t>
            </a:r>
            <a:r>
              <a:rPr lang="ru-RU" dirty="0" smtClean="0"/>
              <a:t>» </a:t>
            </a:r>
            <a:r>
              <a:rPr lang="ru-RU" dirty="0" err="1" smtClean="0"/>
              <a:t>ультрафіолетового</a:t>
            </a:r>
            <a:r>
              <a:rPr lang="ru-RU" dirty="0" smtClean="0"/>
              <a:t> </a:t>
            </a:r>
            <a:r>
              <a:rPr lang="ru-RU" dirty="0" err="1"/>
              <a:t>випромінювання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22689" y="4631960"/>
            <a:ext cx="8267986" cy="22260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403" y="2338466"/>
            <a:ext cx="7869836" cy="4320226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  <p:sp>
        <p:nvSpPr>
          <p:cNvPr id="7" name="Прямокутник 6"/>
          <p:cNvSpPr/>
          <p:nvPr/>
        </p:nvSpPr>
        <p:spPr>
          <a:xfrm>
            <a:off x="3642610" y="6261038"/>
            <a:ext cx="8409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Озоновий</a:t>
            </a:r>
            <a:r>
              <a:rPr lang="ru-RU" b="1" dirty="0"/>
              <a:t> </a:t>
            </a:r>
            <a:r>
              <a:rPr lang="ru-RU" b="1" dirty="0" err="1"/>
              <a:t>екран</a:t>
            </a:r>
            <a:r>
              <a:rPr lang="ru-RU" b="1" dirty="0"/>
              <a:t> становить собою </a:t>
            </a:r>
            <a:r>
              <a:rPr lang="ru-RU" b="1" dirty="0" err="1" smtClean="0"/>
              <a:t>частину</a:t>
            </a:r>
            <a:r>
              <a:rPr lang="ru-RU" b="1" dirty="0" smtClean="0"/>
              <a:t> </a:t>
            </a:r>
            <a:r>
              <a:rPr lang="ru-RU" b="1" dirty="0" err="1" smtClean="0"/>
              <a:t>стратосфери</a:t>
            </a:r>
            <a:r>
              <a:rPr lang="ru-RU" b="1" dirty="0"/>
              <a:t>: у </a:t>
            </a:r>
            <a:r>
              <a:rPr lang="ru-RU" b="1" dirty="0" err="1"/>
              <a:t>тропічних</a:t>
            </a:r>
            <a:r>
              <a:rPr lang="ru-RU" b="1" dirty="0"/>
              <a:t> широтах – на </a:t>
            </a:r>
            <a:r>
              <a:rPr lang="ru-RU" b="1" dirty="0" err="1"/>
              <a:t>висоті</a:t>
            </a:r>
            <a:r>
              <a:rPr lang="ru-RU" b="1" dirty="0"/>
              <a:t> 25–30 км, </a:t>
            </a:r>
            <a:r>
              <a:rPr lang="ru-RU" b="1" dirty="0" err="1"/>
              <a:t>помірних</a:t>
            </a:r>
            <a:r>
              <a:rPr lang="ru-RU" b="1" dirty="0"/>
              <a:t> </a:t>
            </a:r>
            <a:r>
              <a:rPr lang="ru-RU" b="1" dirty="0" smtClean="0"/>
              <a:t>– 20–25 </a:t>
            </a:r>
            <a:r>
              <a:rPr lang="ru-RU" b="1" dirty="0"/>
              <a:t>км, </a:t>
            </a:r>
            <a:r>
              <a:rPr lang="ru-RU" b="1" dirty="0" err="1"/>
              <a:t>полярних</a:t>
            </a:r>
            <a:r>
              <a:rPr lang="ru-RU" b="1" dirty="0"/>
              <a:t> – 15–20 км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344774" y="2881460"/>
            <a:ext cx="31779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Послаблюється</a:t>
            </a:r>
            <a:r>
              <a:rPr lang="ru-RU" b="1" dirty="0"/>
              <a:t> </a:t>
            </a:r>
            <a:r>
              <a:rPr lang="ru-RU" b="1" dirty="0" err="1"/>
              <a:t>озоновий</a:t>
            </a:r>
            <a:r>
              <a:rPr lang="ru-RU" b="1" dirty="0"/>
              <a:t> </a:t>
            </a:r>
            <a:r>
              <a:rPr lang="ru-RU" b="1" dirty="0" err="1"/>
              <a:t>екран</a:t>
            </a:r>
            <a:r>
              <a:rPr lang="ru-RU" b="1" dirty="0"/>
              <a:t> </a:t>
            </a:r>
            <a:r>
              <a:rPr lang="ru-RU" b="1" dirty="0" err="1"/>
              <a:t>унаслідок</a:t>
            </a:r>
            <a:r>
              <a:rPr lang="ru-RU" b="1" dirty="0"/>
              <a:t> </a:t>
            </a:r>
            <a:r>
              <a:rPr lang="ru-RU" b="1" dirty="0" err="1"/>
              <a:t>надходження</a:t>
            </a:r>
            <a:r>
              <a:rPr lang="ru-RU" b="1" dirty="0"/>
              <a:t> в </a:t>
            </a:r>
            <a:r>
              <a:rPr lang="ru-RU" b="1" dirty="0" smtClean="0"/>
              <a:t>атмосферу</a:t>
            </a:r>
            <a:endParaRPr lang="ru-RU" b="1" dirty="0"/>
          </a:p>
          <a:p>
            <a:pPr algn="ctr"/>
            <a:r>
              <a:rPr lang="ru-RU" b="1" dirty="0" err="1"/>
              <a:t>хлорфторвуглецевих</a:t>
            </a:r>
            <a:r>
              <a:rPr lang="ru-RU" b="1" dirty="0"/>
              <a:t> </a:t>
            </a:r>
            <a:r>
              <a:rPr lang="ru-RU" b="1" dirty="0" err="1"/>
              <a:t>сполук</a:t>
            </a:r>
            <a:endParaRPr lang="ru-RU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62" y="4789630"/>
            <a:ext cx="3051411" cy="1914525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65374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21" y="1249181"/>
            <a:ext cx="11340970" cy="1200416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Смог</a:t>
            </a:r>
            <a:r>
              <a:rPr lang="ru-RU" dirty="0" smtClean="0"/>
              <a:t> – </a:t>
            </a:r>
            <a:r>
              <a:rPr lang="ru-RU" dirty="0" err="1" smtClean="0"/>
              <a:t>видиме</a:t>
            </a:r>
            <a:r>
              <a:rPr lang="ru-RU" dirty="0" smtClean="0"/>
              <a:t> </a:t>
            </a:r>
            <a:r>
              <a:rPr lang="ru-RU" dirty="0" err="1"/>
              <a:t>сильне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 smtClean="0"/>
              <a:t>що</a:t>
            </a:r>
            <a:r>
              <a:rPr lang="ru-RU" dirty="0"/>
              <a:t> </a:t>
            </a:r>
            <a:r>
              <a:rPr lang="ru-RU" dirty="0" err="1" smtClean="0"/>
              <a:t>характеризується</a:t>
            </a:r>
            <a:r>
              <a:rPr lang="ru-RU" dirty="0" smtClean="0"/>
              <a:t> </a:t>
            </a:r>
            <a:r>
              <a:rPr lang="ru-RU" dirty="0" err="1" smtClean="0"/>
              <a:t>поєднанням</a:t>
            </a:r>
            <a:r>
              <a:rPr lang="ru-RU" dirty="0" smtClean="0"/>
              <a:t> </a:t>
            </a:r>
            <a:r>
              <a:rPr lang="ru-RU" dirty="0" err="1" smtClean="0"/>
              <a:t>часточок</a:t>
            </a:r>
            <a:r>
              <a:rPr lang="ru-RU" dirty="0" smtClean="0"/>
              <a:t> </a:t>
            </a:r>
            <a:r>
              <a:rPr lang="ru-RU" dirty="0"/>
              <a:t>пилу, </a:t>
            </a:r>
            <a:r>
              <a:rPr lang="ru-RU" dirty="0" err="1"/>
              <a:t>краплин</a:t>
            </a:r>
            <a:r>
              <a:rPr lang="ru-RU" dirty="0"/>
              <a:t> туману, </a:t>
            </a:r>
            <a:r>
              <a:rPr lang="ru-RU" dirty="0" err="1"/>
              <a:t>газуватих</a:t>
            </a:r>
            <a:r>
              <a:rPr lang="ru-RU" dirty="0"/>
              <a:t> </a:t>
            </a:r>
            <a:r>
              <a:rPr lang="ru-RU" dirty="0" err="1"/>
              <a:t>забруднювачів</a:t>
            </a:r>
            <a:r>
              <a:rPr lang="ru-RU" dirty="0"/>
              <a:t> і </a:t>
            </a:r>
            <a:r>
              <a:rPr lang="ru-RU" dirty="0" err="1"/>
              <a:t>диму</a:t>
            </a:r>
            <a:r>
              <a:rPr lang="ru-RU" dirty="0"/>
              <a:t>. </a:t>
            </a:r>
            <a:r>
              <a:rPr lang="ru-RU" dirty="0" err="1"/>
              <a:t>Джерелами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смогу є й </a:t>
            </a:r>
            <a:r>
              <a:rPr lang="ru-RU" dirty="0" err="1"/>
              <a:t>продукти</a:t>
            </a:r>
            <a:r>
              <a:rPr lang="ru-RU" dirty="0"/>
              <a:t> </a:t>
            </a:r>
            <a:r>
              <a:rPr lang="ru-RU" dirty="0" err="1"/>
              <a:t>згоряння</a:t>
            </a:r>
            <a:r>
              <a:rPr lang="ru-RU" dirty="0"/>
              <a:t> </a:t>
            </a:r>
            <a:r>
              <a:rPr lang="ru-RU" dirty="0" err="1"/>
              <a:t>вугілля</a:t>
            </a:r>
            <a:r>
              <a:rPr lang="ru-RU" dirty="0"/>
              <a:t>, мазуту, </a:t>
            </a:r>
            <a:r>
              <a:rPr lang="ru-RU" dirty="0" smtClean="0"/>
              <a:t>дизельного </a:t>
            </a:r>
            <a:r>
              <a:rPr lang="ru-RU" dirty="0" err="1" smtClean="0"/>
              <a:t>палива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 smtClean="0"/>
              <a:t>тетраетилсвинець</a:t>
            </a:r>
            <a:r>
              <a:rPr lang="ru-RU" dirty="0"/>
              <a:t>, </a:t>
            </a:r>
            <a:r>
              <a:rPr lang="ru-RU" dirty="0" err="1"/>
              <a:t>оксиди</a:t>
            </a:r>
            <a:r>
              <a:rPr lang="ru-RU" dirty="0"/>
              <a:t> </a:t>
            </a:r>
            <a:r>
              <a:rPr lang="ru-RU" dirty="0" err="1"/>
              <a:t>Сульфуру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13403" y="2645764"/>
            <a:ext cx="3236001" cy="1568970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21" y="2645763"/>
            <a:ext cx="8426470" cy="4039849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3402" y="4487863"/>
            <a:ext cx="3236001" cy="2303976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57220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7748" y="2129213"/>
            <a:ext cx="4691921" cy="259949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err="1">
                <a:solidFill>
                  <a:srgbClr val="FF0000"/>
                </a:solidFill>
              </a:rPr>
              <a:t>комплексний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індекс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забруднення</a:t>
            </a:r>
            <a:r>
              <a:rPr lang="ru-RU" sz="4800" b="1" dirty="0" smtClean="0">
                <a:solidFill>
                  <a:srgbClr val="FF0000"/>
                </a:solidFill>
              </a:rPr>
              <a:t> атмосферного </a:t>
            </a:r>
            <a:r>
              <a:rPr lang="ru-RU" sz="4800" b="1" dirty="0" err="1">
                <a:solidFill>
                  <a:srgbClr val="FF0000"/>
                </a:solidFill>
              </a:rPr>
              <a:t>повітря</a:t>
            </a:r>
            <a:r>
              <a:rPr lang="ru-RU" sz="4800" b="1" dirty="0">
                <a:solidFill>
                  <a:srgbClr val="FF0000"/>
                </a:solidFill>
              </a:rPr>
              <a:t> (КІЗА)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4172" y="304801"/>
            <a:ext cx="7502915" cy="6248323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9229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7200" b="1" dirty="0" smtClean="0"/>
              <a:t>ПОМІРКУЙТЕ</a:t>
            </a:r>
            <a:endParaRPr lang="ru-RU" sz="7200" b="1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213" y="1670120"/>
            <a:ext cx="9372600" cy="3861250"/>
          </a:xfrm>
          <a:effectLst>
            <a:glow rad="127000">
              <a:schemeClr val="bg1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2089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56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502276" y="279042"/>
            <a:ext cx="11336114" cy="5410200"/>
          </a:xfrm>
        </p:spPr>
        <p:txBody>
          <a:bodyPr rtlCol="0">
            <a:normAutofit/>
          </a:bodyPr>
          <a:lstStyle/>
          <a:p>
            <a:pPr marL="45720" indent="0" algn="r">
              <a:buNone/>
            </a:pPr>
            <a:r>
              <a:rPr lang="ru-RU" sz="3000" b="1" dirty="0"/>
              <a:t>Або люди </a:t>
            </a:r>
            <a:r>
              <a:rPr lang="ru-RU" sz="3000" b="1" dirty="0" err="1"/>
              <a:t>зроблять</a:t>
            </a:r>
            <a:r>
              <a:rPr lang="ru-RU" sz="3000" b="1" dirty="0"/>
              <a:t> так, </a:t>
            </a:r>
            <a:r>
              <a:rPr lang="ru-RU" sz="3000" b="1" dirty="0" err="1"/>
              <a:t>щоб</a:t>
            </a:r>
            <a:r>
              <a:rPr lang="ru-RU" sz="3000" b="1" dirty="0"/>
              <a:t> на </a:t>
            </a:r>
            <a:r>
              <a:rPr lang="ru-RU" sz="3000" b="1" dirty="0" err="1"/>
              <a:t>Землі</a:t>
            </a:r>
            <a:r>
              <a:rPr lang="ru-RU" sz="3000" b="1" dirty="0"/>
              <a:t> </a:t>
            </a:r>
            <a:r>
              <a:rPr lang="ru-RU" sz="3000" b="1" dirty="0" err="1"/>
              <a:t>було</a:t>
            </a:r>
            <a:r>
              <a:rPr lang="ru-RU" sz="3000" b="1" dirty="0"/>
              <a:t> </a:t>
            </a:r>
            <a:r>
              <a:rPr lang="ru-RU" sz="3000" b="1" dirty="0" err="1"/>
              <a:t>менше</a:t>
            </a:r>
            <a:r>
              <a:rPr lang="ru-RU" sz="3000" b="1" dirty="0"/>
              <a:t> </a:t>
            </a:r>
            <a:r>
              <a:rPr lang="ru-RU" sz="3000" b="1" dirty="0" err="1"/>
              <a:t>димів</a:t>
            </a:r>
            <a:r>
              <a:rPr lang="ru-RU" sz="3000" b="1" dirty="0"/>
              <a:t>,</a:t>
            </a:r>
          </a:p>
          <a:p>
            <a:pPr marL="45720" indent="0" algn="r">
              <a:buNone/>
            </a:pPr>
            <a:r>
              <a:rPr lang="ru-RU" sz="3000" b="1" dirty="0"/>
              <a:t>Або </a:t>
            </a:r>
            <a:r>
              <a:rPr lang="ru-RU" sz="3000" b="1" dirty="0" err="1"/>
              <a:t>дими</a:t>
            </a:r>
            <a:r>
              <a:rPr lang="ru-RU" sz="3000" b="1" dirty="0"/>
              <a:t> </a:t>
            </a:r>
            <a:r>
              <a:rPr lang="ru-RU" sz="3000" b="1" dirty="0" err="1"/>
              <a:t>зроблять</a:t>
            </a:r>
            <a:r>
              <a:rPr lang="ru-RU" sz="3000" b="1" dirty="0"/>
              <a:t> так, </a:t>
            </a:r>
            <a:r>
              <a:rPr lang="ru-RU" sz="3000" b="1" dirty="0" err="1"/>
              <a:t>щоб</a:t>
            </a:r>
            <a:r>
              <a:rPr lang="ru-RU" sz="3000" b="1" dirty="0"/>
              <a:t> на </a:t>
            </a:r>
            <a:r>
              <a:rPr lang="ru-RU" sz="3000" b="1" dirty="0" err="1"/>
              <a:t>Землі</a:t>
            </a:r>
            <a:r>
              <a:rPr lang="ru-RU" sz="3000" b="1" dirty="0"/>
              <a:t> </a:t>
            </a:r>
            <a:r>
              <a:rPr lang="ru-RU" sz="3000" b="1" dirty="0" err="1"/>
              <a:t>було</a:t>
            </a:r>
            <a:r>
              <a:rPr lang="ru-RU" sz="3000" b="1" dirty="0"/>
              <a:t> </a:t>
            </a:r>
            <a:r>
              <a:rPr lang="ru-RU" sz="3000" b="1" dirty="0" err="1"/>
              <a:t>менше</a:t>
            </a:r>
            <a:r>
              <a:rPr lang="ru-RU" sz="3000" b="1" dirty="0"/>
              <a:t> людей.</a:t>
            </a:r>
          </a:p>
          <a:p>
            <a:pPr marL="45720" indent="0" algn="r">
              <a:buNone/>
            </a:pPr>
            <a:r>
              <a:rPr lang="ru-RU" sz="3000" b="1" dirty="0"/>
              <a:t>Л. </a:t>
            </a:r>
            <a:r>
              <a:rPr lang="ru-RU" sz="3000" b="1" dirty="0" err="1"/>
              <a:t>Баттон</a:t>
            </a:r>
            <a:endParaRPr lang="uk-UA" sz="3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259" y="1532586"/>
            <a:ext cx="7199289" cy="4136955"/>
          </a:xfrm>
          <a:prstGeom prst="rect">
            <a:avLst/>
          </a:prstGeom>
          <a:effectLst>
            <a:glow rad="127000">
              <a:schemeClr val="accent4">
                <a:lumMod val="20000"/>
                <a:lumOff val="8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08392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137" y="540986"/>
            <a:ext cx="11400509" cy="1100482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/>
              <a:t>атмосфера – </a:t>
            </a:r>
            <a:r>
              <a:rPr lang="ru-RU" sz="6000" b="1" dirty="0" err="1" smtClean="0"/>
              <a:t>це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газова</a:t>
            </a:r>
            <a:r>
              <a:rPr lang="ru-RU" sz="6000" b="1" dirty="0" smtClean="0"/>
              <a:t> </a:t>
            </a:r>
            <a:r>
              <a:rPr lang="ru-RU" sz="6000" b="1" dirty="0" err="1"/>
              <a:t>оболонка</a:t>
            </a:r>
            <a:r>
              <a:rPr lang="ru-RU" sz="6000" b="1" dirty="0"/>
              <a:t> </a:t>
            </a:r>
            <a:r>
              <a:rPr lang="ru-RU" sz="6000" b="1" dirty="0" err="1"/>
              <a:t>нашої</a:t>
            </a:r>
            <a:r>
              <a:rPr lang="ru-RU" sz="6000" b="1" dirty="0"/>
              <a:t> </a:t>
            </a:r>
            <a:r>
              <a:rPr lang="ru-RU" sz="6000" b="1" dirty="0" err="1" smtClean="0"/>
              <a:t>планети</a:t>
            </a:r>
            <a:endParaRPr lang="ru-RU" sz="6000" b="1" dirty="0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915" y="1641468"/>
            <a:ext cx="5535992" cy="5119341"/>
          </a:xfrm>
          <a:effectLst>
            <a:glow rad="127000">
              <a:schemeClr val="bg1"/>
            </a:glow>
            <a:softEdge rad="63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062" y="4287188"/>
            <a:ext cx="3002066" cy="2293740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52" y="4422098"/>
            <a:ext cx="2466975" cy="2279413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062" y="1641468"/>
            <a:ext cx="3002066" cy="2282877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552" y="1641468"/>
            <a:ext cx="2770208" cy="2282877"/>
          </a:xfrm>
          <a:prstGeom prst="rect">
            <a:avLst/>
          </a:prstGeom>
          <a:effectLst>
            <a:glow rad="127000">
              <a:schemeClr val="bg1"/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20550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2453" y="2574349"/>
            <a:ext cx="5216577" cy="120041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 smtClean="0"/>
              <a:t>сучасні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екологічні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проблеми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атмосфери</a:t>
            </a:r>
            <a:r>
              <a:rPr lang="ru-RU" sz="3600" b="1" dirty="0" smtClean="0"/>
              <a:t> </a:t>
            </a:r>
            <a:r>
              <a:rPr lang="ru-RU" sz="3600" b="1" dirty="0"/>
              <a:t>– </a:t>
            </a:r>
            <a:r>
              <a:rPr lang="ru-RU" sz="3600" b="1" dirty="0" err="1"/>
              <a:t>забруднення</a:t>
            </a:r>
            <a:r>
              <a:rPr lang="ru-RU" sz="3600" b="1" dirty="0"/>
              <a:t> </a:t>
            </a:r>
            <a:r>
              <a:rPr lang="ru-RU" sz="3600" b="1" dirty="0" err="1"/>
              <a:t>повітря</a:t>
            </a:r>
            <a:r>
              <a:rPr lang="ru-RU" sz="3600" b="1" dirty="0"/>
              <a:t>, </a:t>
            </a:r>
            <a:r>
              <a:rPr lang="ru-RU" sz="3600" b="1" dirty="0" err="1" smtClean="0"/>
              <a:t>кислотні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дощі</a:t>
            </a:r>
            <a:r>
              <a:rPr lang="ru-RU" sz="3600" b="1" dirty="0"/>
              <a:t>, </a:t>
            </a:r>
            <a:r>
              <a:rPr lang="ru-RU" sz="3600" b="1" dirty="0" err="1"/>
              <a:t>парниковий</a:t>
            </a:r>
            <a:r>
              <a:rPr lang="ru-RU" sz="3600" b="1" dirty="0"/>
              <a:t> </a:t>
            </a:r>
            <a:r>
              <a:rPr lang="ru-RU" sz="3600" b="1" dirty="0" err="1"/>
              <a:t>ефект</a:t>
            </a:r>
            <a:r>
              <a:rPr lang="ru-RU" sz="3600" b="1" dirty="0"/>
              <a:t> і </a:t>
            </a:r>
            <a:r>
              <a:rPr lang="ru-RU" sz="3600" b="1" dirty="0" err="1"/>
              <a:t>руйнування</a:t>
            </a:r>
            <a:r>
              <a:rPr lang="ru-RU" sz="3600" b="1" dirty="0"/>
              <a:t> озонового </a:t>
            </a:r>
            <a:r>
              <a:rPr lang="ru-RU" sz="3600" b="1" dirty="0" err="1"/>
              <a:t>екрана</a:t>
            </a:r>
            <a:endParaRPr lang="ru-RU" sz="3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428407" y="3957402"/>
            <a:ext cx="9152406" cy="175759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53" y="239062"/>
            <a:ext cx="3810000" cy="2152650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9682" y="3774764"/>
            <a:ext cx="3336397" cy="2944795"/>
          </a:xfrm>
          <a:prstGeom prst="rect">
            <a:avLst/>
          </a:prstGeom>
          <a:effectLst>
            <a:glow rad="127000">
              <a:schemeClr val="bg1"/>
            </a:glow>
            <a:softEdge rad="254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33" y="4278182"/>
            <a:ext cx="2312356" cy="2381925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9030" y="807119"/>
            <a:ext cx="3028014" cy="2360950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9715" y="3893693"/>
            <a:ext cx="4214677" cy="2822626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864" y="2576572"/>
            <a:ext cx="2530381" cy="1347857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84680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53" y="280134"/>
            <a:ext cx="9488775" cy="6427481"/>
          </a:xfrm>
          <a:prstGeom prst="rect">
            <a:avLst/>
          </a:prstGeom>
          <a:effectLst>
            <a:glow rad="127000">
              <a:schemeClr val="bg1"/>
            </a:glow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378866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74" y="347003"/>
            <a:ext cx="11614616" cy="6352571"/>
          </a:xfrm>
          <a:prstGeom prst="rect">
            <a:avLst/>
          </a:prstGeom>
          <a:effectLst>
            <a:glow rad="127000">
              <a:schemeClr val="bg1"/>
            </a:glow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341307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629" y="399784"/>
            <a:ext cx="11580813" cy="1200416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За </a:t>
            </a:r>
            <a:r>
              <a:rPr lang="ru-RU" b="1" dirty="0" err="1"/>
              <a:t>будовою</a:t>
            </a:r>
            <a:r>
              <a:rPr lang="ru-RU" b="1" dirty="0"/>
              <a:t> та характером </a:t>
            </a:r>
            <a:r>
              <a:rPr lang="ru-RU" b="1" dirty="0" err="1"/>
              <a:t>впливу</a:t>
            </a:r>
            <a:r>
              <a:rPr lang="ru-RU" b="1" dirty="0"/>
              <a:t> на атмосферу</a:t>
            </a:r>
            <a:br>
              <a:rPr lang="ru-RU" b="1" dirty="0"/>
            </a:br>
            <a:r>
              <a:rPr lang="ru-RU" b="1" dirty="0" err="1"/>
              <a:t>забруднення</a:t>
            </a:r>
            <a:r>
              <a:rPr lang="ru-RU" b="1" dirty="0"/>
              <a:t> </a:t>
            </a:r>
            <a:r>
              <a:rPr lang="ru-RU" b="1" dirty="0" err="1"/>
              <a:t>умовно</a:t>
            </a:r>
            <a:r>
              <a:rPr lang="ru-RU" b="1" dirty="0"/>
              <a:t> </a:t>
            </a:r>
            <a:r>
              <a:rPr lang="ru-RU" b="1" dirty="0" err="1"/>
              <a:t>поділяють</a:t>
            </a:r>
            <a:endParaRPr lang="ru-RU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9862" y="1600200"/>
            <a:ext cx="11662348" cy="41148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800" dirty="0" err="1" smtClean="0">
                <a:solidFill>
                  <a:srgbClr val="002060"/>
                </a:solidFill>
              </a:rPr>
              <a:t>механічні</a:t>
            </a:r>
            <a:r>
              <a:rPr lang="ru-RU" sz="4800" dirty="0" smtClean="0">
                <a:solidFill>
                  <a:srgbClr val="002060"/>
                </a:solidFill>
              </a:rPr>
              <a:t>   </a:t>
            </a:r>
            <a:r>
              <a:rPr lang="ru-RU" sz="4800" dirty="0" smtClean="0"/>
              <a:t>                           </a:t>
            </a:r>
            <a:r>
              <a:rPr lang="ru-RU" sz="4800" dirty="0" err="1" smtClean="0">
                <a:solidFill>
                  <a:srgbClr val="002060"/>
                </a:solidFill>
              </a:rPr>
              <a:t>хімічні</a:t>
            </a:r>
            <a:endParaRPr lang="ru-RU" sz="48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81" y="2383436"/>
            <a:ext cx="1905000" cy="2322462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274" y="4648748"/>
            <a:ext cx="3808042" cy="2132504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613" y="4905372"/>
            <a:ext cx="2488537" cy="1952628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9448" y="2544340"/>
            <a:ext cx="2953693" cy="1922816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6140" y="2983044"/>
            <a:ext cx="4507420" cy="3674040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5788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39645" y="1754326"/>
            <a:ext cx="1151244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атмосферний пил (</a:t>
            </a:r>
            <a:r>
              <a:rPr lang="ru-RU" sz="3200" dirty="0" err="1"/>
              <a:t>попіл</a:t>
            </a:r>
            <a:r>
              <a:rPr lang="ru-RU" sz="3200" dirty="0"/>
              <a:t>, сажа)</a:t>
            </a:r>
          </a:p>
          <a:p>
            <a:r>
              <a:rPr lang="ru-RU" sz="3200" dirty="0" err="1"/>
              <a:t>аерозолі</a:t>
            </a:r>
            <a:r>
              <a:rPr lang="ru-RU" sz="3200" dirty="0"/>
              <a:t>, </a:t>
            </a:r>
            <a:r>
              <a:rPr lang="ru-RU" sz="3200" dirty="0" err="1"/>
              <a:t>вуглеводні</a:t>
            </a:r>
            <a:r>
              <a:rPr lang="ru-RU" sz="3200" dirty="0"/>
              <a:t> (СН</a:t>
            </a:r>
            <a:r>
              <a:rPr lang="ru-RU" sz="1600" dirty="0"/>
              <a:t>4</a:t>
            </a:r>
            <a:r>
              <a:rPr lang="ru-RU" sz="3200" dirty="0"/>
              <a:t> , С</a:t>
            </a:r>
            <a:r>
              <a:rPr lang="ru-RU" sz="1400" dirty="0"/>
              <a:t>2</a:t>
            </a:r>
            <a:r>
              <a:rPr lang="ru-RU" sz="3200" dirty="0"/>
              <a:t>Н</a:t>
            </a:r>
            <a:r>
              <a:rPr lang="ru-RU" sz="1400" dirty="0"/>
              <a:t>4</a:t>
            </a:r>
            <a:r>
              <a:rPr lang="ru-RU" sz="3200" dirty="0"/>
              <a:t> , </a:t>
            </a:r>
            <a:r>
              <a:rPr lang="ru-RU" sz="3200" dirty="0" err="1"/>
              <a:t>поліциклічні</a:t>
            </a:r>
            <a:r>
              <a:rPr lang="ru-RU" sz="3200" dirty="0"/>
              <a:t> </a:t>
            </a:r>
            <a:r>
              <a:rPr lang="ru-RU" sz="3200" dirty="0" err="1"/>
              <a:t>ароматичні</a:t>
            </a:r>
            <a:r>
              <a:rPr lang="ru-RU" sz="3200" dirty="0"/>
              <a:t> </a:t>
            </a:r>
            <a:r>
              <a:rPr lang="ru-RU" sz="3200" dirty="0" err="1"/>
              <a:t>вуглеводні</a:t>
            </a:r>
            <a:r>
              <a:rPr lang="ru-RU" sz="3200" dirty="0"/>
              <a:t>, </a:t>
            </a:r>
            <a:r>
              <a:rPr lang="ru-RU" sz="3200" dirty="0" err="1"/>
              <a:t>бензопірен</a:t>
            </a:r>
            <a:r>
              <a:rPr lang="ru-RU" sz="3200" dirty="0"/>
              <a:t>)</a:t>
            </a:r>
          </a:p>
          <a:p>
            <a:r>
              <a:rPr lang="ru-RU" sz="3200" dirty="0" err="1"/>
              <a:t>вуглекислий</a:t>
            </a:r>
            <a:r>
              <a:rPr lang="ru-RU" sz="3200" dirty="0"/>
              <a:t> газ, </a:t>
            </a:r>
            <a:r>
              <a:rPr lang="ru-RU" sz="3200" dirty="0" err="1"/>
              <a:t>чадний</a:t>
            </a:r>
            <a:r>
              <a:rPr lang="ru-RU" sz="3200" dirty="0"/>
              <a:t> газ (</a:t>
            </a:r>
            <a:r>
              <a:rPr lang="en-US" sz="3200" dirty="0"/>
              <a:t>CO), </a:t>
            </a:r>
            <a:r>
              <a:rPr lang="ru-RU" sz="3200" dirty="0" err="1"/>
              <a:t>оксиди</a:t>
            </a:r>
            <a:r>
              <a:rPr lang="ru-RU" sz="3200" dirty="0"/>
              <a:t> </a:t>
            </a:r>
            <a:r>
              <a:rPr lang="ru-RU" sz="3200" dirty="0" err="1"/>
              <a:t>Нітрогену</a:t>
            </a:r>
            <a:r>
              <a:rPr lang="ru-RU" sz="3200" dirty="0"/>
              <a:t> (</a:t>
            </a:r>
            <a:r>
              <a:rPr lang="en-US" sz="3200" dirty="0"/>
              <a:t>NO, NO</a:t>
            </a:r>
            <a:r>
              <a:rPr lang="en-US" sz="1400" dirty="0"/>
              <a:t>2</a:t>
            </a:r>
            <a:r>
              <a:rPr lang="en-US" sz="3200" dirty="0"/>
              <a:t> )</a:t>
            </a:r>
          </a:p>
          <a:p>
            <a:r>
              <a:rPr lang="ru-RU" sz="3200" dirty="0" err="1"/>
              <a:t>оксиди</a:t>
            </a:r>
            <a:r>
              <a:rPr lang="ru-RU" sz="3200" dirty="0"/>
              <a:t> </a:t>
            </a:r>
            <a:r>
              <a:rPr lang="ru-RU" sz="3200" dirty="0" err="1"/>
              <a:t>Сульфуру</a:t>
            </a:r>
            <a:r>
              <a:rPr lang="ru-RU" sz="3200" dirty="0"/>
              <a:t> (</a:t>
            </a:r>
            <a:r>
              <a:rPr lang="en-US" sz="3200" dirty="0"/>
              <a:t>SO</a:t>
            </a:r>
            <a:r>
              <a:rPr lang="en-US" sz="1400" dirty="0"/>
              <a:t>2</a:t>
            </a:r>
            <a:r>
              <a:rPr lang="en-US" sz="3200" dirty="0"/>
              <a:t> , SO</a:t>
            </a:r>
            <a:r>
              <a:rPr lang="en-US" sz="1400" dirty="0"/>
              <a:t>3</a:t>
            </a:r>
            <a:r>
              <a:rPr lang="en-US" sz="3200" dirty="0"/>
              <a:t> ), </a:t>
            </a:r>
            <a:r>
              <a:rPr lang="ru-RU" sz="3200" dirty="0" err="1"/>
              <a:t>ванадій</a:t>
            </a:r>
            <a:r>
              <a:rPr lang="ru-RU" sz="3200" dirty="0"/>
              <a:t>(</a:t>
            </a:r>
            <a:r>
              <a:rPr lang="en-US" sz="3200" dirty="0"/>
              <a:t>V) </a:t>
            </a:r>
            <a:r>
              <a:rPr lang="ru-RU" sz="3200" dirty="0"/>
              <a:t>оксид (</a:t>
            </a:r>
            <a:r>
              <a:rPr lang="en-US" sz="3200" dirty="0"/>
              <a:t>V</a:t>
            </a:r>
            <a:r>
              <a:rPr lang="en-US" sz="1400" dirty="0"/>
              <a:t>2</a:t>
            </a:r>
            <a:r>
              <a:rPr lang="en-US" sz="3200" dirty="0"/>
              <a:t>O</a:t>
            </a:r>
            <a:r>
              <a:rPr lang="en-US" sz="1400" dirty="0"/>
              <a:t>5</a:t>
            </a:r>
            <a:r>
              <a:rPr lang="en-US" sz="3200" dirty="0"/>
              <a:t> </a:t>
            </a:r>
            <a:r>
              <a:rPr lang="en-US" sz="3200" dirty="0" smtClean="0"/>
              <a:t>)</a:t>
            </a:r>
            <a:endParaRPr lang="uk-UA" sz="3200" dirty="0" smtClean="0"/>
          </a:p>
          <a:p>
            <a:r>
              <a:rPr lang="ru-RU" sz="3200" dirty="0" err="1" smtClean="0"/>
              <a:t>тропосферний</a:t>
            </a:r>
            <a:r>
              <a:rPr lang="ru-RU" sz="3200" dirty="0" smtClean="0"/>
              <a:t> </a:t>
            </a:r>
            <a:r>
              <a:rPr lang="ru-RU" sz="3200" dirty="0"/>
              <a:t>озон (</a:t>
            </a:r>
            <a:r>
              <a:rPr lang="ru-RU" sz="3200" dirty="0" err="1"/>
              <a:t>сильний</a:t>
            </a:r>
            <a:r>
              <a:rPr lang="ru-RU" sz="3200" dirty="0"/>
              <a:t> </a:t>
            </a:r>
            <a:r>
              <a:rPr lang="ru-RU" sz="3200" dirty="0" err="1"/>
              <a:t>фотоокисник</a:t>
            </a:r>
            <a:r>
              <a:rPr lang="ru-RU" sz="3200" dirty="0"/>
              <a:t> з </a:t>
            </a:r>
            <a:r>
              <a:rPr lang="ru-RU" sz="3200" dirty="0" err="1"/>
              <a:t>небезпечною</a:t>
            </a:r>
            <a:r>
              <a:rPr lang="ru-RU" sz="3200" dirty="0"/>
              <a:t> </a:t>
            </a:r>
            <a:r>
              <a:rPr lang="ru-RU" sz="3200" dirty="0" err="1"/>
              <a:t>дією</a:t>
            </a:r>
            <a:r>
              <a:rPr lang="ru-RU" sz="3200" dirty="0"/>
              <a:t> на </a:t>
            </a:r>
            <a:r>
              <a:rPr lang="ru-RU" sz="3200" dirty="0" err="1"/>
              <a:t>органи</a:t>
            </a:r>
            <a:r>
              <a:rPr lang="ru-RU" sz="3200" dirty="0"/>
              <a:t> </a:t>
            </a:r>
            <a:r>
              <a:rPr lang="ru-RU" sz="3200" dirty="0" err="1"/>
              <a:t>дихання</a:t>
            </a:r>
            <a:r>
              <a:rPr lang="ru-RU" sz="3200" dirty="0" smtClean="0"/>
              <a:t>)</a:t>
            </a:r>
            <a:endParaRPr lang="ru-RU" sz="3200" dirty="0"/>
          </a:p>
          <a:p>
            <a:r>
              <a:rPr lang="ru-RU" sz="3200" dirty="0">
                <a:solidFill>
                  <a:srgbClr val="002060"/>
                </a:solidFill>
              </a:rPr>
              <a:t>За </a:t>
            </a:r>
            <a:r>
              <a:rPr lang="ru-RU" sz="3200" dirty="0" err="1">
                <a:solidFill>
                  <a:srgbClr val="002060"/>
                </a:solidFill>
              </a:rPr>
              <a:t>агрегатним</a:t>
            </a:r>
            <a:r>
              <a:rPr lang="ru-RU" sz="3200" dirty="0">
                <a:solidFill>
                  <a:srgbClr val="002060"/>
                </a:solidFill>
              </a:rPr>
              <a:t> станом </a:t>
            </a:r>
            <a:r>
              <a:rPr lang="ru-RU" sz="3200" dirty="0" err="1">
                <a:solidFill>
                  <a:srgbClr val="002060"/>
                </a:solidFill>
              </a:rPr>
              <a:t>усі</a:t>
            </a: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err="1">
                <a:solidFill>
                  <a:srgbClr val="002060"/>
                </a:solidFill>
              </a:rPr>
              <a:t>забруднювачі</a:t>
            </a: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 err="1">
                <a:solidFill>
                  <a:srgbClr val="002060"/>
                </a:solidFill>
              </a:rPr>
              <a:t>поділяють</a:t>
            </a:r>
            <a:r>
              <a:rPr lang="ru-RU" sz="3200" dirty="0">
                <a:solidFill>
                  <a:srgbClr val="002060"/>
                </a:solidFill>
              </a:rPr>
              <a:t> на</a:t>
            </a:r>
          </a:p>
          <a:p>
            <a:pPr algn="ctr"/>
            <a:r>
              <a:rPr lang="ru-RU" sz="3200" b="1" dirty="0" err="1">
                <a:solidFill>
                  <a:srgbClr val="002060"/>
                </a:solidFill>
              </a:rPr>
              <a:t>тверді</a:t>
            </a:r>
            <a:r>
              <a:rPr lang="ru-RU" sz="3200" b="1" dirty="0">
                <a:solidFill>
                  <a:srgbClr val="002060"/>
                </a:solidFill>
              </a:rPr>
              <a:t>, </a:t>
            </a:r>
            <a:r>
              <a:rPr lang="ru-RU" sz="3200" b="1" dirty="0" err="1">
                <a:solidFill>
                  <a:srgbClr val="002060"/>
                </a:solidFill>
              </a:rPr>
              <a:t>рідкі</a:t>
            </a:r>
            <a:r>
              <a:rPr lang="ru-RU" sz="3200" b="1" dirty="0">
                <a:solidFill>
                  <a:srgbClr val="002060"/>
                </a:solidFill>
              </a:rPr>
              <a:t> й </a:t>
            </a:r>
            <a:r>
              <a:rPr lang="ru-RU" sz="3200" b="1" dirty="0" err="1">
                <a:solidFill>
                  <a:srgbClr val="002060"/>
                </a:solidFill>
              </a:rPr>
              <a:t>газуваті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39842" y="0"/>
            <a:ext cx="115124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rgbClr val="FF0000"/>
                </a:solidFill>
              </a:rPr>
              <a:t>основні </a:t>
            </a:r>
            <a:r>
              <a:rPr lang="ru-RU" sz="5400" dirty="0" err="1">
                <a:solidFill>
                  <a:srgbClr val="FF0000"/>
                </a:solidFill>
              </a:rPr>
              <a:t>антропогенні</a:t>
            </a:r>
            <a:r>
              <a:rPr lang="ru-RU" sz="5400" dirty="0">
                <a:solidFill>
                  <a:srgbClr val="FF0000"/>
                </a:solidFill>
              </a:rPr>
              <a:t> </a:t>
            </a:r>
            <a:endParaRPr lang="ru-RU" sz="5400" dirty="0" smtClean="0">
              <a:solidFill>
                <a:srgbClr val="FF0000"/>
              </a:solidFill>
            </a:endParaRPr>
          </a:p>
          <a:p>
            <a:pPr algn="ctr"/>
            <a:r>
              <a:rPr lang="ru-RU" sz="5400" dirty="0" err="1" smtClean="0">
                <a:solidFill>
                  <a:srgbClr val="FF0000"/>
                </a:solidFill>
              </a:rPr>
              <a:t>забруднювачі</a:t>
            </a:r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dirty="0" err="1">
                <a:solidFill>
                  <a:srgbClr val="FF0000"/>
                </a:solidFill>
              </a:rPr>
              <a:t>атмосфери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64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34910" y="112027"/>
            <a:ext cx="118422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err="1" smtClean="0">
                <a:solidFill>
                  <a:srgbClr val="FF0000"/>
                </a:solidFill>
              </a:rPr>
              <a:t>Парниковий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ефект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/>
              <a:t>– </a:t>
            </a:r>
            <a:r>
              <a:rPr lang="ru-RU" sz="3600" b="1" dirty="0" err="1" smtClean="0"/>
              <a:t>це</a:t>
            </a:r>
            <a:r>
              <a:rPr lang="ru-RU" sz="3600" b="1" dirty="0" smtClean="0"/>
              <a:t>  </a:t>
            </a:r>
            <a:r>
              <a:rPr lang="ru-RU" sz="3600" b="1" dirty="0" err="1" smtClean="0"/>
              <a:t>порушення</a:t>
            </a:r>
            <a:r>
              <a:rPr lang="ru-RU" sz="3600" b="1" dirty="0" smtClean="0"/>
              <a:t> теплового балансу, </a:t>
            </a:r>
            <a:r>
              <a:rPr lang="ru-RU" sz="3600" b="1" dirty="0" err="1"/>
              <a:t>що</a:t>
            </a:r>
            <a:r>
              <a:rPr lang="ru-RU" sz="3600" b="1" dirty="0"/>
              <a:t> </a:t>
            </a:r>
            <a:r>
              <a:rPr lang="ru-RU" sz="3600" b="1" dirty="0" err="1" smtClean="0"/>
              <a:t>виявляється</a:t>
            </a:r>
            <a:r>
              <a:rPr lang="ru-RU" sz="3600" b="1" dirty="0" smtClean="0"/>
              <a:t> </a:t>
            </a:r>
            <a:r>
              <a:rPr lang="ru-RU" sz="3600" b="1" dirty="0"/>
              <a:t>в </a:t>
            </a:r>
            <a:r>
              <a:rPr lang="ru-RU" sz="3600" b="1" dirty="0" err="1"/>
              <a:t>підвищенні</a:t>
            </a:r>
            <a:r>
              <a:rPr lang="ru-RU" sz="3600" b="1" dirty="0"/>
              <a:t> </a:t>
            </a:r>
            <a:r>
              <a:rPr lang="ru-RU" sz="3600" b="1" dirty="0" err="1"/>
              <a:t>температури</a:t>
            </a:r>
            <a:r>
              <a:rPr lang="ru-RU" sz="3600" b="1" dirty="0"/>
              <a:t> </a:t>
            </a:r>
            <a:r>
              <a:rPr lang="ru-RU" sz="3600" b="1" dirty="0" err="1"/>
              <a:t>поверхні</a:t>
            </a:r>
            <a:r>
              <a:rPr lang="ru-RU" sz="3600" b="1" dirty="0"/>
              <a:t> </a:t>
            </a:r>
            <a:r>
              <a:rPr lang="ru-RU" sz="3600" b="1" dirty="0" err="1"/>
              <a:t>Землі</a:t>
            </a:r>
            <a:r>
              <a:rPr lang="ru-RU" sz="3600" b="1" dirty="0"/>
              <a:t> та приземного шару </a:t>
            </a:r>
            <a:r>
              <a:rPr lang="ru-RU" sz="3600" b="1" dirty="0" err="1" smtClean="0"/>
              <a:t>повітря</a:t>
            </a:r>
            <a:endParaRPr lang="ru-RU" sz="3600" b="1" dirty="0"/>
          </a:p>
        </p:txBody>
      </p:sp>
      <p:sp>
        <p:nvSpPr>
          <p:cNvPr id="3" name="Прямокутник 2"/>
          <p:cNvSpPr/>
          <p:nvPr/>
        </p:nvSpPr>
        <p:spPr>
          <a:xfrm>
            <a:off x="244839" y="2420351"/>
            <a:ext cx="56912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 smtClean="0"/>
              <a:t>Наслідками</a:t>
            </a:r>
            <a:r>
              <a:rPr lang="ru-RU" sz="2800" dirty="0" smtClean="0"/>
              <a:t> </a:t>
            </a:r>
            <a:r>
              <a:rPr lang="ru-RU" sz="2800" dirty="0"/>
              <a:t>глобального </a:t>
            </a:r>
            <a:r>
              <a:rPr lang="ru-RU" sz="2800" dirty="0" err="1"/>
              <a:t>потепління</a:t>
            </a:r>
            <a:r>
              <a:rPr lang="ru-RU" sz="2800" dirty="0"/>
              <a:t> </a:t>
            </a:r>
            <a:r>
              <a:rPr lang="ru-RU" sz="2800" dirty="0" err="1" smtClean="0"/>
              <a:t>клімату</a:t>
            </a:r>
            <a:r>
              <a:rPr lang="ru-RU" sz="2800" dirty="0" smtClean="0"/>
              <a:t> </a:t>
            </a:r>
            <a:r>
              <a:rPr lang="ru-RU" sz="2800" dirty="0" err="1" smtClean="0"/>
              <a:t>нашої</a:t>
            </a:r>
            <a:r>
              <a:rPr lang="ru-RU" sz="2800" dirty="0" smtClean="0"/>
              <a:t> </a:t>
            </a:r>
            <a:r>
              <a:rPr lang="ru-RU" sz="2800" dirty="0" err="1"/>
              <a:t>планети</a:t>
            </a:r>
            <a:r>
              <a:rPr lang="ru-RU" sz="2800" dirty="0"/>
              <a:t> є:</a:t>
            </a:r>
          </a:p>
          <a:p>
            <a:pPr algn="just"/>
            <a:r>
              <a:rPr lang="uk-UA" sz="2800" dirty="0"/>
              <a:t>-</a:t>
            </a:r>
            <a:r>
              <a:rPr lang="ru-RU" sz="2800" dirty="0" err="1" smtClean="0"/>
              <a:t>збільшення</a:t>
            </a:r>
            <a:r>
              <a:rPr lang="ru-RU" sz="2800" dirty="0" smtClean="0"/>
              <a:t> </a:t>
            </a:r>
            <a:r>
              <a:rPr lang="ru-RU" sz="2800" dirty="0" err="1"/>
              <a:t>частоти</a:t>
            </a:r>
            <a:r>
              <a:rPr lang="ru-RU" sz="2800" dirty="0"/>
              <a:t> </a:t>
            </a:r>
            <a:r>
              <a:rPr lang="ru-RU" sz="2800" dirty="0" err="1"/>
              <a:t>аномальних</a:t>
            </a:r>
            <a:r>
              <a:rPr lang="ru-RU" sz="2800" dirty="0"/>
              <a:t> </a:t>
            </a:r>
            <a:r>
              <a:rPr lang="ru-RU" sz="2800" dirty="0" err="1"/>
              <a:t>кліматичних</a:t>
            </a:r>
            <a:r>
              <a:rPr lang="ru-RU" sz="2800" dirty="0"/>
              <a:t> </a:t>
            </a:r>
            <a:r>
              <a:rPr lang="ru-RU" sz="2800" dirty="0" err="1" smtClean="0"/>
              <a:t>явищ</a:t>
            </a:r>
            <a:r>
              <a:rPr lang="ru-RU" sz="2800" dirty="0" smtClean="0"/>
              <a:t> </a:t>
            </a:r>
            <a:endParaRPr lang="uk-UA" sz="2800" dirty="0" smtClean="0"/>
          </a:p>
          <a:p>
            <a:pPr algn="just"/>
            <a:r>
              <a:rPr lang="uk-UA" sz="2800" dirty="0" smtClean="0"/>
              <a:t>-</a:t>
            </a:r>
            <a:r>
              <a:rPr lang="ru-RU" sz="2800" dirty="0" err="1" smtClean="0"/>
              <a:t>зміна</a:t>
            </a:r>
            <a:r>
              <a:rPr lang="ru-RU" sz="2800" dirty="0" smtClean="0"/>
              <a:t> </a:t>
            </a:r>
            <a:r>
              <a:rPr lang="ru-RU" sz="2800" dirty="0" err="1"/>
              <a:t>настання</a:t>
            </a:r>
            <a:r>
              <a:rPr lang="ru-RU" sz="2800" dirty="0"/>
              <a:t> </a:t>
            </a:r>
            <a:r>
              <a:rPr lang="ru-RU" sz="2800" dirty="0" err="1"/>
              <a:t>сезонів</a:t>
            </a:r>
            <a:r>
              <a:rPr lang="ru-RU" sz="2800" dirty="0"/>
              <a:t> року (</a:t>
            </a:r>
            <a:r>
              <a:rPr lang="ru-RU" sz="2800" dirty="0" err="1"/>
              <a:t>переважно</a:t>
            </a:r>
            <a:r>
              <a:rPr lang="ru-RU" sz="2800" dirty="0"/>
              <a:t> </a:t>
            </a:r>
            <a:r>
              <a:rPr lang="ru-RU" sz="2800" dirty="0" err="1"/>
              <a:t>весняних</a:t>
            </a:r>
            <a:r>
              <a:rPr lang="ru-RU" sz="2800" dirty="0"/>
              <a:t> та </a:t>
            </a:r>
            <a:r>
              <a:rPr lang="ru-RU" sz="2800" dirty="0" err="1" smtClean="0"/>
              <a:t>осінніх</a:t>
            </a:r>
            <a:r>
              <a:rPr lang="ru-RU" sz="2800" dirty="0" smtClean="0"/>
              <a:t>)</a:t>
            </a:r>
          </a:p>
          <a:p>
            <a:pPr algn="just"/>
            <a:r>
              <a:rPr lang="ru-RU" sz="2800" dirty="0"/>
              <a:t> </a:t>
            </a:r>
            <a:r>
              <a:rPr lang="ru-RU" sz="2800" dirty="0" smtClean="0"/>
              <a:t>-</a:t>
            </a:r>
            <a:r>
              <a:rPr lang="ru-RU" sz="2800" dirty="0" err="1" smtClean="0"/>
              <a:t>підвищеннярівня</a:t>
            </a:r>
            <a:r>
              <a:rPr lang="ru-RU" sz="2800" dirty="0" smtClean="0"/>
              <a:t> </a:t>
            </a:r>
            <a:r>
              <a:rPr lang="ru-RU" sz="2800" dirty="0" err="1"/>
              <a:t>Світового</a:t>
            </a:r>
            <a:r>
              <a:rPr lang="ru-RU" sz="2800" dirty="0"/>
              <a:t> океану </a:t>
            </a:r>
            <a:r>
              <a:rPr lang="ru-RU" sz="2800" dirty="0" smtClean="0"/>
              <a:t>та </a:t>
            </a:r>
            <a:r>
              <a:rPr lang="ru-RU" sz="2800" dirty="0" err="1" smtClean="0"/>
              <a:t>підкислення</a:t>
            </a:r>
            <a:r>
              <a:rPr lang="ru-RU" sz="2800" dirty="0" smtClean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021" y="2420351"/>
            <a:ext cx="5611202" cy="3820416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37007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іти, які граються 16x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268_TF03461883" id="{E21DB33F-4725-4C2C-859B-E1662305C443}" vid="{87565F69-113D-433D-B94B-D83C37BFA8C5}"/>
    </a:ext>
  </a:extLst>
</a:theme>
</file>

<file path=ppt/theme/theme2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Макет освітньої презентації з дітьми, які граються (малюнок, широкоформатна)</Template>
  <TotalTime>352</TotalTime>
  <Words>373</Words>
  <Application>Microsoft Office PowerPoint</Application>
  <PresentationFormat>Широкий екран</PresentationFormat>
  <Paragraphs>36</Paragraphs>
  <Slides>18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1" baseType="lpstr">
      <vt:lpstr>Euphemia</vt:lpstr>
      <vt:lpstr>Wingdings</vt:lpstr>
      <vt:lpstr>Діти, які граються 16x9</vt:lpstr>
      <vt:lpstr>Антропічний вплив на атмосферу. Наслідки забруднення атмосферного повітря та його охорона</vt:lpstr>
      <vt:lpstr>Презентація PowerPoint</vt:lpstr>
      <vt:lpstr>атмосфера – це газова оболонка нашої планети</vt:lpstr>
      <vt:lpstr>сучасні екологічні проблеми атмосфери – забруднення повітря, кислотні дощі, парниковий ефект і руйнування озонового екрана</vt:lpstr>
      <vt:lpstr>Презентація PowerPoint</vt:lpstr>
      <vt:lpstr>Презентація PowerPoint</vt:lpstr>
      <vt:lpstr>За будовою та характером впливу на атмосферу забруднення умовно поділяють</vt:lpstr>
      <vt:lpstr>Презентація PowerPoint</vt:lpstr>
      <vt:lpstr>Презентація PowerPoint</vt:lpstr>
      <vt:lpstr>Презентація PowerPoint</vt:lpstr>
      <vt:lpstr>Індекс якості повітря — це індекс,який свідчить про щоденну якість повітря. Він повідомляє, наскільки чистим або забрудненим є повітря і який вплив на здоров’я воно може мати</vt:lpstr>
      <vt:lpstr>Презентація PowerPoint</vt:lpstr>
      <vt:lpstr>Кислотні дощі – це опади (дощі, тумани, сніг) кислотність яких вище за нормальну. Найчастіше їх спостерігають у країнах з високорозвиненою енергетикою</vt:lpstr>
      <vt:lpstr>Озонові діри – локальні ділянки озоносфери, де концентрація стратосферного озону істотно (на 40 – 50 %) менша за звичайну. Поява озонових дір становить реальну екологічну небезпеку через послаблення захисту всього живого від згубної дії «жорсткого» ультрафіолетового випромінювання</vt:lpstr>
      <vt:lpstr>Смог – видиме сильне забруднення повітря, що характеризується поєднанням часточок пилу, краплин туману, газуватих забруднювачів і диму. Джерелами смогу є й продукти згоряння вугілля, мазуту, дизельного палива (тетраетилсвинець, оксиди Сульфуру)</vt:lpstr>
      <vt:lpstr>комплексний індекс забруднення атмосферного повітря (КІЗА)</vt:lpstr>
      <vt:lpstr>ПОМІРКУЙТЕ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Антропічний вплив на атмосферу. Наслідки забруднення атмосферного повітря та його охорона</dc:title>
  <dc:creator>Закликовська А.В.</dc:creator>
  <cp:lastModifiedBy>Закликовська А.В.</cp:lastModifiedBy>
  <cp:revision>18</cp:revision>
  <dcterms:created xsi:type="dcterms:W3CDTF">2020-03-01T11:46:41Z</dcterms:created>
  <dcterms:modified xsi:type="dcterms:W3CDTF">2021-08-23T14:20:32Z</dcterms:modified>
</cp:coreProperties>
</file>