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65" r:id="rId5"/>
    <p:sldId id="308" r:id="rId6"/>
    <p:sldId id="318" r:id="rId7"/>
    <p:sldId id="319" r:id="rId8"/>
    <p:sldId id="320" r:id="rId9"/>
    <p:sldId id="321" r:id="rId10"/>
    <p:sldId id="322" r:id="rId11"/>
    <p:sldId id="324" r:id="rId12"/>
    <p:sldId id="325" r:id="rId13"/>
    <p:sldId id="326" r:id="rId14"/>
    <p:sldId id="327" r:id="rId15"/>
    <p:sldId id="331" r:id="rId16"/>
    <p:sldId id="330" r:id="rId17"/>
    <p:sldId id="332" r:id="rId18"/>
    <p:sldId id="333" r:id="rId19"/>
    <p:sldId id="334" r:id="rId20"/>
    <p:sldId id="335" r:id="rId21"/>
    <p:sldId id="329" r:id="rId22"/>
    <p:sldId id="328" r:id="rId23"/>
    <p:sldId id="336" r:id="rId24"/>
  </p:sldIdLst>
  <p:sldSz cx="12188825" cy="6858000"/>
  <p:notesSz cx="6858000" cy="9144000"/>
  <p:custDataLst>
    <p:tags r:id="rId27"/>
  </p:custDataLst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559" autoAdjust="0"/>
  </p:normalViewPr>
  <p:slideViewPr>
    <p:cSldViewPr showGuides="1">
      <p:cViewPr varScale="1">
        <p:scale>
          <a:sx n="74" d="100"/>
          <a:sy n="74" d="100"/>
        </p:scale>
        <p:origin x="360" y="72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771AA7B-DF71-400E-8372-83B771F79216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0DD202-58A1-4ABD-B068-DFFCA0C44EAC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64219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790D7AB-B12E-4D55-8F82-90FFE8484042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 smtClean="0"/>
              <a:t>Зразки заголовків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93199CD-3E1B-4AE6-990F-76F925F5EA9F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67288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373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gradFill>
          <a:gsLst>
            <a:gs pos="10000">
              <a:srgbClr val="06171C"/>
            </a:gs>
            <a:gs pos="100000">
              <a:srgbClr val="134251"/>
            </a:gs>
            <a:gs pos="65000">
              <a:srgbClr val="134251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Зображення 8" descr="Велика морська хвиля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6551612" cy="6857942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6094411" y="0"/>
            <a:ext cx="457201" cy="6858000"/>
          </a:xfrm>
          <a:prstGeom prst="rect">
            <a:avLst/>
          </a:prstGeom>
          <a:solidFill>
            <a:srgbClr val="13425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08813" y="1600200"/>
            <a:ext cx="4572001" cy="37338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7008813" y="5562599"/>
            <a:ext cx="4571999" cy="83502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uk-UA" noProof="0" smtClean="0"/>
              <a:t>Зразок підзаголовка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9B5A69-796F-4A37-8F11-EE9563F7790C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981201" cy="5638800"/>
          </a:xfrm>
        </p:spPr>
        <p:txBody>
          <a:bodyPr vert="eaVert"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 rtlCol="0"/>
          <a:lstStyle/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FC5888-E847-464D-8D97-520EB0DF87AA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1979611" y="6400800"/>
            <a:ext cx="5954834" cy="276228"/>
          </a:xfrm>
        </p:spPr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8228011" y="6400800"/>
            <a:ext cx="1548659" cy="276228"/>
          </a:xfrm>
        </p:spPr>
        <p:txBody>
          <a:bodyPr rtlCol="0"/>
          <a:lstStyle/>
          <a:p>
            <a:pPr rtl="0"/>
            <a:fld id="{AB352D00-42C6-4816-8AB6-E3D883D8A574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10056811" y="6400800"/>
            <a:ext cx="1066802" cy="276228"/>
          </a:xfrm>
        </p:spPr>
        <p:txBody>
          <a:bodyPr rtlCol="0"/>
          <a:lstStyle/>
          <a:p>
            <a:pPr rtl="0"/>
            <a:fld id="{2A013F82-EE5E-44EE-A61D-E31C6657F26F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Pr>
        <a:gradFill>
          <a:gsLst>
            <a:gs pos="10000">
              <a:srgbClr val="06171C"/>
            </a:gs>
            <a:gs pos="100000">
              <a:srgbClr val="134251"/>
            </a:gs>
            <a:gs pos="65000">
              <a:srgbClr val="134251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6812" y="1616074"/>
            <a:ext cx="7315198" cy="2727325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2436814" y="4495800"/>
            <a:ext cx="7315198" cy="167322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F543D1-70C3-4959-8EEA-9C57F0F99C73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979613" y="1828800"/>
            <a:ext cx="4419599" cy="4419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057400">
              <a:defRPr sz="1600"/>
            </a:lvl6pPr>
            <a:lvl7pPr marL="2057400">
              <a:defRPr sz="1600"/>
            </a:lvl7pPr>
            <a:lvl8pPr marL="2057400">
              <a:defRPr sz="1600"/>
            </a:lvl8pPr>
            <a:lvl9pPr marL="2057400">
              <a:defRPr sz="16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704015" y="1828800"/>
            <a:ext cx="4419600" cy="4419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057400">
              <a:defRPr sz="1600"/>
            </a:lvl6pPr>
            <a:lvl7pPr marL="2057400">
              <a:defRPr sz="1600"/>
            </a:lvl7pPr>
            <a:lvl8pPr marL="2057400">
              <a:defRPr sz="1600"/>
            </a:lvl8pPr>
            <a:lvl9pPr marL="2057400">
              <a:defRPr sz="16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FC1B56-2A61-465C-8765-7CAC39EEA27F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978022" y="1828800"/>
            <a:ext cx="4416552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978022" y="2743200"/>
            <a:ext cx="4416552" cy="35052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2057400">
              <a:defRPr sz="1400"/>
            </a:lvl5pPr>
            <a:lvl6pPr marL="2057400">
              <a:defRPr sz="1400"/>
            </a:lvl6pPr>
            <a:lvl7pPr marL="2057400">
              <a:defRPr sz="1400"/>
            </a:lvl7pPr>
            <a:lvl8pPr marL="2057400">
              <a:defRPr sz="1400"/>
            </a:lvl8pPr>
            <a:lvl9pPr marL="2057400">
              <a:defRPr sz="14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705472" y="1828800"/>
            <a:ext cx="4416552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705472" y="2743200"/>
            <a:ext cx="4416552" cy="35052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2057400">
              <a:defRPr sz="1400"/>
            </a:lvl5pPr>
            <a:lvl6pPr marL="2057400">
              <a:defRPr sz="1400"/>
            </a:lvl6pPr>
            <a:lvl7pPr marL="2057400">
              <a:defRPr sz="1400"/>
            </a:lvl7pPr>
            <a:lvl8pPr marL="2057400">
              <a:defRPr sz="1400"/>
            </a:lvl8pPr>
            <a:lvl9pPr marL="2057400">
              <a:defRPr sz="14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148C3D-7C39-488E-918A-FD8713983EFD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0FC095-4E62-493F-88CC-BCC16DC4F256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Зображення 5" descr="Велика морська хвиля (напівпрозора)" title="Морська хвиля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"/>
            <a:ext cx="12188824" cy="6857887"/>
          </a:xfrm>
          <a:prstGeom prst="rect">
            <a:avLst/>
          </a:prstGeom>
        </p:spPr>
      </p:pic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7A261A-DA23-49C0-A03E-E06A9F49589B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613" y="588963"/>
            <a:ext cx="3657600" cy="2840037"/>
          </a:xfrm>
        </p:spPr>
        <p:txBody>
          <a:bodyPr rtlCol="0" anchor="b">
            <a:noAutofit/>
          </a:bodyPr>
          <a:lstStyle>
            <a:lvl1pPr algn="l">
              <a:lnSpc>
                <a:spcPct val="8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094414" y="588963"/>
            <a:ext cx="5486400" cy="5580061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979613" y="3581399"/>
            <a:ext cx="3657600" cy="2587625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0208F4-E1F4-4831-8B22-D67B03499E5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613" y="588963"/>
            <a:ext cx="3657600" cy="2840038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8" name="Прямокутник 7"/>
          <p:cNvSpPr/>
          <p:nvPr/>
        </p:nvSpPr>
        <p:spPr>
          <a:xfrm>
            <a:off x="6094461" y="588963"/>
            <a:ext cx="5486352" cy="5580062"/>
          </a:xfrm>
          <a:prstGeom prst="rect">
            <a:avLst/>
          </a:prstGeom>
          <a:solidFill>
            <a:srgbClr val="1B5D7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3" name="Місце для зображення 2" descr="Пустий покажчик місця заповнення для зображення.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6307494" y="805658"/>
            <a:ext cx="5060286" cy="5146672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noProof="0" smtClean="0"/>
              <a:t>Клацніть піктограму, щоб додати зображення</a:t>
            </a:r>
            <a:endParaRPr lang="uk-UA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979613" y="3581399"/>
            <a:ext cx="3657600" cy="2587625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8B8F0D-A3BF-4A28-9CF2-3747C2059691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rgbClr val="06171C"/>
            </a:gs>
            <a:gs pos="100000">
              <a:srgbClr val="134251"/>
            </a:gs>
            <a:gs pos="65000">
              <a:srgbClr val="13425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Зображення 6" descr="Велика морська хвиля (напівпрозора)" title="Морська хвиля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4" cy="6857887"/>
          </a:xfrm>
          <a:prstGeom prst="rect">
            <a:avLst/>
          </a:prstGeom>
        </p:spPr>
      </p:pic>
      <p:pic>
        <p:nvPicPr>
          <p:cNvPr id="10" name="Зображення 9" descr="Велика морська хвиля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56"/>
            <a:ext cx="1234758" cy="6857942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1006157" y="-56"/>
            <a:ext cx="228601" cy="6858000"/>
          </a:xfrm>
          <a:prstGeom prst="rect">
            <a:avLst/>
          </a:prstGeom>
          <a:solidFill>
            <a:srgbClr val="13425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979613" y="380944"/>
            <a:ext cx="9144001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noProof="0" dirty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979613" y="1828744"/>
            <a:ext cx="9144001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 smtClean="0"/>
              <a:t>Зразки заголовків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979612" y="6400744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228012" y="6400744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701067A-A46A-4CBB-ADAC-B8F4DE5982CC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056812" y="6400744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A013F82-EE5E-44EE-A61D-E31C6657F26F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247698" y="3573016"/>
            <a:ext cx="6022405" cy="2049016"/>
          </a:xfrm>
        </p:spPr>
        <p:txBody>
          <a:bodyPr rtlCol="0">
            <a:noAutofit/>
          </a:bodyPr>
          <a:lstStyle/>
          <a:p>
            <a:pPr algn="ctr"/>
            <a:r>
              <a:rPr lang="uk-UA" sz="7200" b="1" dirty="0" err="1"/>
              <a:t>Антропічний</a:t>
            </a:r>
            <a:r>
              <a:rPr lang="uk-UA" sz="7200" b="1" dirty="0"/>
              <a:t> вплив на </a:t>
            </a:r>
            <a:r>
              <a:rPr lang="uk-UA" sz="7200" b="1" dirty="0" smtClean="0"/>
              <a:t>гідросферу</a:t>
            </a:r>
            <a:br>
              <a:rPr lang="uk-UA" sz="7200" b="1" dirty="0" smtClean="0"/>
            </a:br>
            <a:r>
              <a:rPr lang="uk-UA" sz="7200" b="1" dirty="0" smtClean="0"/>
              <a:t>Охорона водойм</a:t>
            </a:r>
            <a:endParaRPr lang="uk-UA" sz="7200" b="1" dirty="0"/>
          </a:p>
        </p:txBody>
      </p:sp>
      <p:sp>
        <p:nvSpPr>
          <p:cNvPr id="2" name="Прямокутник 1"/>
          <p:cNvSpPr/>
          <p:nvPr/>
        </p:nvSpPr>
        <p:spPr>
          <a:xfrm>
            <a:off x="6608451" y="6318225"/>
            <a:ext cx="55803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БІОЛОГІЯ  І ЕКОЛОГІЯ 11 КЛАС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5860" y="0"/>
            <a:ext cx="11062965" cy="1600144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>
                <a:solidFill>
                  <a:srgbClr val="FFFF00"/>
                </a:solidFill>
              </a:rPr>
              <a:t>Які наслідки </a:t>
            </a:r>
            <a:r>
              <a:rPr lang="uk-UA" sz="5400" b="1" dirty="0" smtClean="0">
                <a:solidFill>
                  <a:srgbClr val="FFFF00"/>
                </a:solidFill>
              </a:rPr>
              <a:t>забруднення гідросфери</a:t>
            </a:r>
            <a:r>
              <a:rPr lang="uk-UA" sz="54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09836" y="1600144"/>
            <a:ext cx="6768752" cy="5069216"/>
          </a:xfrm>
        </p:spPr>
        <p:txBody>
          <a:bodyPr/>
          <a:lstStyle/>
          <a:p>
            <a:pPr marL="0" indent="0">
              <a:buNone/>
            </a:pPr>
            <a:r>
              <a:rPr lang="uk-UA" sz="2800" b="1" dirty="0" smtClean="0"/>
              <a:t>1 )зниження </a:t>
            </a:r>
            <a:r>
              <a:rPr lang="uk-UA" sz="2800" b="1" dirty="0"/>
              <a:t>первинної </a:t>
            </a:r>
            <a:r>
              <a:rPr lang="uk-UA" sz="2800" b="1" dirty="0" smtClean="0"/>
              <a:t>біологічної продукції</a:t>
            </a:r>
          </a:p>
          <a:p>
            <a:pPr marL="0" indent="0">
              <a:buNone/>
            </a:pPr>
            <a:r>
              <a:rPr lang="uk-UA" sz="2800" b="1" dirty="0" smtClean="0"/>
              <a:t>2)</a:t>
            </a:r>
            <a:r>
              <a:rPr lang="ru-RU" sz="2800" b="1" dirty="0" err="1" smtClean="0"/>
              <a:t>деградація</a:t>
            </a:r>
            <a:r>
              <a:rPr lang="ru-RU" sz="2800" b="1" dirty="0" smtClean="0"/>
              <a:t> </a:t>
            </a:r>
            <a:r>
              <a:rPr lang="ru-RU" sz="2800" b="1" dirty="0"/>
              <a:t>й </a:t>
            </a:r>
            <a:r>
              <a:rPr lang="ru-RU" sz="2800" b="1" dirty="0" err="1"/>
              <a:t>руйнування</a:t>
            </a:r>
            <a:r>
              <a:rPr lang="ru-RU" sz="2800" b="1" dirty="0"/>
              <a:t> </a:t>
            </a:r>
            <a:r>
              <a:rPr lang="ru-RU" sz="2800" b="1" dirty="0" err="1"/>
              <a:t>водних</a:t>
            </a:r>
            <a:r>
              <a:rPr lang="ru-RU" sz="2800" b="1" dirty="0"/>
              <a:t> </a:t>
            </a:r>
            <a:r>
              <a:rPr lang="ru-RU" sz="2800" b="1" dirty="0" err="1" smtClean="0"/>
              <a:t>екосистем</a:t>
            </a:r>
            <a:endParaRPr lang="ru-RU" sz="2800" b="1" dirty="0" smtClean="0"/>
          </a:p>
          <a:p>
            <a:pPr marL="0" indent="0">
              <a:buNone/>
            </a:pPr>
            <a:r>
              <a:rPr lang="ru-RU" sz="2800" b="1" dirty="0" smtClean="0"/>
              <a:t>3)</a:t>
            </a:r>
            <a:r>
              <a:rPr lang="ru-RU" sz="2800" b="1" dirty="0" err="1" smtClean="0"/>
              <a:t>скорочення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запасів</a:t>
            </a:r>
            <a:r>
              <a:rPr lang="ru-RU" sz="2800" b="1" dirty="0" smtClean="0"/>
              <a:t> </a:t>
            </a:r>
            <a:r>
              <a:rPr lang="ru-RU" sz="2800" b="1" dirty="0" err="1"/>
              <a:t>прісної</a:t>
            </a:r>
            <a:r>
              <a:rPr lang="ru-RU" sz="2800" b="1" dirty="0"/>
              <a:t> </a:t>
            </a:r>
            <a:r>
              <a:rPr lang="ru-RU" sz="2800" b="1" dirty="0" smtClean="0"/>
              <a:t>води</a:t>
            </a:r>
          </a:p>
          <a:p>
            <a:pPr marL="0" indent="0">
              <a:buNone/>
            </a:pPr>
            <a:r>
              <a:rPr lang="ru-RU" sz="2800" b="1" dirty="0" smtClean="0"/>
              <a:t>4)</a:t>
            </a:r>
            <a:r>
              <a:rPr lang="ru-RU" sz="2800" b="1" dirty="0" err="1" smtClean="0"/>
              <a:t>погіршення</a:t>
            </a:r>
            <a:r>
              <a:rPr lang="ru-RU" sz="2800" b="1" dirty="0" smtClean="0"/>
              <a:t> </a:t>
            </a:r>
            <a:r>
              <a:rPr lang="ru-RU" sz="2800" b="1" dirty="0" err="1"/>
              <a:t>якості</a:t>
            </a:r>
            <a:r>
              <a:rPr lang="ru-RU" sz="2800" b="1" dirty="0"/>
              <a:t> </a:t>
            </a:r>
            <a:r>
              <a:rPr lang="ru-RU" sz="2800" b="1" dirty="0" smtClean="0"/>
              <a:t>води</a:t>
            </a:r>
          </a:p>
          <a:p>
            <a:pPr marL="0" indent="0">
              <a:buNone/>
            </a:pPr>
            <a:r>
              <a:rPr lang="ru-RU" sz="2800" b="1" dirty="0" smtClean="0"/>
              <a:t>5)</a:t>
            </a:r>
            <a:r>
              <a:rPr lang="ru-RU" sz="2800" b="1" dirty="0" err="1" smtClean="0"/>
              <a:t>збільшення</a:t>
            </a:r>
            <a:r>
              <a:rPr lang="ru-RU" sz="2800" b="1" dirty="0" smtClean="0"/>
              <a:t> </a:t>
            </a:r>
            <a:r>
              <a:rPr lang="ru-RU" sz="2800" b="1" dirty="0" err="1"/>
              <a:t>частоти</a:t>
            </a:r>
            <a:r>
              <a:rPr lang="ru-RU" sz="2800" b="1" dirty="0"/>
              <a:t> </a:t>
            </a:r>
            <a:r>
              <a:rPr lang="ru-RU" sz="2800" b="1" dirty="0" err="1" smtClean="0"/>
              <a:t>інфекційних</a:t>
            </a:r>
            <a:r>
              <a:rPr lang="ru-RU" sz="2800" b="1" dirty="0" smtClean="0"/>
              <a:t> </a:t>
            </a:r>
            <a:r>
              <a:rPr lang="ru-RU" sz="2800" b="1" dirty="0" err="1"/>
              <a:t>захворювань</a:t>
            </a:r>
            <a:r>
              <a:rPr lang="ru-RU" sz="2800" b="1" dirty="0"/>
              <a:t>, </a:t>
            </a:r>
            <a:r>
              <a:rPr lang="ru-RU" sz="2800" b="1" dirty="0" err="1"/>
              <a:t>збудники</a:t>
            </a:r>
            <a:r>
              <a:rPr lang="ru-RU" sz="2800" b="1" dirty="0"/>
              <a:t> </a:t>
            </a:r>
            <a:r>
              <a:rPr lang="ru-RU" sz="2800" b="1" dirty="0" err="1"/>
              <a:t>яких</a:t>
            </a:r>
            <a:r>
              <a:rPr lang="ru-RU" sz="2800" b="1" dirty="0"/>
              <a:t> </a:t>
            </a:r>
            <a:r>
              <a:rPr lang="ru-RU" sz="2800" b="1" dirty="0" err="1"/>
              <a:t>передаються</a:t>
            </a:r>
            <a:r>
              <a:rPr lang="ru-RU" sz="2800" b="1" dirty="0"/>
              <a:t> через воду (холера, </a:t>
            </a:r>
            <a:r>
              <a:rPr lang="ru-RU" sz="2800" b="1" dirty="0" err="1" smtClean="0"/>
              <a:t>дизентерія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онхоцеркоз</a:t>
            </a:r>
            <a:r>
              <a:rPr lang="ru-RU" sz="2800" b="1" dirty="0"/>
              <a:t>)</a:t>
            </a:r>
          </a:p>
          <a:p>
            <a:pPr marL="0" indent="0">
              <a:buNone/>
            </a:pPr>
            <a:endParaRPr lang="uk-UA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556" y="1629292"/>
            <a:ext cx="4248472" cy="5080692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85639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876" y="188640"/>
            <a:ext cx="10801199" cy="141150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>
                <a:solidFill>
                  <a:srgbClr val="FFFF00"/>
                </a:solidFill>
              </a:rPr>
              <a:t>Основними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екологічними</a:t>
            </a:r>
            <a:r>
              <a:rPr lang="ru-RU" sz="4400" b="1" dirty="0">
                <a:solidFill>
                  <a:srgbClr val="FFFF00"/>
                </a:solidFill>
              </a:rPr>
              <a:t> проблемами </a:t>
            </a:r>
            <a:r>
              <a:rPr lang="ru-RU" sz="4400" b="1" dirty="0" err="1">
                <a:solidFill>
                  <a:srgbClr val="FFFF00"/>
                </a:solidFill>
              </a:rPr>
              <a:t>гідросфери</a:t>
            </a:r>
            <a:r>
              <a:rPr lang="ru-RU" sz="4400" b="1" dirty="0">
                <a:solidFill>
                  <a:srgbClr val="FFFF00"/>
                </a:solidFill>
              </a:rPr>
              <a:t> є </a:t>
            </a:r>
            <a:r>
              <a:rPr lang="ru-RU" sz="4400" b="1" dirty="0" err="1">
                <a:solidFill>
                  <a:srgbClr val="FFFF00"/>
                </a:solidFill>
              </a:rPr>
              <a:t>такі</a:t>
            </a:r>
            <a:endParaRPr lang="uk-UA" sz="44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13893" y="1828744"/>
            <a:ext cx="10441160" cy="4419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dirty="0" smtClean="0">
                <a:solidFill>
                  <a:srgbClr val="FFFF00"/>
                </a:solidFill>
              </a:rPr>
              <a:t>1</a:t>
            </a:r>
            <a:r>
              <a:rPr lang="ru-RU" sz="4000" b="1" dirty="0" smtClean="0">
                <a:solidFill>
                  <a:srgbClr val="FFFF00"/>
                </a:solidFill>
              </a:rPr>
              <a:t>)</a:t>
            </a:r>
            <a:r>
              <a:rPr lang="ru-RU" sz="4000" b="1" dirty="0">
                <a:solidFill>
                  <a:srgbClr val="FFFF00"/>
                </a:solidFill>
              </a:rPr>
              <a:t> </a:t>
            </a:r>
            <a:r>
              <a:rPr lang="ru-RU" sz="4000" b="1" dirty="0" smtClean="0">
                <a:solidFill>
                  <a:srgbClr val="FFFF00"/>
                </a:solidFill>
              </a:rPr>
              <a:t>Проблема </a:t>
            </a:r>
            <a:r>
              <a:rPr lang="ru-RU" sz="4000" b="1" dirty="0" err="1">
                <a:solidFill>
                  <a:srgbClr val="FFFF00"/>
                </a:solidFill>
              </a:rPr>
              <a:t>стічних</a:t>
            </a:r>
            <a:r>
              <a:rPr lang="ru-RU" sz="4000" b="1" dirty="0">
                <a:solidFill>
                  <a:srgbClr val="FFFF00"/>
                </a:solidFill>
              </a:rPr>
              <a:t> вод</a:t>
            </a:r>
            <a:r>
              <a:rPr lang="ru-RU" sz="4000" dirty="0"/>
              <a:t>, </a:t>
            </a:r>
            <a:r>
              <a:rPr lang="ru-RU" sz="4000" dirty="0" err="1"/>
              <a:t>що</a:t>
            </a:r>
            <a:r>
              <a:rPr lang="ru-RU" sz="4000" dirty="0"/>
              <a:t> </a:t>
            </a:r>
            <a:r>
              <a:rPr lang="ru-RU" sz="4000" dirty="0" err="1"/>
              <a:t>утворюються</a:t>
            </a:r>
            <a:r>
              <a:rPr lang="ru-RU" sz="4000" dirty="0"/>
              <a:t> в </a:t>
            </a:r>
            <a:r>
              <a:rPr lang="ru-RU" sz="4000" dirty="0" err="1"/>
              <a:t>процесі</a:t>
            </a:r>
            <a:r>
              <a:rPr lang="ru-RU" sz="4000" dirty="0"/>
              <a:t> </a:t>
            </a:r>
            <a:r>
              <a:rPr lang="ru-RU" sz="4000" dirty="0" err="1" smtClean="0"/>
              <a:t>господарсько-побутової</a:t>
            </a:r>
            <a:r>
              <a:rPr lang="ru-RU" sz="4000" dirty="0" smtClean="0"/>
              <a:t>  і </a:t>
            </a:r>
            <a:r>
              <a:rPr lang="ru-RU" sz="4000" dirty="0" err="1"/>
              <a:t>виробничої</a:t>
            </a:r>
            <a:r>
              <a:rPr lang="ru-RU" sz="4000" dirty="0"/>
              <a:t> </a:t>
            </a:r>
            <a:r>
              <a:rPr lang="ru-RU" sz="4000" dirty="0" err="1" smtClean="0"/>
              <a:t>діяльності</a:t>
            </a:r>
            <a:endParaRPr lang="ru-RU" sz="40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174" y="3606389"/>
            <a:ext cx="4896544" cy="3134979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473" y="3606388"/>
            <a:ext cx="5220580" cy="3134979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2985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876" y="188640"/>
            <a:ext cx="10801199" cy="141150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>
                <a:solidFill>
                  <a:srgbClr val="FFFF00"/>
                </a:solidFill>
              </a:rPr>
              <a:t>Основними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екологічними</a:t>
            </a:r>
            <a:r>
              <a:rPr lang="ru-RU" sz="4400" b="1" dirty="0">
                <a:solidFill>
                  <a:srgbClr val="FFFF00"/>
                </a:solidFill>
              </a:rPr>
              <a:t> проблемами </a:t>
            </a:r>
            <a:r>
              <a:rPr lang="ru-RU" sz="4400" b="1" dirty="0" err="1">
                <a:solidFill>
                  <a:srgbClr val="FFFF00"/>
                </a:solidFill>
              </a:rPr>
              <a:t>гідросфери</a:t>
            </a:r>
            <a:r>
              <a:rPr lang="ru-RU" sz="4400" b="1" dirty="0">
                <a:solidFill>
                  <a:srgbClr val="FFFF00"/>
                </a:solidFill>
              </a:rPr>
              <a:t> є </a:t>
            </a:r>
            <a:r>
              <a:rPr lang="ru-RU" sz="4400" b="1" dirty="0" err="1">
                <a:solidFill>
                  <a:srgbClr val="FFFF00"/>
                </a:solidFill>
              </a:rPr>
              <a:t>такі</a:t>
            </a:r>
            <a:endParaRPr lang="uk-UA" sz="44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69877" y="1828744"/>
            <a:ext cx="10585176" cy="4419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b="1" dirty="0" smtClean="0">
                <a:solidFill>
                  <a:srgbClr val="FFFF00"/>
                </a:solidFill>
              </a:rPr>
              <a:t>2</a:t>
            </a:r>
            <a:r>
              <a:rPr lang="ru-RU" sz="4000" b="1" dirty="0">
                <a:solidFill>
                  <a:srgbClr val="FFFF00"/>
                </a:solidFill>
              </a:rPr>
              <a:t>) Проблема </a:t>
            </a:r>
            <a:r>
              <a:rPr lang="ru-RU" sz="4000" b="1" dirty="0" err="1">
                <a:solidFill>
                  <a:srgbClr val="FFFF00"/>
                </a:solidFill>
              </a:rPr>
              <a:t>промислових</a:t>
            </a:r>
            <a:r>
              <a:rPr lang="ru-RU" sz="4000" b="1" dirty="0">
                <a:solidFill>
                  <a:srgbClr val="FFFF00"/>
                </a:solidFill>
              </a:rPr>
              <a:t> </a:t>
            </a:r>
            <a:r>
              <a:rPr lang="ru-RU" sz="4000" b="1" dirty="0" err="1">
                <a:solidFill>
                  <a:srgbClr val="FFFF00"/>
                </a:solidFill>
              </a:rPr>
              <a:t>відходів</a:t>
            </a:r>
            <a:r>
              <a:rPr lang="ru-RU" sz="4000" dirty="0"/>
              <a:t>, </a:t>
            </a:r>
            <a:r>
              <a:rPr lang="ru-RU" sz="4000" dirty="0" err="1"/>
              <a:t>що</a:t>
            </a:r>
            <a:r>
              <a:rPr lang="ru-RU" sz="4000" dirty="0"/>
              <a:t> </a:t>
            </a:r>
            <a:r>
              <a:rPr lang="ru-RU" sz="4000" dirty="0" err="1"/>
              <a:t>містять</a:t>
            </a:r>
            <a:r>
              <a:rPr lang="ru-RU" sz="4000" dirty="0"/>
              <a:t> </a:t>
            </a:r>
            <a:r>
              <a:rPr lang="ru-RU" sz="4000" dirty="0" err="1"/>
              <a:t>сполуки</a:t>
            </a:r>
            <a:r>
              <a:rPr lang="ru-RU" sz="4000" dirty="0"/>
              <a:t> </a:t>
            </a:r>
            <a:r>
              <a:rPr lang="ru-RU" sz="4000" dirty="0" err="1"/>
              <a:t>важких</a:t>
            </a:r>
            <a:r>
              <a:rPr lang="ru-RU" sz="4000" dirty="0"/>
              <a:t> </a:t>
            </a:r>
            <a:r>
              <a:rPr lang="ru-RU" sz="4000" dirty="0" err="1"/>
              <a:t>металів</a:t>
            </a:r>
            <a:r>
              <a:rPr lang="ru-RU" sz="4000" dirty="0"/>
              <a:t> (</a:t>
            </a:r>
            <a:r>
              <a:rPr lang="ru-RU" sz="4000" dirty="0" err="1" smtClean="0"/>
              <a:t>ртуть,плюмбум</a:t>
            </a:r>
            <a:r>
              <a:rPr lang="ru-RU" sz="4000" dirty="0"/>
              <a:t>, </a:t>
            </a:r>
            <a:r>
              <a:rPr lang="ru-RU" sz="4000" dirty="0" err="1" smtClean="0"/>
              <a:t>кадмій</a:t>
            </a:r>
            <a:r>
              <a:rPr lang="ru-RU" sz="4000" dirty="0"/>
              <a:t>), </a:t>
            </a:r>
            <a:r>
              <a:rPr lang="ru-RU" sz="4000" dirty="0" err="1"/>
              <a:t>пестициди</a:t>
            </a:r>
            <a:r>
              <a:rPr lang="ru-RU" sz="4000" dirty="0"/>
              <a:t>, </a:t>
            </a:r>
            <a:r>
              <a:rPr lang="ru-RU" sz="4000" dirty="0" err="1"/>
              <a:t>добрива</a:t>
            </a:r>
            <a:endParaRPr lang="uk-UA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922" y="4454766"/>
            <a:ext cx="4054497" cy="2317898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3778981"/>
            <a:ext cx="4536504" cy="2993683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9445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876" y="188640"/>
            <a:ext cx="10801199" cy="141150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>
                <a:solidFill>
                  <a:srgbClr val="FFFF00"/>
                </a:solidFill>
              </a:rPr>
              <a:t>Основними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екологічними</a:t>
            </a:r>
            <a:r>
              <a:rPr lang="ru-RU" sz="4400" b="1" dirty="0">
                <a:solidFill>
                  <a:srgbClr val="FFFF00"/>
                </a:solidFill>
              </a:rPr>
              <a:t> проблемами </a:t>
            </a:r>
            <a:r>
              <a:rPr lang="ru-RU" sz="4400" b="1" dirty="0" err="1">
                <a:solidFill>
                  <a:srgbClr val="FFFF00"/>
                </a:solidFill>
              </a:rPr>
              <a:t>гідросфери</a:t>
            </a:r>
            <a:r>
              <a:rPr lang="ru-RU" sz="4400" b="1" dirty="0">
                <a:solidFill>
                  <a:srgbClr val="FFFF00"/>
                </a:solidFill>
              </a:rPr>
              <a:t> є </a:t>
            </a:r>
            <a:r>
              <a:rPr lang="ru-RU" sz="4400" b="1" dirty="0" err="1">
                <a:solidFill>
                  <a:srgbClr val="FFFF00"/>
                </a:solidFill>
              </a:rPr>
              <a:t>такі</a:t>
            </a:r>
            <a:endParaRPr lang="uk-UA" sz="44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69877" y="1828744"/>
            <a:ext cx="10585176" cy="4419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FFFF00"/>
                </a:solidFill>
              </a:rPr>
              <a:t>3) Евтрофікація </a:t>
            </a:r>
            <a:r>
              <a:rPr lang="ru-RU" sz="3200" b="1" dirty="0" err="1">
                <a:solidFill>
                  <a:srgbClr val="FFFF00"/>
                </a:solidFill>
              </a:rPr>
              <a:t>водойм</a:t>
            </a:r>
            <a:r>
              <a:rPr lang="ru-RU" sz="3200" b="1" dirty="0">
                <a:solidFill>
                  <a:srgbClr val="FFFF00"/>
                </a:solidFill>
              </a:rPr>
              <a:t> </a:t>
            </a:r>
            <a:r>
              <a:rPr lang="ru-RU" sz="3200" dirty="0"/>
              <a:t>– </a:t>
            </a:r>
            <a:r>
              <a:rPr lang="ru-RU" sz="3200" dirty="0" err="1"/>
              <a:t>підвищення</a:t>
            </a:r>
            <a:r>
              <a:rPr lang="ru-RU" sz="3200" dirty="0"/>
              <a:t> </a:t>
            </a:r>
            <a:r>
              <a:rPr lang="ru-RU" sz="3200" dirty="0" err="1"/>
              <a:t>біологічної</a:t>
            </a:r>
            <a:r>
              <a:rPr lang="ru-RU" sz="3200" dirty="0"/>
              <a:t> </a:t>
            </a:r>
            <a:r>
              <a:rPr lang="ru-RU" sz="3200" dirty="0" err="1"/>
              <a:t>продуктивності</a:t>
            </a:r>
            <a:r>
              <a:rPr lang="ru-RU" sz="3200" dirty="0"/>
              <a:t> </a:t>
            </a:r>
            <a:r>
              <a:rPr lang="ru-RU" sz="3200" dirty="0" err="1" smtClean="0"/>
              <a:t>водних</a:t>
            </a:r>
            <a:r>
              <a:rPr lang="ru-RU" sz="3200" dirty="0" smtClean="0"/>
              <a:t> </a:t>
            </a:r>
            <a:r>
              <a:rPr lang="ru-RU" sz="3200" dirty="0" err="1" smtClean="0"/>
              <a:t>екосистем</a:t>
            </a:r>
            <a:r>
              <a:rPr lang="ru-RU" sz="3200" dirty="0" smtClean="0"/>
              <a:t> </a:t>
            </a:r>
            <a:r>
              <a:rPr lang="ru-RU" sz="3200" dirty="0" err="1"/>
              <a:t>унаслідок</a:t>
            </a:r>
            <a:r>
              <a:rPr lang="ru-RU" sz="3200" dirty="0"/>
              <a:t> </a:t>
            </a:r>
            <a:r>
              <a:rPr lang="ru-RU" sz="3200" dirty="0" err="1"/>
              <a:t>накопичення</a:t>
            </a:r>
            <a:r>
              <a:rPr lang="ru-RU" sz="3200" dirty="0"/>
              <a:t> у </a:t>
            </a:r>
            <a:r>
              <a:rPr lang="ru-RU" sz="3200" dirty="0" err="1"/>
              <a:t>воді</a:t>
            </a:r>
            <a:r>
              <a:rPr lang="ru-RU" sz="3200" dirty="0"/>
              <a:t> </a:t>
            </a:r>
            <a:r>
              <a:rPr lang="ru-RU" sz="3200" dirty="0" err="1"/>
              <a:t>біогенних</a:t>
            </a:r>
            <a:r>
              <a:rPr lang="ru-RU" sz="3200" dirty="0"/>
              <a:t> </a:t>
            </a:r>
            <a:r>
              <a:rPr lang="ru-RU" sz="3200" dirty="0" err="1"/>
              <a:t>елементів</a:t>
            </a:r>
            <a:r>
              <a:rPr lang="ru-RU" sz="3200" dirty="0"/>
              <a:t> (</a:t>
            </a:r>
            <a:r>
              <a:rPr lang="ru-RU" sz="3200" dirty="0" err="1"/>
              <a:t>Нітроген</a:t>
            </a:r>
            <a:r>
              <a:rPr lang="ru-RU" sz="3200" dirty="0"/>
              <a:t>, </a:t>
            </a:r>
            <a:r>
              <a:rPr lang="ru-RU" sz="3200" dirty="0" smtClean="0"/>
              <a:t>Фосфор, </a:t>
            </a:r>
            <a:r>
              <a:rPr lang="ru-RU" sz="3200" dirty="0" err="1" smtClean="0"/>
              <a:t>Калій</a:t>
            </a:r>
            <a:r>
              <a:rPr lang="ru-RU" sz="3200" dirty="0"/>
              <a:t>),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призводить</a:t>
            </a:r>
            <a:r>
              <a:rPr lang="ru-RU" sz="3200" dirty="0"/>
              <a:t> до </a:t>
            </a:r>
            <a:r>
              <a:rPr lang="ru-RU" sz="3200" dirty="0" err="1"/>
              <a:t>заростання</a:t>
            </a:r>
            <a:r>
              <a:rPr lang="ru-RU" sz="3200" dirty="0"/>
              <a:t> </a:t>
            </a:r>
            <a:r>
              <a:rPr lang="ru-RU" sz="3200" dirty="0" err="1"/>
              <a:t>водойм</a:t>
            </a:r>
            <a:r>
              <a:rPr lang="ru-RU" sz="3200" dirty="0"/>
              <a:t>, </a:t>
            </a:r>
            <a:r>
              <a:rPr lang="ru-RU" sz="3200" dirty="0" err="1"/>
              <a:t>обміління</a:t>
            </a:r>
            <a:r>
              <a:rPr lang="ru-RU" sz="3200" dirty="0"/>
              <a:t>, </a:t>
            </a:r>
            <a:r>
              <a:rPr lang="ru-RU" sz="3200" dirty="0" err="1"/>
              <a:t>скорочення</a:t>
            </a:r>
            <a:r>
              <a:rPr lang="ru-RU" sz="3200" dirty="0"/>
              <a:t> </a:t>
            </a:r>
            <a:r>
              <a:rPr lang="ru-RU" sz="3200" dirty="0" err="1"/>
              <a:t>рибних</a:t>
            </a:r>
            <a:r>
              <a:rPr lang="ru-RU" sz="3200" dirty="0"/>
              <a:t> </a:t>
            </a:r>
            <a:r>
              <a:rPr lang="ru-RU" sz="3200" dirty="0" err="1" smtClean="0"/>
              <a:t>ресурсів</a:t>
            </a:r>
            <a:r>
              <a:rPr lang="ru-RU" sz="3200" dirty="0"/>
              <a:t>, </a:t>
            </a:r>
            <a:r>
              <a:rPr lang="ru-RU" sz="3200" dirty="0" err="1"/>
              <a:t>утворення</a:t>
            </a:r>
            <a:r>
              <a:rPr lang="ru-RU" sz="3200" dirty="0"/>
              <a:t> </a:t>
            </a:r>
            <a:r>
              <a:rPr lang="ru-RU" sz="3200" dirty="0" err="1"/>
              <a:t>боліт</a:t>
            </a:r>
            <a:endParaRPr lang="uk-UA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420" y="4137208"/>
            <a:ext cx="4248472" cy="2530076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892" y="4652806"/>
            <a:ext cx="3600400" cy="2001579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3118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876" y="188640"/>
            <a:ext cx="10801199" cy="141150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>
                <a:solidFill>
                  <a:srgbClr val="FFFF00"/>
                </a:solidFill>
              </a:rPr>
              <a:t>Основними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екологічними</a:t>
            </a:r>
            <a:r>
              <a:rPr lang="ru-RU" sz="4400" b="1" dirty="0">
                <a:solidFill>
                  <a:srgbClr val="FFFF00"/>
                </a:solidFill>
              </a:rPr>
              <a:t> проблемами </a:t>
            </a:r>
            <a:r>
              <a:rPr lang="ru-RU" sz="4400" b="1" dirty="0" err="1">
                <a:solidFill>
                  <a:srgbClr val="FFFF00"/>
                </a:solidFill>
              </a:rPr>
              <a:t>гідросфери</a:t>
            </a:r>
            <a:r>
              <a:rPr lang="ru-RU" sz="4400" b="1" dirty="0">
                <a:solidFill>
                  <a:srgbClr val="FFFF00"/>
                </a:solidFill>
              </a:rPr>
              <a:t> є </a:t>
            </a:r>
            <a:r>
              <a:rPr lang="ru-RU" sz="4400" b="1" dirty="0" err="1">
                <a:solidFill>
                  <a:srgbClr val="FFFF00"/>
                </a:solidFill>
              </a:rPr>
              <a:t>такі</a:t>
            </a:r>
            <a:endParaRPr lang="uk-UA" sz="44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09836" y="1586188"/>
            <a:ext cx="11161239" cy="5029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FFFF00"/>
                </a:solidFill>
              </a:rPr>
              <a:t>4</a:t>
            </a:r>
            <a:r>
              <a:rPr lang="ru-RU" sz="4000" b="1" dirty="0" smtClean="0">
                <a:solidFill>
                  <a:srgbClr val="FFFF00"/>
                </a:solidFill>
              </a:rPr>
              <a:t>) </a:t>
            </a:r>
            <a:r>
              <a:rPr lang="ru-RU" sz="4000" b="1" dirty="0">
                <a:solidFill>
                  <a:srgbClr val="FFFF00"/>
                </a:solidFill>
              </a:rPr>
              <a:t>Цвітіння води </a:t>
            </a:r>
            <a:r>
              <a:rPr lang="ru-RU" sz="4000" b="1" dirty="0"/>
              <a:t>– </a:t>
            </a:r>
            <a:r>
              <a:rPr lang="ru-RU" sz="4000" b="1" dirty="0" err="1"/>
              <a:t>масове</a:t>
            </a:r>
            <a:r>
              <a:rPr lang="ru-RU" sz="4000" b="1" dirty="0"/>
              <a:t> </a:t>
            </a:r>
            <a:r>
              <a:rPr lang="ru-RU" sz="4000" b="1" dirty="0" err="1"/>
              <a:t>розмноження</a:t>
            </a:r>
            <a:r>
              <a:rPr lang="ru-RU" sz="4000" b="1" dirty="0"/>
              <a:t> </a:t>
            </a:r>
            <a:r>
              <a:rPr lang="ru-RU" sz="4000" b="1" dirty="0" err="1"/>
              <a:t>фітопланктону</a:t>
            </a:r>
            <a:r>
              <a:rPr lang="ru-RU" sz="4000" b="1" dirty="0"/>
              <a:t>, </a:t>
            </a:r>
            <a:r>
              <a:rPr lang="ru-RU" sz="4000" b="1" dirty="0" err="1"/>
              <a:t>що</a:t>
            </a:r>
            <a:r>
              <a:rPr lang="ru-RU" sz="4000" b="1" dirty="0"/>
              <a:t> </a:t>
            </a:r>
            <a:r>
              <a:rPr lang="ru-RU" sz="4000" b="1" dirty="0" err="1"/>
              <a:t>спричиняє</a:t>
            </a:r>
            <a:r>
              <a:rPr lang="ru-RU" sz="4000" b="1" dirty="0"/>
              <a:t> </a:t>
            </a:r>
            <a:r>
              <a:rPr lang="ru-RU" sz="4000" b="1" dirty="0" err="1" smtClean="0"/>
              <a:t>зміну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забарвлення</a:t>
            </a:r>
            <a:r>
              <a:rPr lang="ru-RU" sz="4000" b="1" dirty="0" smtClean="0"/>
              <a:t> </a:t>
            </a:r>
            <a:r>
              <a:rPr lang="ru-RU" sz="4000" b="1" dirty="0"/>
              <a:t>води і </a:t>
            </a:r>
            <a:r>
              <a:rPr lang="ru-RU" sz="4000" b="1" dirty="0" err="1"/>
              <a:t>погіршує</a:t>
            </a:r>
            <a:r>
              <a:rPr lang="ru-RU" sz="4000" b="1" dirty="0"/>
              <a:t> </a:t>
            </a:r>
            <a:r>
              <a:rPr lang="ru-RU" sz="4000" b="1" dirty="0" err="1"/>
              <a:t>кисневу</a:t>
            </a:r>
            <a:r>
              <a:rPr lang="ru-RU" sz="4000" b="1" dirty="0"/>
              <a:t> </a:t>
            </a:r>
            <a:r>
              <a:rPr lang="ru-RU" sz="4000" b="1" dirty="0" err="1"/>
              <a:t>забезпеченість</a:t>
            </a:r>
            <a:r>
              <a:rPr lang="ru-RU" sz="4000" b="1" dirty="0"/>
              <a:t> вод</a:t>
            </a:r>
            <a:endParaRPr lang="uk-UA" sz="4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1089855" y="6185207"/>
            <a:ext cx="111612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/>
              <a:t>Колір </a:t>
            </a:r>
            <a:r>
              <a:rPr lang="uk-UA" dirty="0"/>
              <a:t>води у випадку цвітіння залежить від того, які </a:t>
            </a:r>
            <a:r>
              <a:rPr lang="uk-UA" dirty="0" smtClean="0"/>
              <a:t>саме водорості </a:t>
            </a:r>
            <a:r>
              <a:rPr lang="uk-UA" dirty="0"/>
              <a:t>розмножуються. Він може бути зеленим, жовтим, </a:t>
            </a:r>
            <a:r>
              <a:rPr lang="uk-UA" dirty="0" smtClean="0"/>
              <a:t>коричневим, червоним </a:t>
            </a:r>
            <a:r>
              <a:rPr lang="uk-UA" dirty="0"/>
              <a:t>(червоні припливи) або навіть чорним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768" y="3861048"/>
            <a:ext cx="7771373" cy="2341633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9930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877" y="260648"/>
            <a:ext cx="10801199" cy="141150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>
                <a:solidFill>
                  <a:srgbClr val="FFFF00"/>
                </a:solidFill>
              </a:rPr>
              <a:t>Основними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екологічними</a:t>
            </a:r>
            <a:r>
              <a:rPr lang="ru-RU" sz="4400" b="1" dirty="0">
                <a:solidFill>
                  <a:srgbClr val="FFFF00"/>
                </a:solidFill>
              </a:rPr>
              <a:t> проблемами </a:t>
            </a:r>
            <a:r>
              <a:rPr lang="ru-RU" sz="4400" b="1" dirty="0" err="1">
                <a:solidFill>
                  <a:srgbClr val="FFFF00"/>
                </a:solidFill>
              </a:rPr>
              <a:t>гідросфери</a:t>
            </a:r>
            <a:r>
              <a:rPr lang="ru-RU" sz="4400" b="1" dirty="0">
                <a:solidFill>
                  <a:srgbClr val="FFFF00"/>
                </a:solidFill>
              </a:rPr>
              <a:t> є </a:t>
            </a:r>
            <a:r>
              <a:rPr lang="ru-RU" sz="4400" b="1" dirty="0" err="1">
                <a:solidFill>
                  <a:srgbClr val="FFFF00"/>
                </a:solidFill>
              </a:rPr>
              <a:t>такі</a:t>
            </a:r>
            <a:endParaRPr lang="uk-UA" sz="44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69877" y="1828744"/>
            <a:ext cx="10585176" cy="4419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dirty="0" smtClean="0">
                <a:solidFill>
                  <a:srgbClr val="FFFF00"/>
                </a:solidFill>
              </a:rPr>
              <a:t>5</a:t>
            </a:r>
            <a:r>
              <a:rPr lang="ru-RU" sz="4000" b="1" dirty="0" smtClean="0">
                <a:solidFill>
                  <a:srgbClr val="FFFF00"/>
                </a:solidFill>
              </a:rPr>
              <a:t>) </a:t>
            </a:r>
            <a:r>
              <a:rPr lang="ru-RU" sz="4000" b="1" dirty="0">
                <a:solidFill>
                  <a:srgbClr val="FFFF00"/>
                </a:solidFill>
              </a:rPr>
              <a:t>Забруднення </a:t>
            </a:r>
            <a:r>
              <a:rPr lang="ru-RU" sz="4000" b="1" dirty="0"/>
              <a:t>через </a:t>
            </a:r>
            <a:r>
              <a:rPr lang="ru-RU" sz="4000" b="1" dirty="0" err="1"/>
              <a:t>розливи</a:t>
            </a:r>
            <a:r>
              <a:rPr lang="ru-RU" sz="4000" b="1" dirty="0"/>
              <a:t> </a:t>
            </a:r>
            <a:r>
              <a:rPr lang="ru-RU" sz="4000" b="1" dirty="0" err="1">
                <a:solidFill>
                  <a:srgbClr val="FFFF00"/>
                </a:solidFill>
              </a:rPr>
              <a:t>нафти</a:t>
            </a:r>
            <a:endParaRPr lang="uk-UA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867" y="2636912"/>
            <a:ext cx="10027195" cy="3965980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1898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876" y="188640"/>
            <a:ext cx="10801199" cy="141150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>
                <a:solidFill>
                  <a:srgbClr val="FFFF00"/>
                </a:solidFill>
              </a:rPr>
              <a:t>Основними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екологічними</a:t>
            </a:r>
            <a:r>
              <a:rPr lang="ru-RU" sz="4400" b="1" dirty="0">
                <a:solidFill>
                  <a:srgbClr val="FFFF00"/>
                </a:solidFill>
              </a:rPr>
              <a:t> проблемами </a:t>
            </a:r>
            <a:r>
              <a:rPr lang="ru-RU" sz="4400" b="1" dirty="0" err="1">
                <a:solidFill>
                  <a:srgbClr val="FFFF00"/>
                </a:solidFill>
              </a:rPr>
              <a:t>гідросфери</a:t>
            </a:r>
            <a:r>
              <a:rPr lang="ru-RU" sz="4400" b="1" dirty="0">
                <a:solidFill>
                  <a:srgbClr val="FFFF00"/>
                </a:solidFill>
              </a:rPr>
              <a:t> є </a:t>
            </a:r>
            <a:r>
              <a:rPr lang="ru-RU" sz="4400" b="1" dirty="0" err="1">
                <a:solidFill>
                  <a:srgbClr val="FFFF00"/>
                </a:solidFill>
              </a:rPr>
              <a:t>такі</a:t>
            </a:r>
            <a:endParaRPr lang="uk-UA" sz="44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69877" y="1828744"/>
            <a:ext cx="10585176" cy="4419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b="1" dirty="0" smtClean="0">
                <a:solidFill>
                  <a:srgbClr val="FFFF00"/>
                </a:solidFill>
              </a:rPr>
              <a:t>6)</a:t>
            </a:r>
            <a:r>
              <a:rPr lang="ru-RU" sz="4400" b="1" dirty="0" err="1" smtClean="0">
                <a:solidFill>
                  <a:srgbClr val="FFFF00"/>
                </a:solidFill>
              </a:rPr>
              <a:t>Дефіцит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водних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ресурсів</a:t>
            </a:r>
            <a:r>
              <a:rPr lang="ru-RU" sz="4400" b="1" dirty="0">
                <a:solidFill>
                  <a:srgbClr val="FFFF00"/>
                </a:solidFill>
              </a:rPr>
              <a:t> – </a:t>
            </a:r>
            <a:r>
              <a:rPr lang="ru-RU" sz="4400" b="1" dirty="0" err="1" smtClean="0"/>
              <a:t>відсутність</a:t>
            </a:r>
            <a:r>
              <a:rPr lang="ru-RU" sz="4400" b="1" dirty="0" smtClean="0"/>
              <a:t> </a:t>
            </a:r>
            <a:r>
              <a:rPr lang="ru-RU" sz="4400" b="1" dirty="0" err="1"/>
              <a:t>достатніх</a:t>
            </a:r>
            <a:r>
              <a:rPr lang="ru-RU" sz="4400" b="1" dirty="0"/>
              <a:t> </a:t>
            </a:r>
            <a:r>
              <a:rPr lang="ru-RU" sz="4400" b="1" dirty="0" err="1"/>
              <a:t>запасів</a:t>
            </a:r>
            <a:r>
              <a:rPr lang="ru-RU" sz="4400" b="1" dirty="0"/>
              <a:t> для </a:t>
            </a:r>
            <a:r>
              <a:rPr lang="ru-RU" sz="4400" b="1" dirty="0" err="1" smtClean="0"/>
              <a:t>забезпечення</a:t>
            </a:r>
            <a:r>
              <a:rPr lang="ru-RU" sz="4400" b="1" dirty="0" smtClean="0"/>
              <a:t> потреб </a:t>
            </a:r>
            <a:r>
              <a:rPr lang="ru-RU" sz="4400" b="1" dirty="0" err="1"/>
              <a:t>населення</a:t>
            </a:r>
            <a:r>
              <a:rPr lang="ru-RU" sz="4400" b="1" dirty="0"/>
              <a:t> в </a:t>
            </a:r>
            <a:r>
              <a:rPr lang="ru-RU" sz="4400" b="1" dirty="0" err="1"/>
              <a:t>чистій</a:t>
            </a:r>
            <a:r>
              <a:rPr lang="ru-RU" sz="4400" b="1" dirty="0"/>
              <a:t> </a:t>
            </a:r>
            <a:r>
              <a:rPr lang="ru-RU" sz="4400" b="1" dirty="0" err="1"/>
              <a:t>питній</a:t>
            </a:r>
            <a:r>
              <a:rPr lang="ru-RU" sz="4400" b="1" dirty="0"/>
              <a:t> </a:t>
            </a:r>
            <a:r>
              <a:rPr lang="ru-RU" sz="4400" b="1" dirty="0" err="1"/>
              <a:t>воді</a:t>
            </a:r>
            <a:endParaRPr lang="uk-UA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089" y="3811806"/>
            <a:ext cx="5165964" cy="2892940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223" y="4388171"/>
            <a:ext cx="4680520" cy="2284504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1459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876" y="188640"/>
            <a:ext cx="10801199" cy="141150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>
                <a:solidFill>
                  <a:srgbClr val="FFFF00"/>
                </a:solidFill>
              </a:rPr>
              <a:t>Основними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екологічними</a:t>
            </a:r>
            <a:r>
              <a:rPr lang="ru-RU" sz="4400" b="1" dirty="0">
                <a:solidFill>
                  <a:srgbClr val="FFFF00"/>
                </a:solidFill>
              </a:rPr>
              <a:t> проблемами </a:t>
            </a:r>
            <a:r>
              <a:rPr lang="ru-RU" sz="4400" b="1" dirty="0" err="1">
                <a:solidFill>
                  <a:srgbClr val="FFFF00"/>
                </a:solidFill>
              </a:rPr>
              <a:t>гідросфери</a:t>
            </a:r>
            <a:r>
              <a:rPr lang="ru-RU" sz="4400" b="1" dirty="0">
                <a:solidFill>
                  <a:srgbClr val="FFFF00"/>
                </a:solidFill>
              </a:rPr>
              <a:t> є </a:t>
            </a:r>
            <a:r>
              <a:rPr lang="ru-RU" sz="4400" b="1" dirty="0" err="1">
                <a:solidFill>
                  <a:srgbClr val="FFFF00"/>
                </a:solidFill>
              </a:rPr>
              <a:t>такі</a:t>
            </a:r>
            <a:endParaRPr lang="uk-UA" sz="44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69877" y="1828744"/>
            <a:ext cx="10585176" cy="4419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b="1" dirty="0" smtClean="0">
                <a:solidFill>
                  <a:srgbClr val="FFFF00"/>
                </a:solidFill>
              </a:rPr>
              <a:t>7)</a:t>
            </a:r>
            <a:r>
              <a:rPr lang="ru-RU" sz="4000" b="1" dirty="0" err="1" smtClean="0">
                <a:solidFill>
                  <a:srgbClr val="FFFF00"/>
                </a:solidFill>
              </a:rPr>
              <a:t>Танення</a:t>
            </a:r>
            <a:r>
              <a:rPr lang="ru-RU" sz="4000" b="1" dirty="0" smtClean="0">
                <a:solidFill>
                  <a:srgbClr val="FFFF00"/>
                </a:solidFill>
              </a:rPr>
              <a:t> </a:t>
            </a:r>
            <a:r>
              <a:rPr lang="ru-RU" sz="4000" b="1" dirty="0" err="1">
                <a:solidFill>
                  <a:srgbClr val="FFFF00"/>
                </a:solidFill>
              </a:rPr>
              <a:t>льодовиків</a:t>
            </a:r>
            <a:r>
              <a:rPr lang="ru-RU" sz="4000" b="1" dirty="0">
                <a:solidFill>
                  <a:srgbClr val="FFFF00"/>
                </a:solidFill>
              </a:rPr>
              <a:t> – </a:t>
            </a:r>
            <a:r>
              <a:rPr lang="ru-RU" sz="4000" b="1" dirty="0" err="1" smtClean="0"/>
              <a:t>зменшення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площі</a:t>
            </a:r>
            <a:r>
              <a:rPr lang="ru-RU" sz="4000" b="1" dirty="0" smtClean="0"/>
              <a:t> </a:t>
            </a:r>
            <a:r>
              <a:rPr lang="ru-RU" sz="4000" b="1" dirty="0" err="1"/>
              <a:t>льодовиків</a:t>
            </a:r>
            <a:r>
              <a:rPr lang="ru-RU" sz="4000" b="1" dirty="0"/>
              <a:t> по </a:t>
            </a:r>
            <a:r>
              <a:rPr lang="ru-RU" sz="4000" b="1" dirty="0" err="1"/>
              <a:t>всьому</a:t>
            </a:r>
            <a:r>
              <a:rPr lang="ru-RU" sz="4000" b="1" dirty="0"/>
              <a:t> </a:t>
            </a:r>
            <a:r>
              <a:rPr lang="ru-RU" sz="4000" b="1" dirty="0" err="1"/>
              <a:t>світу</a:t>
            </a:r>
            <a:r>
              <a:rPr lang="ru-RU" sz="4000" b="1" dirty="0"/>
              <a:t>, </a:t>
            </a:r>
            <a:r>
              <a:rPr lang="ru-RU" sz="4000" b="1" dirty="0" err="1"/>
              <a:t>що</a:t>
            </a:r>
            <a:r>
              <a:rPr lang="ru-RU" sz="4000" b="1" dirty="0"/>
              <a:t> </a:t>
            </a:r>
            <a:r>
              <a:rPr lang="ru-RU" sz="4000" b="1" dirty="0" err="1" smtClean="0"/>
              <a:t>істотно</a:t>
            </a:r>
            <a:r>
              <a:rPr lang="ru-RU" sz="4000" b="1" dirty="0" smtClean="0"/>
              <a:t> </a:t>
            </a:r>
            <a:r>
              <a:rPr lang="ru-RU" sz="4000" b="1" dirty="0" err="1"/>
              <a:t>впливає</a:t>
            </a:r>
            <a:r>
              <a:rPr lang="ru-RU" sz="4000" b="1" dirty="0"/>
              <a:t> на </a:t>
            </a:r>
            <a:r>
              <a:rPr lang="ru-RU" sz="4000" b="1" dirty="0" err="1"/>
              <a:t>наявність</a:t>
            </a:r>
            <a:r>
              <a:rPr lang="ru-RU" sz="4000" b="1" dirty="0"/>
              <a:t> </a:t>
            </a:r>
            <a:r>
              <a:rPr lang="ru-RU" sz="4000" b="1" dirty="0" err="1"/>
              <a:t>джерел</a:t>
            </a:r>
            <a:r>
              <a:rPr lang="ru-RU" sz="4000" b="1" dirty="0"/>
              <a:t> </a:t>
            </a:r>
            <a:r>
              <a:rPr lang="ru-RU" sz="4000" b="1" dirty="0" err="1" smtClean="0"/>
              <a:t>прісної</a:t>
            </a:r>
            <a:r>
              <a:rPr lang="ru-RU" sz="4000" b="1" dirty="0" smtClean="0"/>
              <a:t> </a:t>
            </a:r>
            <a:r>
              <a:rPr lang="ru-RU" sz="4000" b="1" dirty="0"/>
              <a:t>води</a:t>
            </a:r>
            <a:endParaRPr lang="uk-UA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436" y="3591078"/>
            <a:ext cx="5544617" cy="3078282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444" y="4171963"/>
            <a:ext cx="4439816" cy="2497397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6158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7908" y="1412776"/>
            <a:ext cx="10297144" cy="1219200"/>
          </a:xfrm>
        </p:spPr>
        <p:txBody>
          <a:bodyPr>
            <a:noAutofit/>
          </a:bodyPr>
          <a:lstStyle/>
          <a:p>
            <a:pPr algn="just"/>
            <a:r>
              <a:rPr lang="uk-UA" b="1" dirty="0">
                <a:solidFill>
                  <a:srgbClr val="FFFF00"/>
                </a:solidFill>
              </a:rPr>
              <a:t>Якість природної води </a:t>
            </a:r>
            <a:r>
              <a:rPr lang="uk-UA" b="1" dirty="0"/>
              <a:t>– </a:t>
            </a:r>
            <a:r>
              <a:rPr lang="uk-UA" b="1" dirty="0" smtClean="0"/>
              <a:t>це сукупність </a:t>
            </a:r>
            <a:r>
              <a:rPr lang="uk-UA" b="1" dirty="0"/>
              <a:t>фізичних, хімічних, біологічних і бактеріологічних показників, </a:t>
            </a:r>
            <a:r>
              <a:rPr lang="uk-UA" b="1" dirty="0" smtClean="0"/>
              <a:t>що зумовлюють </a:t>
            </a:r>
            <a:r>
              <a:rPr lang="uk-UA" b="1" dirty="0"/>
              <a:t>придатність води </a:t>
            </a:r>
            <a:r>
              <a:rPr lang="uk-UA" b="1" dirty="0" smtClean="0"/>
              <a:t>для використання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341884" y="2631976"/>
            <a:ext cx="10729191" cy="42260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>
                <a:solidFill>
                  <a:srgbClr val="FFFF00"/>
                </a:solidFill>
              </a:rPr>
              <a:t>Охорона водойм – сукупність заходів, спрямованих на запобігання </a:t>
            </a:r>
            <a:r>
              <a:rPr lang="uk-UA" dirty="0" smtClean="0">
                <a:solidFill>
                  <a:srgbClr val="FFFF00"/>
                </a:solidFill>
              </a:rPr>
              <a:t>забрудненню </a:t>
            </a:r>
            <a:r>
              <a:rPr lang="uk-UA" dirty="0">
                <a:solidFill>
                  <a:srgbClr val="FFFF00"/>
                </a:solidFill>
              </a:rPr>
              <a:t>та виснаженню вод</a:t>
            </a:r>
            <a:r>
              <a:rPr lang="uk-UA" dirty="0"/>
              <a:t>. Основними заходами охорони водойм є:</a:t>
            </a:r>
          </a:p>
          <a:p>
            <a:pPr algn="just"/>
            <a:r>
              <a:rPr lang="uk-UA" smtClean="0"/>
              <a:t>•правові </a:t>
            </a:r>
            <a:r>
              <a:rPr lang="uk-UA" dirty="0"/>
              <a:t>(дотримання природоохоронних законів, нормування якості </a:t>
            </a:r>
            <a:r>
              <a:rPr lang="uk-UA" dirty="0" smtClean="0"/>
              <a:t>води</a:t>
            </a:r>
            <a:endParaRPr lang="uk-UA" dirty="0"/>
          </a:p>
          <a:p>
            <a:pPr algn="just"/>
            <a:r>
              <a:rPr lang="uk-UA" dirty="0"/>
              <a:t>державний моніторинг вод</a:t>
            </a:r>
            <a:r>
              <a:rPr lang="uk-UA" dirty="0" smtClean="0"/>
              <a:t>)</a:t>
            </a:r>
            <a:endParaRPr lang="uk-UA" dirty="0"/>
          </a:p>
          <a:p>
            <a:pPr algn="just"/>
            <a:r>
              <a:rPr lang="uk-UA" dirty="0"/>
              <a:t>• </a:t>
            </a:r>
            <a:r>
              <a:rPr lang="uk-UA" dirty="0" smtClean="0"/>
              <a:t>організаційні </a:t>
            </a:r>
            <a:r>
              <a:rPr lang="uk-UA" dirty="0"/>
              <a:t>(створення санітарних зон, прибережних захисних смуг</a:t>
            </a:r>
            <a:r>
              <a:rPr lang="uk-UA" dirty="0" smtClean="0"/>
              <a:t>)</a:t>
            </a:r>
            <a:endParaRPr lang="uk-UA" dirty="0"/>
          </a:p>
          <a:p>
            <a:pPr algn="just"/>
            <a:r>
              <a:rPr lang="uk-UA" dirty="0" smtClean="0"/>
              <a:t>•економічні </a:t>
            </a:r>
            <a:r>
              <a:rPr lang="uk-UA" dirty="0"/>
              <a:t>(технології очищення стічних вод, оборотного водопостачання</a:t>
            </a:r>
            <a:r>
              <a:rPr lang="uk-UA" dirty="0" smtClean="0"/>
              <a:t>)</a:t>
            </a:r>
            <a:endParaRPr lang="uk-UA" dirty="0"/>
          </a:p>
          <a:p>
            <a:pPr algn="just"/>
            <a:r>
              <a:rPr lang="uk-UA" dirty="0" smtClean="0"/>
              <a:t>•соціальні </a:t>
            </a:r>
            <a:r>
              <a:rPr lang="uk-UA" dirty="0"/>
              <a:t>(виховання бережливого ставлення до води, екологічна освіта)</a:t>
            </a:r>
          </a:p>
        </p:txBody>
      </p:sp>
    </p:spTree>
    <p:extLst>
      <p:ext uri="{BB962C8B-B14F-4D97-AF65-F5344CB8AC3E}">
        <p14:creationId xmlns:p14="http://schemas.microsoft.com/office/powerpoint/2010/main" val="42813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341884" y="188640"/>
            <a:ext cx="10441159" cy="63367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/>
              <a:t>Для </a:t>
            </a:r>
            <a:r>
              <a:rPr lang="ru-RU" sz="3600" dirty="0" err="1"/>
              <a:t>ефективного</a:t>
            </a:r>
            <a:r>
              <a:rPr lang="ru-RU" sz="3600" dirty="0"/>
              <a:t>, </a:t>
            </a:r>
            <a:r>
              <a:rPr lang="ru-RU" sz="3600" dirty="0" err="1"/>
              <a:t>науково</a:t>
            </a:r>
            <a:r>
              <a:rPr lang="ru-RU" sz="3600" dirty="0"/>
              <a:t> </a:t>
            </a:r>
            <a:r>
              <a:rPr lang="ru-RU" sz="3600" dirty="0" err="1"/>
              <a:t>обґрунтованого</a:t>
            </a:r>
            <a:r>
              <a:rPr lang="ru-RU" sz="3600" dirty="0"/>
              <a:t> </a:t>
            </a:r>
            <a:r>
              <a:rPr lang="ru-RU" sz="3600" dirty="0" err="1"/>
              <a:t>використання</a:t>
            </a:r>
            <a:r>
              <a:rPr lang="ru-RU" sz="3600" dirty="0"/>
              <a:t> вод та </a:t>
            </a:r>
            <a:r>
              <a:rPr lang="ru-RU" sz="3600" dirty="0" err="1"/>
              <a:t>їх</a:t>
            </a:r>
            <a:r>
              <a:rPr lang="ru-RU" sz="3600" dirty="0"/>
              <a:t> </a:t>
            </a:r>
            <a:r>
              <a:rPr lang="ru-RU" sz="3600" dirty="0" err="1" smtClean="0"/>
              <a:t>охорони</a:t>
            </a:r>
            <a:r>
              <a:rPr lang="ru-RU" sz="3600" dirty="0" smtClean="0"/>
              <a:t> </a:t>
            </a:r>
            <a:r>
              <a:rPr lang="ru-RU" sz="3600" dirty="0" err="1" smtClean="0"/>
              <a:t>від</a:t>
            </a:r>
            <a:r>
              <a:rPr lang="ru-RU" sz="3600" dirty="0" smtClean="0"/>
              <a:t> </a:t>
            </a:r>
            <a:r>
              <a:rPr lang="ru-RU" sz="3600" dirty="0" err="1"/>
              <a:t>забруднення</a:t>
            </a:r>
            <a:r>
              <a:rPr lang="ru-RU" sz="3600" dirty="0"/>
              <a:t> й </a:t>
            </a:r>
            <a:r>
              <a:rPr lang="ru-RU" sz="3600" dirty="0" err="1"/>
              <a:t>засмічення</a:t>
            </a:r>
            <a:r>
              <a:rPr lang="ru-RU" sz="3600" dirty="0"/>
              <a:t> в </a:t>
            </a:r>
            <a:r>
              <a:rPr lang="ru-RU" sz="3600" dirty="0" err="1"/>
              <a:t>Україні</a:t>
            </a:r>
            <a:r>
              <a:rPr lang="ru-RU" sz="3600" dirty="0"/>
              <a:t> </a:t>
            </a:r>
            <a:r>
              <a:rPr lang="ru-RU" sz="3600" dirty="0" err="1"/>
              <a:t>прийнято</a:t>
            </a:r>
            <a:r>
              <a:rPr lang="ru-RU" sz="3600" dirty="0"/>
              <a:t> низку </a:t>
            </a:r>
            <a:r>
              <a:rPr lang="ru-RU" sz="3600" dirty="0" err="1"/>
              <a:t>державних</a:t>
            </a:r>
            <a:r>
              <a:rPr lang="ru-RU" sz="3600" dirty="0"/>
              <a:t> </a:t>
            </a:r>
            <a:r>
              <a:rPr lang="ru-RU" sz="3600" dirty="0" err="1" smtClean="0"/>
              <a:t>документів</a:t>
            </a:r>
            <a:r>
              <a:rPr lang="ru-RU" sz="3600" dirty="0" smtClean="0"/>
              <a:t>, </a:t>
            </a:r>
            <a:r>
              <a:rPr lang="ru-RU" sz="3600" dirty="0" err="1" smtClean="0"/>
              <a:t>серед</a:t>
            </a:r>
            <a:r>
              <a:rPr lang="ru-RU" sz="3600" dirty="0" smtClean="0"/>
              <a:t> </a:t>
            </a:r>
            <a:r>
              <a:rPr lang="ru-RU" sz="3600" dirty="0" err="1"/>
              <a:t>яких</a:t>
            </a:r>
            <a:r>
              <a:rPr lang="ru-RU" sz="3600" dirty="0"/>
              <a:t> «</a:t>
            </a:r>
            <a:r>
              <a:rPr lang="ru-RU" sz="3600" dirty="0" err="1"/>
              <a:t>Водний</a:t>
            </a:r>
            <a:r>
              <a:rPr lang="ru-RU" sz="3600" dirty="0"/>
              <a:t> кодекс </a:t>
            </a:r>
            <a:r>
              <a:rPr lang="ru-RU" sz="3600" dirty="0" err="1"/>
              <a:t>України</a:t>
            </a:r>
            <a:r>
              <a:rPr lang="ru-RU" sz="3600" dirty="0"/>
              <a:t>», Закон </a:t>
            </a:r>
            <a:r>
              <a:rPr lang="ru-RU" sz="3600" dirty="0" err="1"/>
              <a:t>України</a:t>
            </a:r>
            <a:r>
              <a:rPr lang="ru-RU" sz="3600" dirty="0"/>
              <a:t> «Про </a:t>
            </a:r>
            <a:r>
              <a:rPr lang="ru-RU" sz="3600" dirty="0" err="1"/>
              <a:t>питну</a:t>
            </a:r>
            <a:r>
              <a:rPr lang="ru-RU" sz="3600" dirty="0"/>
              <a:t> воду, </a:t>
            </a:r>
            <a:r>
              <a:rPr lang="ru-RU" sz="3600" dirty="0" err="1"/>
              <a:t>питне</a:t>
            </a:r>
            <a:r>
              <a:rPr lang="ru-RU" sz="3600" dirty="0"/>
              <a:t> </a:t>
            </a:r>
            <a:r>
              <a:rPr lang="ru-RU" sz="3600" dirty="0" err="1" smtClean="0"/>
              <a:t>водопостачання</a:t>
            </a:r>
            <a:r>
              <a:rPr lang="ru-RU" sz="3600" dirty="0" smtClean="0"/>
              <a:t> </a:t>
            </a:r>
            <a:r>
              <a:rPr lang="ru-RU" sz="3600" dirty="0"/>
              <a:t>та </a:t>
            </a:r>
            <a:r>
              <a:rPr lang="ru-RU" sz="3600" dirty="0" err="1"/>
              <a:t>водовідведення</a:t>
            </a:r>
            <a:r>
              <a:rPr lang="ru-RU" sz="3600" dirty="0"/>
              <a:t>»</a:t>
            </a:r>
            <a:endParaRPr lang="uk-UA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258" y="3861048"/>
            <a:ext cx="5783785" cy="2808312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  <a:softEdge rad="254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884" y="3861048"/>
            <a:ext cx="4358700" cy="2808312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1861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Місце для вмісту 13"/>
          <p:cNvSpPr>
            <a:spLocks noGrp="1"/>
          </p:cNvSpPr>
          <p:nvPr>
            <p:ph idx="1"/>
          </p:nvPr>
        </p:nvSpPr>
        <p:spPr>
          <a:xfrm>
            <a:off x="1629916" y="1268760"/>
            <a:ext cx="10369152" cy="369952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uk-UA" sz="4400" dirty="0" smtClean="0"/>
              <a:t>Вода </a:t>
            </a:r>
            <a:r>
              <a:rPr lang="uk-UA" sz="4400" dirty="0"/>
              <a:t>займає понад </a:t>
            </a:r>
            <a:r>
              <a:rPr lang="uk-UA" sz="4400" b="1" dirty="0">
                <a:solidFill>
                  <a:srgbClr val="FFFF00"/>
                </a:solidFill>
              </a:rPr>
              <a:t>70 %</a:t>
            </a:r>
            <a:r>
              <a:rPr lang="uk-UA" sz="4400" dirty="0"/>
              <a:t> площі Землі, й це переважно </a:t>
            </a:r>
            <a:r>
              <a:rPr lang="uk-UA" sz="4400" dirty="0" smtClean="0"/>
              <a:t>солона морська </a:t>
            </a:r>
            <a:r>
              <a:rPr lang="uk-UA" sz="4400" dirty="0"/>
              <a:t>вода, натомість запаси </a:t>
            </a:r>
            <a:r>
              <a:rPr lang="uk-UA" sz="4400" dirty="0">
                <a:solidFill>
                  <a:srgbClr val="00B0F0"/>
                </a:solidFill>
              </a:rPr>
              <a:t>прісної</a:t>
            </a:r>
            <a:r>
              <a:rPr lang="uk-UA" sz="4400" dirty="0"/>
              <a:t> води становлять лише </a:t>
            </a:r>
            <a:r>
              <a:rPr lang="uk-UA" sz="4400" b="1" dirty="0">
                <a:solidFill>
                  <a:srgbClr val="00B0F0"/>
                </a:solidFill>
              </a:rPr>
              <a:t>2 %</a:t>
            </a:r>
            <a:r>
              <a:rPr lang="uk-UA" sz="4400" dirty="0"/>
              <a:t> загальної </a:t>
            </a:r>
            <a:r>
              <a:rPr lang="uk-UA" sz="4400" dirty="0" smtClean="0"/>
              <a:t>її кількості</a:t>
            </a:r>
            <a:r>
              <a:rPr lang="uk-UA" sz="4400" dirty="0"/>
              <a:t>. Прісна вода зосереджена переважно в льодовиках (85 % від </a:t>
            </a:r>
            <a:r>
              <a:rPr lang="uk-UA" sz="4400" dirty="0" smtClean="0"/>
              <a:t>загальної </a:t>
            </a:r>
            <a:r>
              <a:rPr lang="uk-UA" sz="4400" dirty="0"/>
              <a:t>кількості), і лише </a:t>
            </a:r>
            <a:r>
              <a:rPr lang="uk-UA" sz="4400" dirty="0">
                <a:solidFill>
                  <a:srgbClr val="FFFF00"/>
                </a:solidFill>
              </a:rPr>
              <a:t>1 %</a:t>
            </a:r>
            <a:r>
              <a:rPr lang="uk-UA" sz="4400" dirty="0"/>
              <a:t> прісної води містять </a:t>
            </a:r>
            <a:r>
              <a:rPr lang="uk-UA" sz="4400" dirty="0">
                <a:solidFill>
                  <a:srgbClr val="FFFF00"/>
                </a:solidFill>
              </a:rPr>
              <a:t>річки</a:t>
            </a:r>
            <a:r>
              <a:rPr lang="uk-UA" sz="4400" dirty="0"/>
              <a:t>, </a:t>
            </a:r>
            <a:r>
              <a:rPr lang="uk-UA" sz="4400" dirty="0">
                <a:solidFill>
                  <a:srgbClr val="FFFF00"/>
                </a:solidFill>
              </a:rPr>
              <a:t>озера</a:t>
            </a:r>
            <a:r>
              <a:rPr lang="uk-UA" sz="4400" dirty="0"/>
              <a:t> й </a:t>
            </a:r>
            <a:r>
              <a:rPr lang="uk-UA" sz="4400" dirty="0">
                <a:solidFill>
                  <a:srgbClr val="FFFF00"/>
                </a:solidFill>
              </a:rPr>
              <a:t>підземні</a:t>
            </a:r>
            <a:r>
              <a:rPr lang="uk-UA" sz="4400" dirty="0"/>
              <a:t> води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1341884" y="332656"/>
            <a:ext cx="10441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00B0F0"/>
                </a:solidFill>
              </a:rPr>
              <a:t>Гідросфера – водна оболонка Землі</a:t>
            </a:r>
          </a:p>
        </p:txBody>
      </p:sp>
    </p:spTree>
    <p:extLst>
      <p:ext uri="{BB962C8B-B14F-4D97-AF65-F5344CB8AC3E}">
        <p14:creationId xmlns:p14="http://schemas.microsoft.com/office/powerpoint/2010/main" val="314370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868" y="188640"/>
            <a:ext cx="10801199" cy="1411504"/>
          </a:xfrm>
        </p:spPr>
        <p:txBody>
          <a:bodyPr>
            <a:noAutofit/>
          </a:bodyPr>
          <a:lstStyle/>
          <a:p>
            <a:pPr algn="ctr"/>
            <a:r>
              <a:rPr lang="uk-UA" sz="7200" b="1" dirty="0" smtClean="0">
                <a:solidFill>
                  <a:srgbClr val="FFFF00"/>
                </a:solidFill>
              </a:rPr>
              <a:t>ДОМАШНЄ ЗАВДАННЯ</a:t>
            </a:r>
            <a:endParaRPr lang="uk-UA" sz="72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13892" y="1412776"/>
            <a:ext cx="10585175" cy="5445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uk-UA" sz="4000" b="1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uk-UA" sz="4000" b="1" dirty="0" smtClean="0">
                <a:solidFill>
                  <a:srgbClr val="FFFF00"/>
                </a:solidFill>
              </a:rPr>
              <a:t>1)ВИВЧИТИ ПАРАГРАФ 44 (ПІДРУЧНИК  «БІОЛОГІЯ І ЕКОЛОГІЯ» </a:t>
            </a:r>
            <a:r>
              <a:rPr lang="ru-RU" sz="4000" b="1" dirty="0" smtClean="0">
                <a:solidFill>
                  <a:srgbClr val="FFFF00"/>
                </a:solidFill>
              </a:rPr>
              <a:t>Л.І</a:t>
            </a:r>
            <a:r>
              <a:rPr lang="ru-RU" sz="4000" b="1" dirty="0">
                <a:solidFill>
                  <a:srgbClr val="FFFF00"/>
                </a:solidFill>
              </a:rPr>
              <a:t>. ОСТАПЧЕНКО, П.Г. БАЛАН, Т.А. КОМПАНЕЦЬ, С.Р. </a:t>
            </a:r>
            <a:r>
              <a:rPr lang="ru-RU" sz="4000" b="1" dirty="0" smtClean="0">
                <a:solidFill>
                  <a:srgbClr val="FFFF00"/>
                </a:solidFill>
              </a:rPr>
              <a:t>РУШКОВСЬКИЙ, РІВЕНЬ СТАНДАРТУ</a:t>
            </a:r>
            <a:r>
              <a:rPr lang="uk-UA" sz="4000" b="1" dirty="0" smtClean="0">
                <a:solidFill>
                  <a:srgbClr val="FFFF00"/>
                </a:solidFill>
              </a:rPr>
              <a:t>)</a:t>
            </a:r>
          </a:p>
          <a:p>
            <a:pPr marL="0" indent="0" algn="just">
              <a:buNone/>
            </a:pPr>
            <a:endParaRPr lang="uk-UA" sz="2800" b="1" dirty="0">
              <a:solidFill>
                <a:srgbClr val="FFFF00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6181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81844" y="193565"/>
            <a:ext cx="3816424" cy="4419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/>
              <a:t>Забруднення </a:t>
            </a:r>
            <a:r>
              <a:rPr lang="ru-RU" sz="3600" b="1" dirty="0" err="1"/>
              <a:t>водойм</a:t>
            </a:r>
            <a:r>
              <a:rPr lang="ru-RU" sz="3600" b="1" dirty="0"/>
              <a:t> – </a:t>
            </a:r>
            <a:r>
              <a:rPr lang="ru-RU" sz="3600" b="1" dirty="0" err="1"/>
              <a:t>надходження</a:t>
            </a:r>
            <a:r>
              <a:rPr lang="ru-RU" sz="3600" b="1" dirty="0"/>
              <a:t> у </a:t>
            </a:r>
            <a:r>
              <a:rPr lang="ru-RU" sz="3600" b="1" dirty="0" err="1"/>
              <a:t>водойми</a:t>
            </a:r>
            <a:r>
              <a:rPr lang="ru-RU" sz="3600" b="1" dirty="0"/>
              <a:t> </a:t>
            </a:r>
            <a:r>
              <a:rPr lang="ru-RU" sz="3600" b="1" dirty="0" err="1"/>
              <a:t>різних</a:t>
            </a:r>
            <a:r>
              <a:rPr lang="ru-RU" sz="3600" b="1" dirty="0"/>
              <a:t> </a:t>
            </a:r>
            <a:r>
              <a:rPr lang="ru-RU" sz="3600" b="1" dirty="0" err="1"/>
              <a:t>забруднювачів</a:t>
            </a:r>
            <a:r>
              <a:rPr lang="ru-RU" sz="3600" b="1" dirty="0"/>
              <a:t> </a:t>
            </a:r>
            <a:r>
              <a:rPr lang="ru-RU" sz="3600" b="1" dirty="0" smtClean="0"/>
              <a:t>у </a:t>
            </a:r>
            <a:r>
              <a:rPr lang="ru-RU" sz="3600" b="1" dirty="0" err="1" smtClean="0"/>
              <a:t>кількостях</a:t>
            </a:r>
            <a:r>
              <a:rPr lang="ru-RU" sz="3600" b="1" dirty="0" smtClean="0"/>
              <a:t> </a:t>
            </a:r>
            <a:r>
              <a:rPr lang="ru-RU" sz="3600" b="1" dirty="0"/>
              <a:t>і </a:t>
            </a:r>
            <a:r>
              <a:rPr lang="ru-RU" sz="3600" b="1" dirty="0" err="1" smtClean="0"/>
              <a:t>концентраціях</a:t>
            </a:r>
            <a:r>
              <a:rPr lang="ru-RU" sz="3600" b="1" dirty="0"/>
              <a:t>,</a:t>
            </a:r>
            <a:r>
              <a:rPr lang="ru-RU" sz="3600" b="1" dirty="0" smtClean="0"/>
              <a:t> </a:t>
            </a:r>
            <a:r>
              <a:rPr lang="ru-RU" sz="3600" b="1" dirty="0" err="1"/>
              <a:t>здатних</a:t>
            </a:r>
            <a:r>
              <a:rPr lang="ru-RU" sz="3600" b="1" dirty="0"/>
              <a:t> </a:t>
            </a:r>
            <a:r>
              <a:rPr lang="ru-RU" sz="3600" b="1" dirty="0" err="1"/>
              <a:t>порушити</a:t>
            </a:r>
            <a:r>
              <a:rPr lang="ru-RU" sz="3600" b="1" dirty="0"/>
              <a:t> </a:t>
            </a:r>
            <a:r>
              <a:rPr lang="ru-RU" sz="3600" b="1" dirty="0" err="1"/>
              <a:t>нормальні</a:t>
            </a:r>
            <a:r>
              <a:rPr lang="ru-RU" sz="3600" b="1" dirty="0"/>
              <a:t> </a:t>
            </a:r>
            <a:r>
              <a:rPr lang="ru-RU" sz="3600" b="1" dirty="0" err="1"/>
              <a:t>умови</a:t>
            </a:r>
            <a:r>
              <a:rPr lang="ru-RU" sz="3600" b="1" dirty="0"/>
              <a:t> </a:t>
            </a:r>
            <a:r>
              <a:rPr lang="ru-RU" sz="3600" b="1" dirty="0" err="1"/>
              <a:t>середовища</a:t>
            </a:r>
            <a:endParaRPr lang="uk-UA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60" y="188640"/>
            <a:ext cx="7283151" cy="6480720"/>
          </a:xfrm>
          <a:prstGeom prst="rect">
            <a:avLst/>
          </a:prstGeom>
          <a:effectLst>
            <a:glow rad="127000">
              <a:schemeClr val="bg2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7365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1924" y="1219144"/>
            <a:ext cx="10009112" cy="1219200"/>
          </a:xfrm>
        </p:spPr>
        <p:txBody>
          <a:bodyPr>
            <a:noAutofit/>
          </a:bodyPr>
          <a:lstStyle/>
          <a:p>
            <a:pPr algn="just"/>
            <a:r>
              <a:rPr lang="ru-RU" sz="4000" b="1" dirty="0">
                <a:solidFill>
                  <a:srgbClr val="FFFF00"/>
                </a:solidFill>
              </a:rPr>
              <a:t>Хімічне </a:t>
            </a:r>
            <a:r>
              <a:rPr lang="ru-RU" sz="4000" b="1" dirty="0" err="1">
                <a:solidFill>
                  <a:srgbClr val="FFFF00"/>
                </a:solidFill>
              </a:rPr>
              <a:t>забруднення</a:t>
            </a:r>
            <a:r>
              <a:rPr lang="ru-RU" sz="4000" b="1" dirty="0">
                <a:solidFill>
                  <a:srgbClr val="FFFF00"/>
                </a:solidFill>
              </a:rPr>
              <a:t> </a:t>
            </a:r>
            <a:r>
              <a:rPr lang="ru-RU" sz="4000" b="1" dirty="0" err="1"/>
              <a:t>виникає</a:t>
            </a:r>
            <a:r>
              <a:rPr lang="ru-RU" sz="4000" b="1" dirty="0"/>
              <a:t> </a:t>
            </a:r>
            <a:r>
              <a:rPr lang="ru-RU" sz="4000" b="1" dirty="0" err="1"/>
              <a:t>внаслідок</a:t>
            </a:r>
            <a:r>
              <a:rPr lang="ru-RU" sz="4000" b="1" dirty="0"/>
              <a:t> </a:t>
            </a:r>
            <a:r>
              <a:rPr lang="ru-RU" sz="4000" b="1" dirty="0" err="1"/>
              <a:t>надходження</a:t>
            </a:r>
            <a:r>
              <a:rPr lang="ru-RU" sz="4000" b="1" dirty="0"/>
              <a:t> у </a:t>
            </a:r>
            <a:r>
              <a:rPr lang="ru-RU" sz="4000" b="1" dirty="0" err="1"/>
              <a:t>водойми</a:t>
            </a:r>
            <a:r>
              <a:rPr lang="ru-RU" sz="4000" b="1" dirty="0"/>
              <a:t> </a:t>
            </a:r>
            <a:r>
              <a:rPr lang="ru-RU" sz="4000" b="1" dirty="0" err="1" smtClean="0"/>
              <a:t>шкідливих</a:t>
            </a:r>
            <a:r>
              <a:rPr lang="ru-RU" sz="4000" b="1" dirty="0" smtClean="0"/>
              <a:t> </a:t>
            </a:r>
            <a:r>
              <a:rPr lang="ru-RU" sz="4000" b="1" dirty="0" err="1"/>
              <a:t>домішок</a:t>
            </a:r>
            <a:r>
              <a:rPr lang="ru-RU" sz="4000" b="1" dirty="0"/>
              <a:t> </a:t>
            </a:r>
            <a:r>
              <a:rPr lang="ru-RU" sz="4000" b="1" dirty="0" err="1"/>
              <a:t>зі</a:t>
            </a:r>
            <a:r>
              <a:rPr lang="ru-RU" sz="4000" b="1" dirty="0"/>
              <a:t> </a:t>
            </a:r>
            <a:r>
              <a:rPr lang="ru-RU" sz="4000" b="1" dirty="0" err="1"/>
              <a:t>стічними</a:t>
            </a:r>
            <a:r>
              <a:rPr lang="ru-RU" sz="4000" b="1" dirty="0"/>
              <a:t> водами</a:t>
            </a:r>
            <a:endParaRPr lang="uk-UA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980" y="2438344"/>
            <a:ext cx="8568952" cy="4284476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297808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1924" y="609544"/>
            <a:ext cx="10009112" cy="1219200"/>
          </a:xfrm>
        </p:spPr>
        <p:txBody>
          <a:bodyPr>
            <a:noAutofit/>
          </a:bodyPr>
          <a:lstStyle/>
          <a:p>
            <a:pPr algn="just"/>
            <a:r>
              <a:rPr lang="ru-RU" sz="4000" b="1" dirty="0">
                <a:solidFill>
                  <a:srgbClr val="FFFF00"/>
                </a:solidFill>
              </a:rPr>
              <a:t>Фізичне </a:t>
            </a:r>
            <a:r>
              <a:rPr lang="ru-RU" sz="4000" b="1" dirty="0" err="1">
                <a:solidFill>
                  <a:srgbClr val="FFFF00"/>
                </a:solidFill>
              </a:rPr>
              <a:t>забруднення</a:t>
            </a:r>
            <a:r>
              <a:rPr lang="ru-RU" sz="4000" b="1" dirty="0">
                <a:solidFill>
                  <a:srgbClr val="FFFF00"/>
                </a:solidFill>
              </a:rPr>
              <a:t> </a:t>
            </a:r>
            <a:r>
              <a:rPr lang="ru-RU" sz="4000" b="1" dirty="0" err="1"/>
              <a:t>відбувається</a:t>
            </a:r>
            <a:r>
              <a:rPr lang="ru-RU" sz="4000" b="1" dirty="0"/>
              <a:t> </a:t>
            </a:r>
            <a:r>
              <a:rPr lang="ru-RU" sz="4000" b="1" dirty="0" err="1"/>
              <a:t>внаслідок</a:t>
            </a:r>
            <a:r>
              <a:rPr lang="ru-RU" sz="4000" b="1" dirty="0"/>
              <a:t> </a:t>
            </a:r>
            <a:r>
              <a:rPr lang="ru-RU" sz="4000" b="1" dirty="0" err="1"/>
              <a:t>потрапляння</a:t>
            </a:r>
            <a:r>
              <a:rPr lang="ru-RU" sz="4000" b="1" dirty="0"/>
              <a:t> у воду </a:t>
            </a:r>
            <a:r>
              <a:rPr lang="ru-RU" sz="4000" b="1" dirty="0" err="1"/>
              <a:t>різних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 err="1"/>
              <a:t>механічних</a:t>
            </a:r>
            <a:r>
              <a:rPr lang="ru-RU" sz="4000" b="1" dirty="0"/>
              <a:t> </a:t>
            </a:r>
            <a:r>
              <a:rPr lang="ru-RU" sz="4000" b="1" dirty="0" err="1"/>
              <a:t>домішок</a:t>
            </a:r>
            <a:endParaRPr lang="uk-UA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004" y="1920112"/>
            <a:ext cx="9000999" cy="4780548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1657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836" y="5445224"/>
            <a:ext cx="4163092" cy="1219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</a:rPr>
              <a:t>Теплове </a:t>
            </a:r>
            <a:r>
              <a:rPr lang="ru-RU" sz="4000" b="1" dirty="0" err="1">
                <a:solidFill>
                  <a:srgbClr val="FFFF00"/>
                </a:solidFill>
              </a:rPr>
              <a:t>забруднення</a:t>
            </a:r>
            <a:r>
              <a:rPr lang="ru-RU" sz="4000" b="1" dirty="0">
                <a:solidFill>
                  <a:srgbClr val="FFFF00"/>
                </a:solidFill>
              </a:rPr>
              <a:t> </a:t>
            </a:r>
            <a:r>
              <a:rPr lang="ru-RU" sz="4000" dirty="0" err="1"/>
              <a:t>пов’язане</a:t>
            </a:r>
            <a:r>
              <a:rPr lang="ru-RU" sz="4000" dirty="0"/>
              <a:t> з </a:t>
            </a:r>
            <a:r>
              <a:rPr lang="ru-RU" sz="4000" dirty="0" err="1"/>
              <a:t>підвищенням</a:t>
            </a:r>
            <a:r>
              <a:rPr lang="ru-RU" sz="4000" dirty="0"/>
              <a:t> </a:t>
            </a:r>
            <a:r>
              <a:rPr lang="ru-RU" sz="4000" dirty="0" err="1"/>
              <a:t>температури</a:t>
            </a:r>
            <a:r>
              <a:rPr lang="ru-RU" sz="4000" dirty="0"/>
              <a:t> води в </a:t>
            </a:r>
            <a:r>
              <a:rPr lang="ru-RU" sz="4000" dirty="0" err="1" smtClean="0"/>
              <a:t>результаті</a:t>
            </a:r>
            <a:r>
              <a:rPr lang="ru-RU" sz="4000" dirty="0" smtClean="0"/>
              <a:t> </a:t>
            </a:r>
            <a:r>
              <a:rPr lang="ru-RU" sz="4000" dirty="0" err="1"/>
              <a:t>її</a:t>
            </a:r>
            <a:r>
              <a:rPr lang="ru-RU" sz="4000" dirty="0"/>
              <a:t> </a:t>
            </a:r>
            <a:r>
              <a:rPr lang="ru-RU" sz="4000" dirty="0" err="1"/>
              <a:t>змішування</a:t>
            </a:r>
            <a:r>
              <a:rPr lang="ru-RU" sz="4000" dirty="0"/>
              <a:t> з </a:t>
            </a:r>
            <a:r>
              <a:rPr lang="ru-RU" sz="4000" dirty="0" err="1"/>
              <a:t>теплими</a:t>
            </a:r>
            <a:r>
              <a:rPr lang="ru-RU" sz="4000" dirty="0"/>
              <a:t> </a:t>
            </a:r>
            <a:r>
              <a:rPr lang="ru-RU" sz="4000" dirty="0" err="1"/>
              <a:t>технологічними</a:t>
            </a:r>
            <a:r>
              <a:rPr lang="ru-RU" sz="4000" dirty="0"/>
              <a:t> водами </a:t>
            </a:r>
            <a:r>
              <a:rPr lang="ru-RU" sz="4000" dirty="0" err="1"/>
              <a:t>підприємств</a:t>
            </a:r>
            <a:endParaRPr lang="uk-UA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928" y="489018"/>
            <a:ext cx="6915797" cy="6036325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3221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884" y="380944"/>
            <a:ext cx="10441159" cy="1219200"/>
          </a:xfrm>
        </p:spPr>
        <p:txBody>
          <a:bodyPr>
            <a:noAutofit/>
          </a:bodyPr>
          <a:lstStyle/>
          <a:p>
            <a:r>
              <a:rPr lang="ru-RU" b="1" dirty="0" err="1">
                <a:solidFill>
                  <a:srgbClr val="FFFF00"/>
                </a:solidFill>
              </a:rPr>
              <a:t>Біологічне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забруднення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/>
              <a:t>характеризується</a:t>
            </a:r>
            <a:r>
              <a:rPr lang="ru-RU" b="1" dirty="0"/>
              <a:t> </a:t>
            </a:r>
            <a:r>
              <a:rPr lang="ru-RU" b="1" dirty="0" err="1"/>
              <a:t>появою</a:t>
            </a:r>
            <a:r>
              <a:rPr lang="ru-RU" b="1" dirty="0"/>
              <a:t> у </a:t>
            </a:r>
            <a:r>
              <a:rPr lang="ru-RU" b="1" dirty="0" err="1"/>
              <a:t>воді</a:t>
            </a:r>
            <a:r>
              <a:rPr lang="ru-RU" b="1" dirty="0"/>
              <a:t> </a:t>
            </a:r>
            <a:r>
              <a:rPr lang="ru-RU" b="1" dirty="0" err="1" smtClean="0"/>
              <a:t>патогенних</a:t>
            </a:r>
            <a:r>
              <a:rPr lang="ru-RU" b="1" dirty="0" smtClean="0"/>
              <a:t> </a:t>
            </a:r>
            <a:r>
              <a:rPr lang="ru-RU" b="1" dirty="0" err="1" smtClean="0"/>
              <a:t>бактерій</a:t>
            </a:r>
            <a:r>
              <a:rPr lang="ru-RU" b="1" dirty="0"/>
              <a:t>, </a:t>
            </a:r>
            <a:r>
              <a:rPr lang="ru-RU" b="1" dirty="0" err="1"/>
              <a:t>вірусів</a:t>
            </a:r>
            <a:r>
              <a:rPr lang="ru-RU" b="1" dirty="0"/>
              <a:t>, </a:t>
            </a:r>
            <a:r>
              <a:rPr lang="ru-RU" b="1" dirty="0" err="1"/>
              <a:t>найпростіших</a:t>
            </a:r>
            <a:r>
              <a:rPr lang="ru-RU" b="1" dirty="0"/>
              <a:t>, </a:t>
            </a:r>
            <a:r>
              <a:rPr lang="ru-RU" b="1" dirty="0" err="1"/>
              <a:t>грибів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786" y="1828744"/>
            <a:ext cx="7416824" cy="4830829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732" y="4299323"/>
            <a:ext cx="3039042" cy="2391358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0614" y="1828743"/>
            <a:ext cx="2993160" cy="2241981"/>
          </a:xfrm>
          <a:prstGeom prst="rect">
            <a:avLst/>
          </a:prstGeom>
          <a:effectLst>
            <a:glow rad="127000">
              <a:schemeClr val="tx2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6539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875" y="546156"/>
            <a:ext cx="10657183" cy="1219200"/>
          </a:xfrm>
        </p:spPr>
        <p:txBody>
          <a:bodyPr>
            <a:noAutofit/>
          </a:bodyPr>
          <a:lstStyle/>
          <a:p>
            <a:pPr algn="ctr"/>
            <a:r>
              <a:rPr lang="uk-UA" sz="6000" b="1" dirty="0"/>
              <a:t>Джерела забруднення гідросфери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39" y="1772816"/>
            <a:ext cx="9505056" cy="4888051"/>
          </a:xfrm>
          <a:effectLst>
            <a:glow rad="127000">
              <a:schemeClr val="bg2">
                <a:lumMod val="50000"/>
                <a:lumOff val="5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38083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009" y="116632"/>
            <a:ext cx="11073816" cy="1824423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/>
              <a:t>Найінтенсивнішими забруднювачами поверхневих і підземних </a:t>
            </a:r>
            <a:r>
              <a:rPr lang="uk-UA" b="1" dirty="0" smtClean="0"/>
              <a:t>вод є </a:t>
            </a:r>
            <a:r>
              <a:rPr lang="uk-UA" b="1" dirty="0"/>
              <a:t>целюлозно-паперові, хімічні, нафтопереробні, металургійні комбінати, сільське</a:t>
            </a:r>
            <a:br>
              <a:rPr lang="uk-UA" b="1" dirty="0"/>
            </a:br>
            <a:r>
              <a:rPr lang="uk-UA" b="1" dirty="0"/>
              <a:t>господарство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496" y="1941055"/>
            <a:ext cx="4377413" cy="2136017"/>
          </a:xfrm>
          <a:prstGeom prst="rect">
            <a:avLst/>
          </a:prstGeom>
          <a:effectLst>
            <a:glow rad="127000">
              <a:schemeClr val="bg2">
                <a:lumMod val="90000"/>
                <a:lumOff val="1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496" y="4297145"/>
            <a:ext cx="4374711" cy="2385526"/>
          </a:xfrm>
          <a:prstGeom prst="rect">
            <a:avLst/>
          </a:prstGeom>
          <a:effectLst>
            <a:glow rad="127000">
              <a:schemeClr val="bg2">
                <a:lumMod val="90000"/>
                <a:lumOff val="1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8387" y="1910760"/>
            <a:ext cx="6131661" cy="4789431"/>
          </a:xfrm>
          <a:prstGeom prst="rect">
            <a:avLst/>
          </a:prstGeom>
          <a:effectLst>
            <a:glow rad="127000">
              <a:schemeClr val="bg2">
                <a:lumMod val="90000"/>
                <a:lumOff val="1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0220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Морська хвиля 16x9">
  <a:themeElements>
    <a:clrScheme name="Ocean Waves">
      <a:dk1>
        <a:sysClr val="windowText" lastClr="000000"/>
      </a:dk1>
      <a:lt1>
        <a:sysClr val="window" lastClr="FFFFFF"/>
      </a:lt1>
      <a:dk2>
        <a:srgbClr val="134251"/>
      </a:dk2>
      <a:lt2>
        <a:srgbClr val="83BEC0"/>
      </a:lt2>
      <a:accent1>
        <a:srgbClr val="339C9F"/>
      </a:accent1>
      <a:accent2>
        <a:srgbClr val="E68010"/>
      </a:accent2>
      <a:accent3>
        <a:srgbClr val="8EB414"/>
      </a:accent3>
      <a:accent4>
        <a:srgbClr val="0CB89B"/>
      </a:accent4>
      <a:accent5>
        <a:srgbClr val="ECB720"/>
      </a:accent5>
      <a:accent6>
        <a:srgbClr val="319762"/>
      </a:accent6>
      <a:hlink>
        <a:srgbClr val="E68010"/>
      </a:hlink>
      <a:folHlink>
        <a:srgbClr val="339C9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820148_TF02901025" id="{021663B4-897E-4B97-9120-6A9540739AF8}" vid="{3191AC6A-3943-435D-A0F6-507E03DFBAEC}"/>
    </a:ext>
  </a:extLst>
</a:theme>
</file>

<file path=ppt/theme/theme2.xml><?xml version="1.0" encoding="utf-8"?>
<a:theme xmlns:a="http://schemas.openxmlformats.org/drawingml/2006/main" name="Тема Office">
  <a:themeElements>
    <a:clrScheme name="Ocean Waves">
      <a:dk1>
        <a:sysClr val="windowText" lastClr="000000"/>
      </a:dk1>
      <a:lt1>
        <a:sysClr val="window" lastClr="FFFFFF"/>
      </a:lt1>
      <a:dk2>
        <a:srgbClr val="134251"/>
      </a:dk2>
      <a:lt2>
        <a:srgbClr val="83BEC0"/>
      </a:lt2>
      <a:accent1>
        <a:srgbClr val="339C9F"/>
      </a:accent1>
      <a:accent2>
        <a:srgbClr val="E68010"/>
      </a:accent2>
      <a:accent3>
        <a:srgbClr val="8EB414"/>
      </a:accent3>
      <a:accent4>
        <a:srgbClr val="0CB89B"/>
      </a:accent4>
      <a:accent5>
        <a:srgbClr val="ECB720"/>
      </a:accent5>
      <a:accent6>
        <a:srgbClr val="319762"/>
      </a:accent6>
      <a:hlink>
        <a:srgbClr val="E68010"/>
      </a:hlink>
      <a:folHlink>
        <a:srgbClr val="339C9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cean Waves">
      <a:dk1>
        <a:sysClr val="windowText" lastClr="000000"/>
      </a:dk1>
      <a:lt1>
        <a:sysClr val="window" lastClr="FFFFFF"/>
      </a:lt1>
      <a:dk2>
        <a:srgbClr val="134251"/>
      </a:dk2>
      <a:lt2>
        <a:srgbClr val="83BEC0"/>
      </a:lt2>
      <a:accent1>
        <a:srgbClr val="339C9F"/>
      </a:accent1>
      <a:accent2>
        <a:srgbClr val="E68010"/>
      </a:accent2>
      <a:accent3>
        <a:srgbClr val="8EB414"/>
      </a:accent3>
      <a:accent4>
        <a:srgbClr val="0CB89B"/>
      </a:accent4>
      <a:accent5>
        <a:srgbClr val="ECB720"/>
      </a:accent5>
      <a:accent6>
        <a:srgbClr val="319762"/>
      </a:accent6>
      <a:hlink>
        <a:srgbClr val="E68010"/>
      </a:hlink>
      <a:folHlink>
        <a:srgbClr val="339C9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A2223A-9182-462D-922F-5606A5A907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45C5BB1-9D2C-412A-AE6C-0FC75190A4CE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0262f94-9f35-4ac3-9a90-690165a166b7"/>
    <ds:schemaRef ds:uri="a4f35948-e619-41b3-aa29-22878b09cfd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B6DE00F-F2BC-4082-AB87-D0D78777DE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на тему природи Морські хвилі (широкоформатна)</Template>
  <TotalTime>157</TotalTime>
  <Words>559</Words>
  <Application>Microsoft Office PowerPoint</Application>
  <PresentationFormat>Довільний</PresentationFormat>
  <Paragraphs>45</Paragraphs>
  <Slides>20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3" baseType="lpstr">
      <vt:lpstr>Arial</vt:lpstr>
      <vt:lpstr>Century Gothic</vt:lpstr>
      <vt:lpstr>Морська хвиля 16x9</vt:lpstr>
      <vt:lpstr>Антропічний вплив на гідросферу Охорона водойм</vt:lpstr>
      <vt:lpstr>Презентація PowerPoint</vt:lpstr>
      <vt:lpstr>Презентація PowerPoint</vt:lpstr>
      <vt:lpstr>Хімічне забруднення виникає внаслідок надходження у водойми шкідливих домішок зі стічними водами</vt:lpstr>
      <vt:lpstr>Фізичне забруднення відбувається внаслідок потрапляння у воду різних механічних домішок</vt:lpstr>
      <vt:lpstr>Теплове забруднення пов’язане з підвищенням температури води в результаті її змішування з теплими технологічними водами підприємств</vt:lpstr>
      <vt:lpstr>Біологічне забруднення характеризується появою у воді патогенних бактерій, вірусів, найпростіших, грибів</vt:lpstr>
      <vt:lpstr>Джерела забруднення гідросфери</vt:lpstr>
      <vt:lpstr>Найінтенсивнішими забруднювачами поверхневих і підземних вод є целюлозно-паперові, хімічні, нафтопереробні, металургійні комбінати, сільське господарство</vt:lpstr>
      <vt:lpstr>Які наслідки забруднення гідросфери?</vt:lpstr>
      <vt:lpstr>Основними екологічними проблемами гідросфери є такі</vt:lpstr>
      <vt:lpstr>Основними екологічними проблемами гідросфери є такі</vt:lpstr>
      <vt:lpstr>Основними екологічними проблемами гідросфери є такі</vt:lpstr>
      <vt:lpstr>Основними екологічними проблемами гідросфери є такі</vt:lpstr>
      <vt:lpstr>Основними екологічними проблемами гідросфери є такі</vt:lpstr>
      <vt:lpstr>Основними екологічними проблемами гідросфери є такі</vt:lpstr>
      <vt:lpstr>Основними екологічними проблемами гідросфери є такі</vt:lpstr>
      <vt:lpstr>Якість природної води – це сукупність фізичних, хімічних, біологічних і бактеріологічних показників, що зумовлюють придатність води для використання</vt:lpstr>
      <vt:lpstr>Презентація PowerPoint</vt:lpstr>
      <vt:lpstr>ДОМАШНЄ ЗАВДАННЯ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Антропічний вплив на гідросферу Охорона водойм</dc:title>
  <dc:creator>Закликовська А.В.</dc:creator>
  <cp:lastModifiedBy>Закликовська А.В.</cp:lastModifiedBy>
  <cp:revision>29</cp:revision>
  <dcterms:created xsi:type="dcterms:W3CDTF">2020-03-30T12:36:36Z</dcterms:created>
  <dcterms:modified xsi:type="dcterms:W3CDTF">2021-08-23T13:59:07Z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