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75" r:id="rId3"/>
    <p:sldId id="278" r:id="rId4"/>
    <p:sldId id="269" r:id="rId5"/>
    <p:sldId id="280" r:id="rId6"/>
    <p:sldId id="283" r:id="rId7"/>
    <p:sldId id="284" r:id="rId8"/>
    <p:sldId id="285" r:id="rId9"/>
    <p:sldId id="279" r:id="rId10"/>
    <p:sldId id="287" r:id="rId11"/>
    <p:sldId id="286" r:id="rId12"/>
    <p:sldId id="281" r:id="rId13"/>
  </p:sldIdLst>
  <p:sldSz cx="12188825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360" y="90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02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6B8D59F-4196-4AC3-8F7C-F0354CACA817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C119DBA-4540-49B3-8FA9-6259387ECF9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478B0B2-4517-4AE5-B88A-55A68ABCAF1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/>
              <a:t>Редагувати стиль зразка тексту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3B36274-F2B9-4C45-BBB4-0EDF4CD651A7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30295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8656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89822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6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67601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9809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8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36419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 rtlCol="0">
            <a:noAutofit/>
          </a:bodyPr>
          <a:lstStyle>
            <a:lvl1pPr>
              <a:defRPr sz="72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uk-UA" smtClean="0"/>
              <a:t>Зразок підзаголовка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03038A-0820-4724-BB6A-3AA50770FE4F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07609B-CA88-4EBE-A936-DB07F6DF7F8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 rtlCol="0"/>
          <a:lstStyle>
            <a:lvl1pPr rtl="0"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9709B7-6F7C-46B1-9C83-79B3A7BE5286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59B8A5-3538-44B3-BD53-5DEFB8539055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озділу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rtlCol="0" anchor="b">
            <a:noAutofit/>
          </a:bodyPr>
          <a:lstStyle>
            <a:lvl1pPr algn="l">
              <a:defRPr sz="6600" b="0" i="0" cap="none" baseline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2C1C35-0371-4B58-AA7A-4FE3067688AC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rtlCol="0" anchor="t">
            <a:normAutofit/>
          </a:bodyPr>
          <a:lstStyle>
            <a:lvl1pPr marL="0" indent="0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57F524-7E1D-4D79-8114-9B11322B3DD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9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8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4D8FE5-D51A-4A5A-9C38-04015360B393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10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rtlCol="0" anchor="ctr"/>
          <a:lstStyle>
            <a:lvl1pPr marL="0" indent="0" rtl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1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rtlCol="0" anchor="ctr"/>
          <a:lstStyle>
            <a:lvl1pPr marL="0" indent="0" rtl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2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13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881C51-8C9A-4501-A968-B71794D6EBC9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 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2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F7A4AB-89FA-46BF-BC6A-A576F36F849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міст із підписом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9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8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28FE97-F092-44CC-96D9-0214986D1FD0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10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11" name="Місце для тексту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2" name="Місце для вмісту 3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ображення з підписом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зображення 3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pic>
        <p:nvPicPr>
          <p:cNvPr id="9" name="Зображення 4" descr="Пустий покажчик місця заповнення для зображення. Клацніть цей покажчик і виберіть зображення, яке потрібно дода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Місце для тексту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noProof="0" dirty="0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/>
              <a:t>Редагувати стиль зразка тексту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  <a:p>
            <a:pPr lvl="5" rtl="0"/>
            <a:r>
              <a:rPr lang="uk-UA" noProof="0" dirty="0"/>
              <a:t>Шостий рівень</a:t>
            </a:r>
          </a:p>
          <a:p>
            <a:pPr lvl="6" rtl="0"/>
            <a:r>
              <a:rPr lang="uk-UA" noProof="0" dirty="0"/>
              <a:t>Сьомий рівень</a:t>
            </a:r>
          </a:p>
          <a:p>
            <a:pPr lvl="7" rtl="0"/>
            <a:r>
              <a:rPr lang="uk-UA" noProof="0" dirty="0"/>
              <a:t>Восьмий рівень</a:t>
            </a:r>
          </a:p>
          <a:p>
            <a:pPr lvl="8" rtl="0"/>
            <a:r>
              <a:rPr lang="uk-UA" noProof="0" dirty="0"/>
              <a:t>Дев’ятий рівень</a:t>
            </a:r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uk-UA" noProof="0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DD98E09-5AC2-4819-AAF9-C6E2B06BE36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5137D0E-4A4F-4307-8994-C1891D747D59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557908" y="1916832"/>
            <a:ext cx="9144000" cy="3505200"/>
          </a:xfrm>
        </p:spPr>
        <p:txBody>
          <a:bodyPr rtlCol="0"/>
          <a:lstStyle/>
          <a:p>
            <a:pPr algn="ctr"/>
            <a:r>
              <a:rPr lang="uk-UA" dirty="0" err="1"/>
              <a:t>Прокаріотичні</a:t>
            </a:r>
            <a:r>
              <a:rPr lang="uk-UA" dirty="0"/>
              <a:t> організми: бактерії. Особливості їхньої організації та функціонування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205980" y="5949280"/>
            <a:ext cx="7587375" cy="778768"/>
          </a:xfrm>
        </p:spPr>
        <p:txBody>
          <a:bodyPr rtlCol="0"/>
          <a:lstStyle/>
          <a:p>
            <a:pPr algn="ctr" rtl="0"/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Біологія 10 клас</a:t>
            </a:r>
            <a:endParaRPr lang="uk-UA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5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314" y="188640"/>
            <a:ext cx="9217024" cy="6198368"/>
          </a:xfrm>
          <a:effectLst>
            <a:glow rad="127000">
              <a:schemeClr val="bg2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59748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92" y="116632"/>
            <a:ext cx="9505056" cy="6555483"/>
          </a:xfrm>
          <a:effectLst>
            <a:glow rad="127000">
              <a:schemeClr val="bg2"/>
            </a:glow>
          </a:effectLst>
        </p:spPr>
      </p:pic>
    </p:spTree>
    <p:extLst>
      <p:ext uri="{BB962C8B-B14F-4D97-AF65-F5344CB8AC3E}">
        <p14:creationId xmlns:p14="http://schemas.microsoft.com/office/powerpoint/2010/main" val="389361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884" y="9034"/>
            <a:ext cx="9601200" cy="1143000"/>
          </a:xfrm>
        </p:spPr>
        <p:txBody>
          <a:bodyPr>
            <a:normAutofit/>
          </a:bodyPr>
          <a:lstStyle/>
          <a:p>
            <a:pPr algn="ctr"/>
            <a:r>
              <a:rPr lang="uk-UA" sz="6600" dirty="0" smtClean="0"/>
              <a:t>РОЛЬ  БАКТЕРІЙ </a:t>
            </a:r>
            <a:endParaRPr lang="uk-UA" sz="6600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152034"/>
            <a:ext cx="5904656" cy="5513644"/>
          </a:xfrm>
          <a:effectLst>
            <a:glow rad="127000">
              <a:schemeClr val="bg2"/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1111345"/>
            <a:ext cx="5496744" cy="5595021"/>
          </a:xfrm>
          <a:prstGeom prst="rect">
            <a:avLst/>
          </a:prstGeom>
          <a:effectLst>
            <a:glow rad="127000">
              <a:schemeClr val="bg2"/>
            </a:glow>
          </a:effectLst>
        </p:spPr>
      </p:pic>
    </p:spTree>
    <p:extLst>
      <p:ext uri="{BB962C8B-B14F-4D97-AF65-F5344CB8AC3E}">
        <p14:creationId xmlns:p14="http://schemas.microsoft.com/office/powerpoint/2010/main" val="221152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89756" y="548680"/>
            <a:ext cx="11695957" cy="689248"/>
          </a:xfrm>
        </p:spPr>
        <p:txBody>
          <a:bodyPr rtlCol="0"/>
          <a:lstStyle/>
          <a:p>
            <a:pPr algn="ctr"/>
            <a:r>
              <a:rPr lang="uk-UA" dirty="0"/>
              <a:t>Хто такі прокаріоти?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7748" y="1340768"/>
            <a:ext cx="4968552" cy="5517232"/>
          </a:xfrm>
        </p:spPr>
        <p:txBody>
          <a:bodyPr rtlCol="0">
            <a:normAutofit fontScale="92500" lnSpcReduction="20000"/>
          </a:bodyPr>
          <a:lstStyle/>
          <a:p>
            <a:pPr algn="just"/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У зразках води й ґрунту, взятих на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території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заводу з переробки пластикових пляшок,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було знайдено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бактерії невідомого раніше виду </a:t>
            </a:r>
            <a:r>
              <a:rPr lang="uk-UA" u="sng" dirty="0" err="1" smtClean="0">
                <a:solidFill>
                  <a:schemeClr val="tx1">
                    <a:lumMod val="50000"/>
                  </a:schemeClr>
                </a:solidFill>
              </a:rPr>
              <a:t>ідеонела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Ideonella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sakaiensis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).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Ці бактерії для свого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живлення використовують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пластик, розкладаючи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його на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безпечні для природи компоненти.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Науковці підрахували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, що бактерії здатні розкласти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пластиковий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пакет із найпоширенішого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пластику </a:t>
            </a:r>
            <a:r>
              <a:rPr lang="uk-UA" dirty="0" err="1" smtClean="0">
                <a:solidFill>
                  <a:schemeClr val="tx1">
                    <a:lumMod val="50000"/>
                  </a:schemeClr>
                </a:solidFill>
              </a:rPr>
              <a:t>поліетилентерефталату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всього за 6</a:t>
            </a:r>
          </a:p>
          <a:p>
            <a:pPr algn="just"/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тижнів. </a:t>
            </a:r>
            <a:endParaRPr lang="uk-UA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/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Таку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властивість бактерії розвинули упродовж останнього десятиліття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– це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їхня відповідь на велику кількість їжі нового типу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Як зазначають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мікробіологи, бактерії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мають вражаючу здатність адаптуватися до навколишнього середовища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316" y="1340768"/>
            <a:ext cx="6655397" cy="4896544"/>
          </a:xfrm>
          <a:prstGeom prst="rect">
            <a:avLst/>
          </a:prstGeom>
          <a:effectLst>
            <a:glow rad="127000">
              <a:schemeClr val="bg2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60101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72" y="533400"/>
            <a:ext cx="11593288" cy="1143000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/>
              <a:t>БАКТЕРІЇ (</a:t>
            </a:r>
            <a:r>
              <a:rPr lang="en-US" sz="4800" b="1" dirty="0"/>
              <a:t>Bacteria) – </a:t>
            </a:r>
            <a:r>
              <a:rPr lang="uk-UA" sz="4800" b="1" dirty="0" err="1"/>
              <a:t>прокаріотичні</a:t>
            </a:r>
            <a:r>
              <a:rPr lang="uk-UA" sz="4800" b="1" dirty="0"/>
              <a:t> </a:t>
            </a:r>
            <a:r>
              <a:rPr lang="uk-UA" sz="4800" b="1" dirty="0" smtClean="0"/>
              <a:t>одноклітинні мікроорганізми</a:t>
            </a:r>
            <a:endParaRPr lang="uk-UA" sz="48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526370" y="5085184"/>
            <a:ext cx="11593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/>
              <a:t>У </a:t>
            </a:r>
            <a:r>
              <a:rPr lang="ru-RU" sz="4800" dirty="0" err="1"/>
              <a:t>сучасній</a:t>
            </a:r>
            <a:r>
              <a:rPr lang="ru-RU" sz="4800" dirty="0"/>
              <a:t> </a:t>
            </a:r>
            <a:r>
              <a:rPr lang="ru-RU" sz="4800" dirty="0" err="1"/>
              <a:t>системі</a:t>
            </a:r>
            <a:r>
              <a:rPr lang="ru-RU" sz="4800" dirty="0"/>
              <a:t> </a:t>
            </a:r>
            <a:r>
              <a:rPr lang="ru-RU" sz="4800" dirty="0" err="1"/>
              <a:t>органічного</a:t>
            </a:r>
            <a:r>
              <a:rPr lang="ru-RU" sz="4800" dirty="0"/>
              <a:t> </a:t>
            </a:r>
            <a:r>
              <a:rPr lang="ru-RU" sz="4800" dirty="0" err="1"/>
              <a:t>світу</a:t>
            </a:r>
            <a:r>
              <a:rPr lang="ru-RU" sz="4800" dirty="0"/>
              <a:t> </a:t>
            </a:r>
            <a:r>
              <a:rPr lang="ru-RU" sz="4800" dirty="0" err="1"/>
              <a:t>ці</a:t>
            </a:r>
            <a:r>
              <a:rPr lang="ru-RU" sz="4800" dirty="0"/>
              <a:t> </a:t>
            </a:r>
            <a:r>
              <a:rPr lang="ru-RU" sz="4800" dirty="0" err="1"/>
              <a:t>організми</a:t>
            </a:r>
            <a:r>
              <a:rPr lang="ru-RU" sz="4800" dirty="0"/>
              <a:t> </a:t>
            </a:r>
            <a:r>
              <a:rPr lang="ru-RU" sz="4800" dirty="0" err="1"/>
              <a:t>об’єднано</a:t>
            </a:r>
            <a:r>
              <a:rPr lang="ru-RU" sz="4800" dirty="0"/>
              <a:t> в домен </a:t>
            </a:r>
            <a:r>
              <a:rPr lang="ru-RU" sz="4800" dirty="0" err="1" smtClean="0">
                <a:solidFill>
                  <a:srgbClr val="FF0000"/>
                </a:solidFill>
              </a:rPr>
              <a:t>Бактерії</a:t>
            </a:r>
            <a:endParaRPr lang="uk-UA" sz="48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72" y="1676400"/>
            <a:ext cx="5904656" cy="3323857"/>
          </a:xfrm>
          <a:prstGeom prst="rect">
            <a:avLst/>
          </a:prstGeom>
          <a:effectLst>
            <a:glow rad="127000">
              <a:schemeClr val="bg2"/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663" y="1750843"/>
            <a:ext cx="5178152" cy="3249414"/>
          </a:xfrm>
          <a:prstGeom prst="rect">
            <a:avLst/>
          </a:prstGeom>
          <a:effectLst>
            <a:glow rad="127000">
              <a:schemeClr val="bg2"/>
            </a:glow>
          </a:effectLst>
        </p:spPr>
      </p:pic>
    </p:spTree>
    <p:extLst>
      <p:ext uri="{BB962C8B-B14F-4D97-AF65-F5344CB8AC3E}">
        <p14:creationId xmlns:p14="http://schemas.microsoft.com/office/powerpoint/2010/main" val="279480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 1"/>
          <p:cNvSpPr>
            <a:spLocks noGrp="1"/>
          </p:cNvSpPr>
          <p:nvPr>
            <p:ph type="title"/>
          </p:nvPr>
        </p:nvSpPr>
        <p:spPr>
          <a:xfrm>
            <a:off x="0" y="188639"/>
            <a:ext cx="11999068" cy="1008113"/>
          </a:xfrm>
        </p:spPr>
        <p:txBody>
          <a:bodyPr rtlCol="0">
            <a:normAutofit fontScale="90000"/>
          </a:bodyPr>
          <a:lstStyle/>
          <a:p>
            <a:pPr algn="ctr"/>
            <a:r>
              <a:rPr lang="uk-UA" sz="3600" b="1" dirty="0">
                <a:solidFill>
                  <a:srgbClr val="0070C0"/>
                </a:solidFill>
              </a:rPr>
              <a:t>Які ж найзагальніші особливості будови та життєдіяльності бактерій </a:t>
            </a:r>
            <a:r>
              <a:rPr lang="uk-UA" sz="3600" b="1" dirty="0" smtClean="0">
                <a:solidFill>
                  <a:srgbClr val="0070C0"/>
                </a:solidFill>
              </a:rPr>
              <a:t>відрізняють їх </a:t>
            </a:r>
            <a:r>
              <a:rPr lang="uk-UA" sz="3600" b="1" dirty="0">
                <a:solidFill>
                  <a:srgbClr val="0070C0"/>
                </a:solidFill>
              </a:rPr>
              <a:t>від архей?</a:t>
            </a:r>
          </a:p>
        </p:txBody>
      </p:sp>
      <p:sp>
        <p:nvSpPr>
          <p:cNvPr id="14" name="Місце для вмісту 2"/>
          <p:cNvSpPr>
            <a:spLocks noGrp="1"/>
          </p:cNvSpPr>
          <p:nvPr>
            <p:ph idx="1"/>
          </p:nvPr>
        </p:nvSpPr>
        <p:spPr>
          <a:xfrm>
            <a:off x="73436" y="1231813"/>
            <a:ext cx="6164991" cy="4191000"/>
          </a:xfrm>
        </p:spPr>
        <p:txBody>
          <a:bodyPr rtlCol="0">
            <a:noAutofit/>
          </a:bodyPr>
          <a:lstStyle/>
          <a:p>
            <a:pPr marL="0" indent="0" algn="ctr">
              <a:buNone/>
            </a:pPr>
            <a:r>
              <a:rPr lang="uk-UA" sz="4800" dirty="0" smtClean="0"/>
              <a:t>1.Клітинна </a:t>
            </a:r>
            <a:r>
              <a:rPr lang="uk-UA" sz="4800" dirty="0"/>
              <a:t>оболонка </a:t>
            </a:r>
            <a:r>
              <a:rPr lang="uk-UA" sz="4800" dirty="0" smtClean="0"/>
              <a:t>бактеріальних клітин </a:t>
            </a:r>
            <a:r>
              <a:rPr lang="uk-UA" sz="4800" dirty="0"/>
              <a:t>містить </a:t>
            </a:r>
            <a:r>
              <a:rPr lang="uk-UA" sz="4800" b="1" dirty="0" err="1">
                <a:solidFill>
                  <a:srgbClr val="C00000"/>
                </a:solidFill>
              </a:rPr>
              <a:t>пептидоглікан</a:t>
            </a:r>
            <a:r>
              <a:rPr lang="uk-UA" sz="4800" b="1" dirty="0">
                <a:solidFill>
                  <a:srgbClr val="C00000"/>
                </a:solidFill>
              </a:rPr>
              <a:t> </a:t>
            </a:r>
            <a:r>
              <a:rPr lang="uk-UA" sz="4800" dirty="0"/>
              <a:t>(</a:t>
            </a:r>
            <a:r>
              <a:rPr lang="uk-UA" sz="4800" dirty="0" err="1" smtClean="0">
                <a:solidFill>
                  <a:srgbClr val="C00000"/>
                </a:solidFill>
              </a:rPr>
              <a:t>муреїн</a:t>
            </a:r>
            <a:r>
              <a:rPr lang="uk-UA" sz="4800" dirty="0"/>
              <a:t>), що утворює жорстку решітку </a:t>
            </a:r>
            <a:r>
              <a:rPr lang="uk-UA" sz="4800" dirty="0" smtClean="0"/>
              <a:t>для захисту </a:t>
            </a:r>
            <a:r>
              <a:rPr lang="uk-UA" sz="4800" dirty="0"/>
              <a:t>й опори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426" y="1412776"/>
            <a:ext cx="5760641" cy="5005499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2428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 1"/>
          <p:cNvSpPr>
            <a:spLocks noGrp="1"/>
          </p:cNvSpPr>
          <p:nvPr>
            <p:ph type="title"/>
          </p:nvPr>
        </p:nvSpPr>
        <p:spPr>
          <a:xfrm>
            <a:off x="0" y="188639"/>
            <a:ext cx="11999068" cy="1008113"/>
          </a:xfrm>
        </p:spPr>
        <p:txBody>
          <a:bodyPr rtlCol="0">
            <a:normAutofit fontScale="90000"/>
          </a:bodyPr>
          <a:lstStyle/>
          <a:p>
            <a:pPr algn="ctr"/>
            <a:r>
              <a:rPr lang="uk-UA" sz="3600" b="1" dirty="0">
                <a:solidFill>
                  <a:srgbClr val="0070C0"/>
                </a:solidFill>
              </a:rPr>
              <a:t>Які ж найзагальніші особливості будови та життєдіяльності бактерій </a:t>
            </a:r>
            <a:r>
              <a:rPr lang="uk-UA" sz="3600" b="1" dirty="0" smtClean="0">
                <a:solidFill>
                  <a:srgbClr val="0070C0"/>
                </a:solidFill>
              </a:rPr>
              <a:t>відрізняють їх </a:t>
            </a:r>
            <a:r>
              <a:rPr lang="uk-UA" sz="3600" b="1" dirty="0">
                <a:solidFill>
                  <a:srgbClr val="0070C0"/>
                </a:solidFill>
              </a:rPr>
              <a:t>від архей?</a:t>
            </a:r>
          </a:p>
        </p:txBody>
      </p:sp>
      <p:sp>
        <p:nvSpPr>
          <p:cNvPr id="14" name="Місце для вмісту 2"/>
          <p:cNvSpPr>
            <a:spLocks noGrp="1"/>
          </p:cNvSpPr>
          <p:nvPr>
            <p:ph idx="1"/>
          </p:nvPr>
        </p:nvSpPr>
        <p:spPr>
          <a:xfrm>
            <a:off x="0" y="1556792"/>
            <a:ext cx="6164991" cy="4191000"/>
          </a:xfrm>
        </p:spPr>
        <p:txBody>
          <a:bodyPr rtlCol="0">
            <a:noAutofit/>
          </a:bodyPr>
          <a:lstStyle/>
          <a:p>
            <a:pPr marL="0" indent="0" algn="ctr">
              <a:buNone/>
            </a:pPr>
            <a:r>
              <a:rPr lang="uk-UA" sz="5400" dirty="0" smtClean="0"/>
              <a:t>2. Основою </a:t>
            </a:r>
            <a:r>
              <a:rPr lang="uk-UA" sz="5400" dirty="0"/>
              <a:t>клітинних мембран бактерій є два шари фосфоліпідів і </a:t>
            </a:r>
            <a:r>
              <a:rPr lang="uk-UA" sz="5400" dirty="0" smtClean="0"/>
              <a:t>білкові </a:t>
            </a:r>
            <a:r>
              <a:rPr lang="uk-UA" sz="5400" dirty="0"/>
              <a:t>молекули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426" y="1412776"/>
            <a:ext cx="5760641" cy="5005499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3850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 1"/>
          <p:cNvSpPr>
            <a:spLocks noGrp="1"/>
          </p:cNvSpPr>
          <p:nvPr>
            <p:ph type="title"/>
          </p:nvPr>
        </p:nvSpPr>
        <p:spPr>
          <a:xfrm>
            <a:off x="0" y="188639"/>
            <a:ext cx="11999068" cy="1008113"/>
          </a:xfrm>
        </p:spPr>
        <p:txBody>
          <a:bodyPr rtlCol="0">
            <a:normAutofit fontScale="90000"/>
          </a:bodyPr>
          <a:lstStyle/>
          <a:p>
            <a:pPr algn="ctr"/>
            <a:r>
              <a:rPr lang="uk-UA" sz="3600" b="1" dirty="0">
                <a:solidFill>
                  <a:srgbClr val="0070C0"/>
                </a:solidFill>
              </a:rPr>
              <a:t>Які ж найзагальніші особливості будови та життєдіяльності бактерій </a:t>
            </a:r>
            <a:r>
              <a:rPr lang="uk-UA" sz="3600" b="1" dirty="0" smtClean="0">
                <a:solidFill>
                  <a:srgbClr val="0070C0"/>
                </a:solidFill>
              </a:rPr>
              <a:t>відрізняють їх </a:t>
            </a:r>
            <a:r>
              <a:rPr lang="uk-UA" sz="3600" b="1" dirty="0">
                <a:solidFill>
                  <a:srgbClr val="0070C0"/>
                </a:solidFill>
              </a:rPr>
              <a:t>від архей?</a:t>
            </a:r>
          </a:p>
        </p:txBody>
      </p:sp>
      <p:sp>
        <p:nvSpPr>
          <p:cNvPr id="14" name="Місце для вмісту 2"/>
          <p:cNvSpPr>
            <a:spLocks noGrp="1"/>
          </p:cNvSpPr>
          <p:nvPr>
            <p:ph idx="1"/>
          </p:nvPr>
        </p:nvSpPr>
        <p:spPr>
          <a:xfrm>
            <a:off x="0" y="1052736"/>
            <a:ext cx="6164991" cy="4191000"/>
          </a:xfrm>
        </p:spPr>
        <p:txBody>
          <a:bodyPr rtlCol="0">
            <a:noAutofit/>
          </a:bodyPr>
          <a:lstStyle/>
          <a:p>
            <a:pPr marL="0" indent="0" algn="ctr">
              <a:buNone/>
            </a:pPr>
            <a:r>
              <a:rPr lang="uk-UA" sz="3200" dirty="0" smtClean="0"/>
              <a:t>3. Для </a:t>
            </a:r>
            <a:r>
              <a:rPr lang="uk-UA" sz="3200" dirty="0"/>
              <a:t>бактерій характерна надзвичайна різноманітність типів живлення:</a:t>
            </a:r>
          </a:p>
          <a:p>
            <a:pPr marL="0" indent="0" algn="ctr">
              <a:buNone/>
            </a:pPr>
            <a:r>
              <a:rPr lang="uk-UA" sz="3200" dirty="0" err="1"/>
              <a:t>фотоавтотрофний</a:t>
            </a:r>
            <a:r>
              <a:rPr lang="uk-UA" sz="3200" dirty="0"/>
              <a:t> (ціанобактерії</a:t>
            </a:r>
            <a:r>
              <a:rPr lang="uk-UA" sz="3200" dirty="0" smtClean="0"/>
              <a:t>),</a:t>
            </a:r>
          </a:p>
          <a:p>
            <a:pPr marL="0" indent="0" algn="ctr">
              <a:buNone/>
            </a:pPr>
            <a:r>
              <a:rPr lang="uk-UA" sz="3200" dirty="0" smtClean="0"/>
              <a:t> </a:t>
            </a:r>
            <a:r>
              <a:rPr lang="uk-UA" sz="3200" dirty="0" err="1"/>
              <a:t>хемоавтотрофний</a:t>
            </a:r>
            <a:r>
              <a:rPr lang="uk-UA" sz="3200" dirty="0"/>
              <a:t> (</a:t>
            </a:r>
            <a:r>
              <a:rPr lang="uk-UA" sz="3200" dirty="0" smtClean="0"/>
              <a:t>залізобактерії, сіркобактерії),</a:t>
            </a:r>
          </a:p>
          <a:p>
            <a:pPr marL="0" indent="0" algn="ctr">
              <a:buNone/>
            </a:pPr>
            <a:r>
              <a:rPr lang="uk-UA" sz="3200" dirty="0" smtClean="0"/>
              <a:t> </a:t>
            </a:r>
            <a:r>
              <a:rPr lang="uk-UA" sz="3200" dirty="0" err="1"/>
              <a:t>фотогетеротрофний</a:t>
            </a:r>
            <a:r>
              <a:rPr lang="uk-UA" sz="3200" dirty="0"/>
              <a:t> (пурпурні бактерії), </a:t>
            </a:r>
            <a:endParaRPr lang="uk-UA" sz="3200" dirty="0" smtClean="0"/>
          </a:p>
          <a:p>
            <a:pPr marL="0" indent="0" algn="ctr">
              <a:buNone/>
            </a:pPr>
            <a:r>
              <a:rPr lang="uk-UA" sz="3200" dirty="0" err="1" smtClean="0"/>
              <a:t>хемогетеротрофний</a:t>
            </a:r>
            <a:r>
              <a:rPr lang="uk-UA" sz="3200" dirty="0" smtClean="0"/>
              <a:t> </a:t>
            </a:r>
            <a:r>
              <a:rPr lang="uk-UA" sz="3200" dirty="0"/>
              <a:t>(</a:t>
            </a:r>
            <a:r>
              <a:rPr lang="uk-UA" sz="3200" dirty="0" err="1"/>
              <a:t>сапротрофні</a:t>
            </a:r>
            <a:r>
              <a:rPr lang="uk-UA" sz="3200" dirty="0"/>
              <a:t> бактерії)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519" y="3163250"/>
            <a:ext cx="2466975" cy="1847850"/>
          </a:xfrm>
          <a:prstGeom prst="rect">
            <a:avLst/>
          </a:prstGeom>
          <a:effectLst>
            <a:glow rad="127000">
              <a:schemeClr val="bg2"/>
            </a:glow>
            <a:softEdge rad="254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8181" y="1196752"/>
            <a:ext cx="2619375" cy="1752600"/>
          </a:xfrm>
          <a:prstGeom prst="rect">
            <a:avLst/>
          </a:prstGeom>
          <a:effectLst>
            <a:glow rad="127000">
              <a:schemeClr val="bg2"/>
            </a:glow>
            <a:softEdge rad="254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8380" y="1296194"/>
            <a:ext cx="2371725" cy="1924050"/>
          </a:xfrm>
          <a:prstGeom prst="rect">
            <a:avLst/>
          </a:prstGeom>
          <a:effectLst>
            <a:glow rad="127000">
              <a:schemeClr val="bg2"/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3281" y="3401305"/>
            <a:ext cx="2636030" cy="3219590"/>
          </a:xfrm>
          <a:prstGeom prst="rect">
            <a:avLst/>
          </a:prstGeom>
          <a:effectLst>
            <a:glow rad="127000">
              <a:schemeClr val="bg2"/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1282" y="5224998"/>
            <a:ext cx="2803450" cy="1567608"/>
          </a:xfrm>
          <a:prstGeom prst="rect">
            <a:avLst/>
          </a:prstGeom>
          <a:effectLst>
            <a:glow rad="127000">
              <a:schemeClr val="bg2"/>
            </a:glow>
          </a:effectLst>
        </p:spPr>
      </p:pic>
    </p:spTree>
    <p:extLst>
      <p:ext uri="{BB962C8B-B14F-4D97-AF65-F5344CB8AC3E}">
        <p14:creationId xmlns:p14="http://schemas.microsoft.com/office/powerpoint/2010/main" val="294555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 1"/>
          <p:cNvSpPr>
            <a:spLocks noGrp="1"/>
          </p:cNvSpPr>
          <p:nvPr>
            <p:ph type="title"/>
          </p:nvPr>
        </p:nvSpPr>
        <p:spPr>
          <a:xfrm>
            <a:off x="0" y="188639"/>
            <a:ext cx="11999068" cy="1008113"/>
          </a:xfrm>
        </p:spPr>
        <p:txBody>
          <a:bodyPr rtlCol="0">
            <a:normAutofit fontScale="90000"/>
          </a:bodyPr>
          <a:lstStyle/>
          <a:p>
            <a:pPr algn="ctr"/>
            <a:r>
              <a:rPr lang="uk-UA" sz="3600" b="1" dirty="0">
                <a:solidFill>
                  <a:srgbClr val="0070C0"/>
                </a:solidFill>
              </a:rPr>
              <a:t>Які ж найзагальніші особливості будови та життєдіяльності бактерій </a:t>
            </a:r>
            <a:r>
              <a:rPr lang="uk-UA" sz="3600" b="1" dirty="0" smtClean="0">
                <a:solidFill>
                  <a:srgbClr val="0070C0"/>
                </a:solidFill>
              </a:rPr>
              <a:t>відрізняють їх </a:t>
            </a:r>
            <a:r>
              <a:rPr lang="uk-UA" sz="3600" b="1" dirty="0">
                <a:solidFill>
                  <a:srgbClr val="0070C0"/>
                </a:solidFill>
              </a:rPr>
              <a:t>від архей?</a:t>
            </a:r>
          </a:p>
        </p:txBody>
      </p:sp>
      <p:sp>
        <p:nvSpPr>
          <p:cNvPr id="14" name="Місце для вмісту 2"/>
          <p:cNvSpPr>
            <a:spLocks noGrp="1"/>
          </p:cNvSpPr>
          <p:nvPr>
            <p:ph idx="1"/>
          </p:nvPr>
        </p:nvSpPr>
        <p:spPr>
          <a:xfrm>
            <a:off x="-56811" y="1817802"/>
            <a:ext cx="6164991" cy="4191000"/>
          </a:xfrm>
        </p:spPr>
        <p:txBody>
          <a:bodyPr rtlCol="0">
            <a:noAutofit/>
          </a:bodyPr>
          <a:lstStyle/>
          <a:p>
            <a:pPr marL="0" indent="0" algn="ctr">
              <a:buNone/>
            </a:pPr>
            <a:r>
              <a:rPr lang="ru-RU" sz="4800" dirty="0" smtClean="0"/>
              <a:t>4. Характерною </a:t>
            </a:r>
            <a:r>
              <a:rPr lang="ru-RU" sz="4800" dirty="0" err="1" smtClean="0"/>
              <a:t>ознакою</a:t>
            </a:r>
            <a:r>
              <a:rPr lang="ru-RU" sz="4800" dirty="0" smtClean="0"/>
              <a:t> </a:t>
            </a:r>
            <a:r>
              <a:rPr lang="ru-RU" sz="4800" dirty="0" err="1"/>
              <a:t>бактерій</a:t>
            </a:r>
            <a:r>
              <a:rPr lang="ru-RU" sz="4800" dirty="0"/>
              <a:t> є </a:t>
            </a:r>
            <a:r>
              <a:rPr lang="ru-RU" sz="4800" dirty="0" err="1"/>
              <a:t>наявність</a:t>
            </a:r>
            <a:r>
              <a:rPr lang="ru-RU" sz="4800" dirty="0"/>
              <a:t> у </a:t>
            </a:r>
            <a:r>
              <a:rPr lang="ru-RU" sz="4800" dirty="0" err="1"/>
              <a:t>клітині</a:t>
            </a:r>
            <a:r>
              <a:rPr lang="ru-RU" sz="4800" dirty="0"/>
              <a:t>, </a:t>
            </a:r>
            <a:r>
              <a:rPr lang="ru-RU" sz="4800" dirty="0" err="1"/>
              <a:t>поряд</a:t>
            </a:r>
            <a:r>
              <a:rPr lang="ru-RU" sz="4800" dirty="0"/>
              <a:t> з </a:t>
            </a:r>
            <a:r>
              <a:rPr lang="ru-RU" sz="4800" dirty="0" err="1"/>
              <a:t>нуклеоїдом</a:t>
            </a:r>
            <a:r>
              <a:rPr lang="ru-RU" sz="4800" dirty="0"/>
              <a:t>, невеликих </a:t>
            </a:r>
            <a:r>
              <a:rPr lang="ru-RU" sz="4800" dirty="0" err="1" smtClean="0"/>
              <a:t>автономних</a:t>
            </a:r>
            <a:r>
              <a:rPr lang="ru-RU" sz="4800" dirty="0" smtClean="0"/>
              <a:t> </a:t>
            </a:r>
            <a:r>
              <a:rPr lang="ru-RU" sz="4800" u="sng" dirty="0" err="1" smtClean="0">
                <a:solidFill>
                  <a:srgbClr val="C00000"/>
                </a:solidFill>
              </a:rPr>
              <a:t>плазмід</a:t>
            </a:r>
            <a:r>
              <a:rPr lang="ru-RU" sz="4800" u="sng" dirty="0" smtClean="0">
                <a:solidFill>
                  <a:srgbClr val="C00000"/>
                </a:solidFill>
              </a:rPr>
              <a:t>. </a:t>
            </a:r>
            <a:endParaRPr lang="uk-UA" sz="4800" u="sng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436" y="1324057"/>
            <a:ext cx="5616624" cy="5178489"/>
          </a:xfrm>
          <a:prstGeom prst="rect">
            <a:avLst/>
          </a:prstGeom>
          <a:effectLst>
            <a:glow rad="127000">
              <a:schemeClr val="bg2"/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298232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 1"/>
          <p:cNvSpPr>
            <a:spLocks noGrp="1"/>
          </p:cNvSpPr>
          <p:nvPr>
            <p:ph type="title"/>
          </p:nvPr>
        </p:nvSpPr>
        <p:spPr>
          <a:xfrm>
            <a:off x="0" y="188639"/>
            <a:ext cx="11999068" cy="1008113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err="1">
                <a:solidFill>
                  <a:srgbClr val="0070C0"/>
                </a:solidFill>
              </a:rPr>
              <a:t>Які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способи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розмноження</a:t>
            </a:r>
            <a:r>
              <a:rPr lang="ru-RU" sz="3600" b="1" dirty="0">
                <a:solidFill>
                  <a:srgbClr val="0070C0"/>
                </a:solidFill>
              </a:rPr>
              <a:t> та </a:t>
            </a:r>
            <a:r>
              <a:rPr lang="ru-RU" sz="3600" b="1" dirty="0" err="1">
                <a:solidFill>
                  <a:srgbClr val="0070C0"/>
                </a:solidFill>
              </a:rPr>
              <a:t>обміну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спадковою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err="1">
                <a:solidFill>
                  <a:srgbClr val="0070C0"/>
                </a:solidFill>
              </a:rPr>
              <a:t>інформацією</a:t>
            </a:r>
            <a:r>
              <a:rPr lang="ru-RU" sz="3600" b="1" dirty="0">
                <a:solidFill>
                  <a:srgbClr val="0070C0"/>
                </a:solidFill>
              </a:rPr>
              <a:t> у </a:t>
            </a:r>
            <a:r>
              <a:rPr lang="ru-RU" sz="3600" b="1" dirty="0" err="1">
                <a:solidFill>
                  <a:srgbClr val="0070C0"/>
                </a:solidFill>
              </a:rPr>
              <a:t>бактерій</a:t>
            </a:r>
            <a:r>
              <a:rPr lang="ru-RU" sz="3600" b="1" dirty="0">
                <a:solidFill>
                  <a:srgbClr val="0070C0"/>
                </a:solidFill>
              </a:rPr>
              <a:t>?</a:t>
            </a:r>
            <a:endParaRPr lang="uk-UA" sz="3600" b="1" dirty="0">
              <a:solidFill>
                <a:srgbClr val="0070C0"/>
              </a:solidFill>
            </a:endParaRPr>
          </a:p>
        </p:txBody>
      </p:sp>
      <p:sp>
        <p:nvSpPr>
          <p:cNvPr id="14" name="Місце для вмісту 2"/>
          <p:cNvSpPr>
            <a:spLocks noGrp="1"/>
          </p:cNvSpPr>
          <p:nvPr>
            <p:ph idx="1"/>
          </p:nvPr>
        </p:nvSpPr>
        <p:spPr>
          <a:xfrm>
            <a:off x="5878388" y="1340768"/>
            <a:ext cx="6310437" cy="5256584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ru-RU" sz="2600" dirty="0" smtClean="0"/>
              <a:t>5.Найчастіше </a:t>
            </a:r>
            <a:r>
              <a:rPr lang="ru-RU" sz="2600" dirty="0"/>
              <a:t>у </a:t>
            </a:r>
            <a:r>
              <a:rPr lang="ru-RU" sz="2600" dirty="0" err="1"/>
              <a:t>бактерій</a:t>
            </a:r>
            <a:r>
              <a:rPr lang="ru-RU" sz="2600" dirty="0"/>
              <a:t> </a:t>
            </a:r>
            <a:r>
              <a:rPr lang="ru-RU" sz="2600" dirty="0" err="1"/>
              <a:t>спостерігається</a:t>
            </a:r>
            <a:r>
              <a:rPr lang="ru-RU" sz="2600" dirty="0"/>
              <a:t> </a:t>
            </a:r>
            <a:r>
              <a:rPr lang="ru-RU" sz="2600" dirty="0" err="1"/>
              <a:t>швидкий</a:t>
            </a:r>
            <a:r>
              <a:rPr lang="ru-RU" sz="2600" dirty="0"/>
              <a:t> </a:t>
            </a:r>
            <a:r>
              <a:rPr lang="ru-RU" sz="2600" dirty="0" err="1"/>
              <a:t>бінарний</a:t>
            </a:r>
            <a:r>
              <a:rPr lang="ru-RU" sz="2600" dirty="0"/>
              <a:t> </a:t>
            </a:r>
            <a:r>
              <a:rPr lang="ru-RU" sz="2600" dirty="0" err="1"/>
              <a:t>поділ</a:t>
            </a:r>
            <a:r>
              <a:rPr lang="ru-RU" sz="2600" dirty="0"/>
              <a:t>, </a:t>
            </a:r>
            <a:r>
              <a:rPr lang="ru-RU" sz="2600" dirty="0" err="1"/>
              <a:t>що</a:t>
            </a:r>
            <a:r>
              <a:rPr lang="ru-RU" sz="2600" dirty="0"/>
              <a:t> за </a:t>
            </a:r>
            <a:r>
              <a:rPr lang="ru-RU" sz="2600" dirty="0" err="1" smtClean="0"/>
              <a:t>сприятливих</a:t>
            </a:r>
            <a:r>
              <a:rPr lang="ru-RU" sz="2600" dirty="0" smtClean="0"/>
              <a:t> </a:t>
            </a:r>
            <a:r>
              <a:rPr lang="ru-RU" sz="2600" dirty="0"/>
              <a:t>умов </a:t>
            </a:r>
            <a:r>
              <a:rPr lang="ru-RU" sz="2600" dirty="0" err="1"/>
              <a:t>відбувається</a:t>
            </a:r>
            <a:r>
              <a:rPr lang="ru-RU" sz="2600" dirty="0"/>
              <a:t> в межах </a:t>
            </a:r>
            <a:r>
              <a:rPr lang="ru-RU" sz="2600" dirty="0" err="1"/>
              <a:t>від</a:t>
            </a:r>
            <a:r>
              <a:rPr lang="ru-RU" sz="2600" dirty="0"/>
              <a:t> 15 до 30 </a:t>
            </a:r>
            <a:r>
              <a:rPr lang="ru-RU" sz="2600" dirty="0" err="1"/>
              <a:t>хв</a:t>
            </a:r>
            <a:r>
              <a:rPr lang="ru-RU" sz="2600" dirty="0"/>
              <a:t>. </a:t>
            </a:r>
            <a:endParaRPr lang="ru-RU" sz="2600" dirty="0" smtClean="0"/>
          </a:p>
          <a:p>
            <a:pPr marL="0" indent="0" algn="just">
              <a:buNone/>
            </a:pPr>
            <a:r>
              <a:rPr lang="ru-RU" sz="2600" dirty="0" err="1" smtClean="0"/>
              <a:t>Статевого</a:t>
            </a:r>
            <a:r>
              <a:rPr lang="ru-RU" sz="2600" dirty="0" smtClean="0"/>
              <a:t> </a:t>
            </a:r>
            <a:r>
              <a:rPr lang="ru-RU" sz="2600" dirty="0" err="1"/>
              <a:t>розмноження</a:t>
            </a:r>
            <a:r>
              <a:rPr lang="ru-RU" sz="2600" dirty="0"/>
              <a:t> у </a:t>
            </a:r>
            <a:r>
              <a:rPr lang="ru-RU" sz="2600" dirty="0" err="1"/>
              <a:t>бактерій</a:t>
            </a:r>
            <a:r>
              <a:rPr lang="ru-RU" sz="2600" dirty="0"/>
              <a:t> </a:t>
            </a:r>
            <a:r>
              <a:rPr lang="ru-RU" sz="2600" dirty="0" err="1"/>
              <a:t>немає</a:t>
            </a:r>
            <a:r>
              <a:rPr lang="ru-RU" sz="2600" dirty="0"/>
              <a:t>, </a:t>
            </a:r>
            <a:r>
              <a:rPr lang="ru-RU" sz="2600" dirty="0" err="1"/>
              <a:t>оскільки</a:t>
            </a:r>
            <a:r>
              <a:rPr lang="ru-RU" sz="2600" dirty="0"/>
              <a:t> не </a:t>
            </a:r>
            <a:r>
              <a:rPr lang="ru-RU" sz="2600" dirty="0" err="1"/>
              <a:t>утворюються</a:t>
            </a:r>
            <a:r>
              <a:rPr lang="ru-RU" sz="2600" dirty="0"/>
              <a:t> </a:t>
            </a:r>
            <a:r>
              <a:rPr lang="ru-RU" sz="2600" dirty="0" err="1"/>
              <a:t>гамети</a:t>
            </a:r>
            <a:r>
              <a:rPr lang="ru-RU" sz="2600" dirty="0"/>
              <a:t>.</a:t>
            </a:r>
          </a:p>
          <a:p>
            <a:pPr marL="0" indent="0" algn="just">
              <a:buNone/>
            </a:pPr>
            <a:r>
              <a:rPr lang="ru-RU" sz="2600" dirty="0"/>
              <a:t>Але </a:t>
            </a:r>
            <a:r>
              <a:rPr lang="ru-RU" sz="2600" dirty="0" err="1" smtClean="0"/>
              <a:t>обмін</a:t>
            </a:r>
            <a:r>
              <a:rPr lang="ru-RU" sz="2600" dirty="0" smtClean="0"/>
              <a:t> </a:t>
            </a:r>
            <a:r>
              <a:rPr lang="ru-RU" sz="2600" dirty="0" err="1"/>
              <a:t>генетичним</a:t>
            </a:r>
            <a:r>
              <a:rPr lang="ru-RU" sz="2600" dirty="0"/>
              <a:t> </a:t>
            </a:r>
            <a:r>
              <a:rPr lang="ru-RU" sz="2600" dirty="0" err="1" smtClean="0"/>
              <a:t>матеріалом</a:t>
            </a:r>
            <a:r>
              <a:rPr lang="ru-RU" sz="2600" dirty="0"/>
              <a:t>, у них є</a:t>
            </a:r>
            <a:r>
              <a:rPr lang="ru-RU" sz="2600" dirty="0" smtClean="0"/>
              <a:t>.</a:t>
            </a:r>
          </a:p>
          <a:p>
            <a:pPr marL="0" indent="0" algn="ctr">
              <a:buNone/>
            </a:pPr>
            <a:r>
              <a:rPr lang="uk-UA" sz="2600" b="1" dirty="0" smtClean="0">
                <a:solidFill>
                  <a:schemeClr val="accent6">
                    <a:lumMod val="75000"/>
                  </a:schemeClr>
                </a:solidFill>
              </a:rPr>
              <a:t>Кон’югація– </a:t>
            </a:r>
            <a:r>
              <a:rPr lang="uk-UA" sz="2600" b="1" dirty="0">
                <a:solidFill>
                  <a:schemeClr val="accent6">
                    <a:lumMod val="75000"/>
                  </a:schemeClr>
                </a:solidFill>
              </a:rPr>
              <a:t>передача </a:t>
            </a:r>
            <a:r>
              <a:rPr lang="uk-UA" sz="2600" b="1" dirty="0" smtClean="0">
                <a:solidFill>
                  <a:schemeClr val="accent6">
                    <a:lumMod val="75000"/>
                  </a:schemeClr>
                </a:solidFill>
              </a:rPr>
              <a:t>генетичного матеріалу </a:t>
            </a:r>
            <a:r>
              <a:rPr lang="uk-UA" sz="2600" b="1" dirty="0">
                <a:solidFill>
                  <a:schemeClr val="accent6">
                    <a:lumMod val="75000"/>
                  </a:schemeClr>
                </a:solidFill>
              </a:rPr>
              <a:t>від клітини-донора у </a:t>
            </a:r>
            <a:r>
              <a:rPr lang="uk-UA" sz="2600" b="1" dirty="0" smtClean="0">
                <a:solidFill>
                  <a:schemeClr val="accent6">
                    <a:lumMod val="75000"/>
                  </a:schemeClr>
                </a:solidFill>
              </a:rPr>
              <a:t>клітині-реципієнтові при </a:t>
            </a:r>
            <a:r>
              <a:rPr lang="uk-UA" sz="2600" b="1" dirty="0">
                <a:solidFill>
                  <a:schemeClr val="accent6">
                    <a:lumMod val="75000"/>
                  </a:schemeClr>
                </a:solidFill>
              </a:rPr>
              <a:t>безпосередньому </a:t>
            </a:r>
            <a:r>
              <a:rPr lang="uk-UA" sz="2600" b="1" dirty="0" smtClean="0">
                <a:solidFill>
                  <a:schemeClr val="accent6">
                    <a:lumMod val="75000"/>
                  </a:schemeClr>
                </a:solidFill>
              </a:rPr>
              <a:t>контакті </a:t>
            </a:r>
            <a:r>
              <a:rPr lang="uk-UA" sz="2600" b="1" dirty="0">
                <a:solidFill>
                  <a:schemeClr val="accent6">
                    <a:lumMod val="75000"/>
                  </a:schemeClr>
                </a:solidFill>
              </a:rPr>
              <a:t>клітин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768" y="1556792"/>
            <a:ext cx="5383596" cy="4710369"/>
          </a:xfrm>
          <a:prstGeom prst="rect">
            <a:avLst/>
          </a:prstGeom>
          <a:effectLst>
            <a:glow rad="127000">
              <a:schemeClr val="bg2"/>
            </a:glow>
          </a:effectLst>
        </p:spPr>
      </p:pic>
    </p:spTree>
    <p:extLst>
      <p:ext uri="{BB962C8B-B14F-4D97-AF65-F5344CB8AC3E}">
        <p14:creationId xmlns:p14="http://schemas.microsoft.com/office/powerpoint/2010/main" val="293115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260648"/>
            <a:ext cx="12188825" cy="156815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/>
              <a:t>За </a:t>
            </a:r>
            <a:r>
              <a:rPr lang="ru-RU" sz="4400" b="1" dirty="0" err="1"/>
              <a:t>особливостями</a:t>
            </a:r>
            <a:r>
              <a:rPr lang="ru-RU" sz="4400" b="1" dirty="0"/>
              <a:t> </a:t>
            </a:r>
            <a:r>
              <a:rPr lang="ru-RU" sz="4400" b="1" dirty="0" err="1"/>
              <a:t>будови</a:t>
            </a:r>
            <a:r>
              <a:rPr lang="ru-RU" sz="4400" b="1" dirty="0"/>
              <a:t> </a:t>
            </a:r>
            <a:r>
              <a:rPr lang="ru-RU" sz="4400" b="1" dirty="0" err="1"/>
              <a:t>клітинної</a:t>
            </a:r>
            <a:r>
              <a:rPr lang="ru-RU" sz="4400" b="1" dirty="0"/>
              <a:t/>
            </a:r>
            <a:br>
              <a:rPr lang="ru-RU" sz="4400" b="1" dirty="0"/>
            </a:br>
            <a:r>
              <a:rPr lang="ru-RU" sz="4400" b="1" dirty="0" err="1"/>
              <a:t>стінки</a:t>
            </a:r>
            <a:r>
              <a:rPr lang="ru-RU" sz="4400" b="1" dirty="0"/>
              <a:t> </a:t>
            </a:r>
            <a:r>
              <a:rPr lang="ru-RU" sz="4400" b="1" dirty="0" err="1"/>
              <a:t>бактерії</a:t>
            </a:r>
            <a:r>
              <a:rPr lang="ru-RU" sz="4400" b="1" dirty="0"/>
              <a:t> </a:t>
            </a:r>
            <a:r>
              <a:rPr lang="ru-RU" sz="4400" b="1" dirty="0" err="1"/>
              <a:t>поділяють</a:t>
            </a:r>
            <a:r>
              <a:rPr lang="ru-RU" sz="4400" b="1" dirty="0"/>
              <a:t> </a:t>
            </a:r>
            <a:r>
              <a:rPr lang="ru-RU" sz="4400" b="1" dirty="0" smtClean="0"/>
              <a:t>на</a:t>
            </a:r>
            <a:br>
              <a:rPr lang="ru-RU" sz="4400" b="1" dirty="0" smtClean="0"/>
            </a:br>
            <a:r>
              <a:rPr lang="ru-RU" sz="4400" b="1" dirty="0" smtClean="0"/>
              <a:t> </a:t>
            </a:r>
            <a:r>
              <a:rPr lang="ru-RU" sz="4400" b="1" u="sng" dirty="0" err="1" smtClean="0">
                <a:solidFill>
                  <a:srgbClr val="FF0000"/>
                </a:solidFill>
              </a:rPr>
              <a:t>грамнегативні</a:t>
            </a:r>
            <a:r>
              <a:rPr lang="ru-RU" sz="4400" b="1" dirty="0" smtClean="0"/>
              <a:t> та </a:t>
            </a:r>
            <a:r>
              <a:rPr lang="ru-RU" sz="4400" b="1" u="sng" dirty="0" err="1" smtClean="0">
                <a:solidFill>
                  <a:srgbClr val="FF0000"/>
                </a:solidFill>
              </a:rPr>
              <a:t>грампозитивні</a:t>
            </a:r>
            <a:endParaRPr lang="uk-UA" sz="4400" b="1" u="sng" dirty="0">
              <a:solidFill>
                <a:srgbClr val="FF0000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80" y="1916833"/>
            <a:ext cx="11449272" cy="4553254"/>
          </a:xfrm>
          <a:effectLst>
            <a:glow rad="127000">
              <a:schemeClr val="bg2"/>
            </a:glow>
          </a:effectLst>
        </p:spPr>
      </p:pic>
    </p:spTree>
    <p:extLst>
      <p:ext uri="{BB962C8B-B14F-4D97-AF65-F5344CB8AC3E}">
        <p14:creationId xmlns:p14="http://schemas.microsoft.com/office/powerpoint/2010/main" val="316495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tercolor_16x9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10793127_TF02886637" id="{737E4620-5CEE-4A62-8E32-48827AB35957}" vid="{35F04DE5-840A-4680-920E-A04BED188F2F}"/>
    </a:ext>
  </a:extLst>
</a:theme>
</file>

<file path=ppt/theme/theme2.xml><?xml version="1.0" encoding="utf-8"?>
<a:theme xmlns:a="http://schemas.openxmlformats.org/drawingml/2006/main" name="Тема Offic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Акварельна презентація (широкоформатна)(2)</Template>
  <TotalTime>61</TotalTime>
  <Words>336</Words>
  <Application>Microsoft Office PowerPoint</Application>
  <PresentationFormat>Довільний</PresentationFormat>
  <Paragraphs>35</Paragraphs>
  <Slides>12</Slides>
  <Notes>7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5" baseType="lpstr">
      <vt:lpstr>Arial</vt:lpstr>
      <vt:lpstr>Palatino Linotype</vt:lpstr>
      <vt:lpstr>Watercolor_16x9</vt:lpstr>
      <vt:lpstr>Прокаріотичні організми: бактерії. Особливості їхньої організації та функціонування</vt:lpstr>
      <vt:lpstr>Хто такі прокаріоти?</vt:lpstr>
      <vt:lpstr>БАКТЕРІЇ (Bacteria) – прокаріотичні одноклітинні мікроорганізми</vt:lpstr>
      <vt:lpstr>Які ж найзагальніші особливості будови та життєдіяльності бактерій відрізняють їх від архей?</vt:lpstr>
      <vt:lpstr>Які ж найзагальніші особливості будови та життєдіяльності бактерій відрізняють їх від архей?</vt:lpstr>
      <vt:lpstr>Які ж найзагальніші особливості будови та життєдіяльності бактерій відрізняють їх від архей?</vt:lpstr>
      <vt:lpstr>Які ж найзагальніші особливості будови та життєдіяльності бактерій відрізняють їх від архей?</vt:lpstr>
      <vt:lpstr>Які способи розмноження та обміну спадковою інформацією у бактерій?</vt:lpstr>
      <vt:lpstr>За особливостями будови клітинної стінки бактерії поділяють на  грамнегативні та грампозитивні</vt:lpstr>
      <vt:lpstr>Презентація PowerPoint</vt:lpstr>
      <vt:lpstr>Презентація PowerPoint</vt:lpstr>
      <vt:lpstr>РОЛЬ  БАКТЕРІЙ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Прокаріотичні організми: бактерії. Особливості їхньої організації та функціонування</dc:title>
  <dc:creator>Закликовська А.В.</dc:creator>
  <cp:lastModifiedBy>Закликовська А.В.</cp:lastModifiedBy>
  <cp:revision>11</cp:revision>
  <dcterms:created xsi:type="dcterms:W3CDTF">2020-09-27T18:21:31Z</dcterms:created>
  <dcterms:modified xsi:type="dcterms:W3CDTF">2021-08-23T14:26:21Z</dcterms:modified>
</cp:coreProperties>
</file>