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56" r:id="rId5"/>
    <p:sldId id="285" r:id="rId6"/>
    <p:sldId id="278" r:id="rId7"/>
    <p:sldId id="276" r:id="rId8"/>
    <p:sldId id="282" r:id="rId9"/>
    <p:sldId id="283" r:id="rId10"/>
    <p:sldId id="289" r:id="rId11"/>
    <p:sldId id="292" r:id="rId12"/>
    <p:sldId id="293" r:id="rId13"/>
    <p:sldId id="286" r:id="rId14"/>
    <p:sldId id="287" r:id="rId15"/>
    <p:sldId id="288" r:id="rId16"/>
    <p:sldId id="291" r:id="rId17"/>
    <p:sldId id="290" r:id="rId18"/>
    <p:sldId id="277" r:id="rId19"/>
    <p:sldId id="279" r:id="rId20"/>
    <p:sldId id="280" r:id="rId21"/>
    <p:sldId id="281" r:id="rId22"/>
    <p:sldId id="271" r:id="rId23"/>
  </p:sldIdLst>
  <p:sldSz cx="12188825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Помірний стиль 2 –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Помірний стиль 4 –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Помірний стиль 4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64" d="100"/>
          <a:sy n="64" d="100"/>
        </p:scale>
        <p:origin x="84" y="300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3750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209767E6-5926-46EA-A3B6-5A19D90B50C3}" type="datetime1">
              <a:rPr lang="uk-UA" smtClean="0"/>
              <a:t>06.04.2020</a:t>
            </a:fld>
            <a:endParaRPr lang="uk-UA" dirty="0"/>
          </a:p>
        </p:txBody>
      </p:sp>
      <p:sp>
        <p:nvSpPr>
          <p:cNvPr id="4" name="Місце для нижнього колонтитула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34A4844B-5D5D-4D8E-9E71-6B297DF4019B}" type="slidenum">
              <a:rPr lang="uk-UA" smtClean="0"/>
              <a:pPr algn="r" rtl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589861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5AA4FAA7-C6AC-452A-B081-96A831E96166}" type="datetime1">
              <a:rPr lang="uk-UA" smtClean="0"/>
              <a:pPr/>
              <a:t>06.04.2020</a:t>
            </a:fld>
            <a:endParaRPr lang="uk-UA" dirty="0"/>
          </a:p>
        </p:txBody>
      </p:sp>
      <p:sp>
        <p:nvSpPr>
          <p:cNvPr id="4" name="Місце для зображення 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dirty="0" smtClean="0"/>
              <a:t>Зразки тексту</a:t>
            </a:r>
          </a:p>
          <a:p>
            <a:pPr lvl="1" rtl="0"/>
            <a:r>
              <a:rPr lang="uk-UA" dirty="0" smtClean="0"/>
              <a:t>Другий рівень</a:t>
            </a:r>
          </a:p>
          <a:p>
            <a:pPr lvl="2" rtl="0"/>
            <a:r>
              <a:rPr lang="uk-UA" dirty="0" smtClean="0"/>
              <a:t>Третій рівень</a:t>
            </a:r>
          </a:p>
          <a:p>
            <a:pPr lvl="3" rtl="0"/>
            <a:r>
              <a:rPr lang="uk-UA" dirty="0" smtClean="0"/>
              <a:t>Четвертий рівень</a:t>
            </a:r>
          </a:p>
          <a:p>
            <a:pPr lvl="4" rtl="0"/>
            <a:r>
              <a:rPr lang="uk-UA" dirty="0" smtClean="0"/>
              <a:t>П’ятий рівень</a:t>
            </a:r>
            <a:endParaRPr lang="uk-UA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8DE0FDE7-FE71-46E3-9512-437B13AD5F46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66979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74812" y="1524000"/>
            <a:ext cx="8839201" cy="3200400"/>
          </a:xfrm>
        </p:spPr>
        <p:txBody>
          <a:bodyPr rtlCol="0">
            <a:noAutofit/>
          </a:bodyPr>
          <a:lstStyle>
            <a:lvl1pPr algn="l" rtl="0">
              <a:defRPr sz="540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674813" y="4876800"/>
            <a:ext cx="7162799" cy="990600"/>
          </a:xfrm>
        </p:spPr>
        <p:txBody>
          <a:bodyPr lIns="91440"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000" cap="all" spc="250" baseline="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dirty="0" smtClean="0"/>
              <a:t>Зразок підзаголовка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8870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Альтернативне 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 9"/>
          <p:cNvSpPr/>
          <p:nvPr/>
        </p:nvSpPr>
        <p:spPr>
          <a:xfrm>
            <a:off x="5393372" y="0"/>
            <a:ext cx="67954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uk-UA" dirty="0"/>
          </a:p>
        </p:txBody>
      </p:sp>
      <p:sp>
        <p:nvSpPr>
          <p:cNvPr id="11" name="Прямокутник 10"/>
          <p:cNvSpPr/>
          <p:nvPr/>
        </p:nvSpPr>
        <p:spPr>
          <a:xfrm>
            <a:off x="5484812" y="0"/>
            <a:ext cx="6704012" cy="6858000"/>
          </a:xfrm>
          <a:prstGeom prst="rect">
            <a:avLst/>
          </a:prstGeom>
          <a:solidFill>
            <a:schemeClr val="accent2">
              <a:lumMod val="75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uk-UA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08013" y="685800"/>
            <a:ext cx="4267200" cy="3886200"/>
          </a:xfrm>
        </p:spPr>
        <p:txBody>
          <a:bodyPr rtlCol="0" anchor="b">
            <a:noAutofit/>
          </a:bodyPr>
          <a:lstStyle>
            <a:lvl1pPr algn="l" rtl="0">
              <a:defRPr sz="4000" b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608013" y="4724400"/>
            <a:ext cx="4267200" cy="14478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3" name="Місце для зображення 2" descr="Пустий покажчик місця заповнення для зображення Клацніть покажчик місця заповнення та виберіть зображення, яке потрібно додати.&#10;"/>
          <p:cNvSpPr>
            <a:spLocks noGrp="1"/>
          </p:cNvSpPr>
          <p:nvPr>
            <p:ph type="pic" idx="1"/>
          </p:nvPr>
        </p:nvSpPr>
        <p:spPr>
          <a:xfrm>
            <a:off x="6094413" y="685800"/>
            <a:ext cx="5486400" cy="5486400"/>
          </a:xfrm>
          <a:solidFill>
            <a:schemeClr val="tx2">
              <a:lumMod val="10000"/>
            </a:schemeClr>
          </a:solidFill>
          <a:ln w="50800">
            <a:solidFill>
              <a:schemeClr val="tx1"/>
            </a:solidFill>
            <a:miter lim="800000"/>
          </a:ln>
          <a:effectLst>
            <a:outerShdw blurRad="19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A18976D-F579-4C27-9306-05860D959CF3}" type="datetime1">
              <a:rPr lang="uk-UA" smtClean="0"/>
              <a:pPr/>
              <a:t>06.04.2020</a:t>
            </a:fld>
            <a:endParaRPr lang="uk-UA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3953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ECDF43B4-D2EB-454B-91ED-840C39CC98E4}" type="datetime1">
              <a:rPr lang="uk-UA" smtClean="0"/>
              <a:pPr/>
              <a:t>06.04.2020</a:t>
            </a:fld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489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9675812" y="685801"/>
            <a:ext cx="1219201" cy="5486400"/>
          </a:xfrm>
        </p:spPr>
        <p:txBody>
          <a:bodyPr vert="eaVert"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>
          <a:xfrm>
            <a:off x="1293813" y="685800"/>
            <a:ext cx="8153399" cy="54864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14DFBBA7-C9EA-41EA-86FA-5D0792466731}" type="datetime1">
              <a:rPr lang="uk-UA" smtClean="0"/>
              <a:pPr/>
              <a:t>06.04.2020</a:t>
            </a:fld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2720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 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0574D011-14F0-4C5B-A399-5291B81C85A5}" type="datetime1">
              <a:rPr lang="uk-UA" smtClean="0"/>
              <a:pPr/>
              <a:t>06.04.2020</a:t>
            </a:fld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4008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293813" y="3429000"/>
            <a:ext cx="9601201" cy="2286000"/>
          </a:xfrm>
        </p:spPr>
        <p:txBody>
          <a:bodyPr rtlCol="0" anchor="b">
            <a:normAutofit/>
          </a:bodyPr>
          <a:lstStyle>
            <a:lvl1pPr algn="l" rtl="0">
              <a:defRPr sz="4800" b="0" cap="none" baseline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293813" y="685800"/>
            <a:ext cx="7543800" cy="1066800"/>
          </a:xfrm>
        </p:spPr>
        <p:txBody>
          <a:bodyPr lIns="91440" rtlCol="0" anchor="t"/>
          <a:lstStyle>
            <a:lvl1pPr marL="0" indent="0" algn="l" rtl="0">
              <a:spcBef>
                <a:spcPts val="0"/>
              </a:spcBef>
              <a:buNone/>
              <a:defRPr sz="2000" cap="all" spc="250" baseline="0">
                <a:solidFill>
                  <a:schemeClr val="bg2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67BE29EE-481D-43F0-9824-DF9830C1B50D}" type="datetime1">
              <a:rPr lang="uk-UA" smtClean="0"/>
              <a:pPr/>
              <a:t>06.04.2020</a:t>
            </a:fld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5788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 2"/>
          <p:cNvSpPr>
            <a:spLocks noGrp="1"/>
          </p:cNvSpPr>
          <p:nvPr>
            <p:ph sz="half" idx="1"/>
          </p:nvPr>
        </p:nvSpPr>
        <p:spPr>
          <a:xfrm>
            <a:off x="1293813" y="1828800"/>
            <a:ext cx="4648199" cy="4343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4" name="Місце для вмісту 3"/>
          <p:cNvSpPr>
            <a:spLocks noGrp="1"/>
          </p:cNvSpPr>
          <p:nvPr>
            <p:ph sz="half" idx="2"/>
          </p:nvPr>
        </p:nvSpPr>
        <p:spPr>
          <a:xfrm>
            <a:off x="6246812" y="1828801"/>
            <a:ext cx="4648202" cy="4343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6B36EEFD-D1CA-48C2-A7D0-D315BD695A27}" type="datetime1">
              <a:rPr lang="uk-UA" smtClean="0"/>
              <a:pPr/>
              <a:t>06.04.2020</a:t>
            </a:fld>
            <a:endParaRPr lang="uk-UA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1387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293813" y="1676400"/>
            <a:ext cx="4646376" cy="762000"/>
          </a:xfrm>
        </p:spPr>
        <p:txBody>
          <a:bodyPr rtlCol="0" anchor="ctr"/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 3"/>
          <p:cNvSpPr>
            <a:spLocks noGrp="1"/>
          </p:cNvSpPr>
          <p:nvPr>
            <p:ph sz="half" idx="2"/>
          </p:nvPr>
        </p:nvSpPr>
        <p:spPr>
          <a:xfrm>
            <a:off x="1293813" y="2438400"/>
            <a:ext cx="4648199" cy="37338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тексту 4"/>
          <p:cNvSpPr>
            <a:spLocks noGrp="1"/>
          </p:cNvSpPr>
          <p:nvPr>
            <p:ph type="body" sz="quarter" idx="3"/>
          </p:nvPr>
        </p:nvSpPr>
        <p:spPr>
          <a:xfrm>
            <a:off x="6246812" y="1676400"/>
            <a:ext cx="4648201" cy="762000"/>
          </a:xfrm>
        </p:spPr>
        <p:txBody>
          <a:bodyPr rtlCol="0" anchor="ctr"/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 5"/>
          <p:cNvSpPr>
            <a:spLocks noGrp="1"/>
          </p:cNvSpPr>
          <p:nvPr>
            <p:ph sz="quarter" idx="4"/>
          </p:nvPr>
        </p:nvSpPr>
        <p:spPr>
          <a:xfrm>
            <a:off x="6246812" y="2438400"/>
            <a:ext cx="4648201" cy="37338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8" name="Місце для нижнього колонтитула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7" name="Місце для дати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6E247D71-1946-4104-8000-E43BBF0CAB86}" type="datetime1">
              <a:rPr lang="uk-UA" smtClean="0"/>
              <a:pPr/>
              <a:t>06.04.2020</a:t>
            </a:fld>
            <a:endParaRPr lang="uk-UA" dirty="0"/>
          </a:p>
        </p:txBody>
      </p:sp>
      <p:sp>
        <p:nvSpPr>
          <p:cNvPr id="9" name="Місце для номера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9569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4" name="Місце для нижнього колонтитула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E19EA9B5-0EF0-4FB6-B4CA-F15FA0F52DD5}" type="datetime1">
              <a:rPr lang="uk-UA" smtClean="0"/>
              <a:pPr/>
              <a:t>06.04.2020</a:t>
            </a:fld>
            <a:endParaRPr lang="uk-UA" dirty="0"/>
          </a:p>
        </p:txBody>
      </p:sp>
      <p:sp>
        <p:nvSpPr>
          <p:cNvPr id="5" name="Місце для номера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2131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нижнього колонтитула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2" name="Місце для дати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FA88E280-AD48-41DF-9DFB-681450B8A148}" type="datetime1">
              <a:rPr lang="uk-UA" smtClean="0"/>
              <a:pPr/>
              <a:t>06.04.2020</a:t>
            </a:fld>
            <a:endParaRPr lang="uk-UA" dirty="0"/>
          </a:p>
        </p:txBody>
      </p:sp>
      <p:sp>
        <p:nvSpPr>
          <p:cNvPr id="4" name="Місце для номера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3663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 9"/>
          <p:cNvSpPr/>
          <p:nvPr/>
        </p:nvSpPr>
        <p:spPr>
          <a:xfrm>
            <a:off x="608012" y="0"/>
            <a:ext cx="4883563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uk-UA" dirty="0"/>
          </a:p>
        </p:txBody>
      </p:sp>
      <p:sp>
        <p:nvSpPr>
          <p:cNvPr id="11" name="Прямокутник 10"/>
          <p:cNvSpPr/>
          <p:nvPr/>
        </p:nvSpPr>
        <p:spPr>
          <a:xfrm>
            <a:off x="699452" y="0"/>
            <a:ext cx="4700684" cy="6858000"/>
          </a:xfrm>
          <a:prstGeom prst="rect">
            <a:avLst/>
          </a:prstGeom>
          <a:solidFill>
            <a:schemeClr val="accent2">
              <a:lumMod val="75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uk-UA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293813" y="685800"/>
            <a:ext cx="3581400" cy="3886200"/>
          </a:xfrm>
        </p:spPr>
        <p:txBody>
          <a:bodyPr rtlCol="0" anchor="b">
            <a:noAutofit/>
          </a:bodyPr>
          <a:lstStyle>
            <a:lvl1pPr algn="l" rtl="0">
              <a:defRPr sz="4000" b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1293813" y="4724400"/>
            <a:ext cx="3581400" cy="1401764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3" name="Місце для вмісту 2"/>
          <p:cNvSpPr>
            <a:spLocks noGrp="1"/>
          </p:cNvSpPr>
          <p:nvPr>
            <p:ph idx="1"/>
          </p:nvPr>
        </p:nvSpPr>
        <p:spPr>
          <a:xfrm>
            <a:off x="6094413" y="685800"/>
            <a:ext cx="5484970" cy="5486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F3018924-7F9D-4C19-9FA0-E60B499054CE}" type="datetime1">
              <a:rPr lang="uk-UA" smtClean="0"/>
              <a:pPr/>
              <a:t>06.04.2020</a:t>
            </a:fld>
            <a:endParaRPr lang="uk-UA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1957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кутник 11"/>
          <p:cNvSpPr/>
          <p:nvPr/>
        </p:nvSpPr>
        <p:spPr>
          <a:xfrm>
            <a:off x="608012" y="0"/>
            <a:ext cx="4883563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uk-UA" dirty="0"/>
          </a:p>
        </p:txBody>
      </p:sp>
      <p:sp>
        <p:nvSpPr>
          <p:cNvPr id="13" name="Прямокутник 12"/>
          <p:cNvSpPr/>
          <p:nvPr/>
        </p:nvSpPr>
        <p:spPr>
          <a:xfrm>
            <a:off x="699452" y="0"/>
            <a:ext cx="4700684" cy="6858000"/>
          </a:xfrm>
          <a:prstGeom prst="rect">
            <a:avLst/>
          </a:prstGeom>
          <a:solidFill>
            <a:schemeClr val="accent2">
              <a:lumMod val="75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uk-UA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293813" y="685800"/>
            <a:ext cx="3581400" cy="3886200"/>
          </a:xfrm>
        </p:spPr>
        <p:txBody>
          <a:bodyPr rtlCol="0" anchor="b">
            <a:noAutofit/>
          </a:bodyPr>
          <a:lstStyle>
            <a:lvl1pPr algn="l" rtl="0">
              <a:defRPr sz="4000" b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1293813" y="4724400"/>
            <a:ext cx="3581400" cy="1401764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3" name="Місце для зображення 2" descr="Пустий покажчик місця заповнення для зображення Клацніть покажчик місця заповнення та виберіть зображення, яке потрібно додати.&#10;"/>
          <p:cNvSpPr>
            <a:spLocks noGrp="1"/>
          </p:cNvSpPr>
          <p:nvPr>
            <p:ph type="pic" idx="1"/>
          </p:nvPr>
        </p:nvSpPr>
        <p:spPr>
          <a:xfrm>
            <a:off x="6094413" y="685800"/>
            <a:ext cx="5486400" cy="5486400"/>
          </a:xfrm>
          <a:solidFill>
            <a:schemeClr val="tx2">
              <a:lumMod val="10000"/>
            </a:schemeClr>
          </a:solidFill>
          <a:ln w="50800">
            <a:solidFill>
              <a:schemeClr val="tx1"/>
            </a:solidFill>
            <a:miter lim="800000"/>
          </a:ln>
          <a:effectLst>
            <a:outerShdw blurRad="19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81589EA4-2B48-44C3-A462-EA01C6DAA7E5}" type="datetime1">
              <a:rPr lang="uk-UA" smtClean="0"/>
              <a:pPr/>
              <a:t>06.04.2020</a:t>
            </a:fld>
            <a:endParaRPr lang="uk-UA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7193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 1"/>
          <p:cNvSpPr>
            <a:spLocks noGrp="1"/>
          </p:cNvSpPr>
          <p:nvPr>
            <p:ph type="title"/>
          </p:nvPr>
        </p:nvSpPr>
        <p:spPr>
          <a:xfrm>
            <a:off x="1293812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293814" y="1828800"/>
            <a:ext cx="96012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-UA" dirty="0" smtClean="0"/>
              <a:t>Зразок тексту</a:t>
            </a:r>
          </a:p>
          <a:p>
            <a:pPr lvl="1" rtl="0"/>
            <a:r>
              <a:rPr lang="uk-UA" dirty="0" smtClean="0"/>
              <a:t>Другий рівень</a:t>
            </a:r>
          </a:p>
          <a:p>
            <a:pPr lvl="2" rtl="0"/>
            <a:r>
              <a:rPr lang="uk-UA" dirty="0" smtClean="0"/>
              <a:t>Третій рівень</a:t>
            </a:r>
          </a:p>
          <a:p>
            <a:pPr lvl="3" rtl="0"/>
            <a:r>
              <a:rPr lang="uk-UA" dirty="0" smtClean="0"/>
              <a:t>Четвертий рівень</a:t>
            </a:r>
          </a:p>
          <a:p>
            <a:pPr lvl="4" rtl="0"/>
            <a:r>
              <a:rPr lang="uk-UA" dirty="0" smtClean="0"/>
              <a:t>П’ятий рівень</a:t>
            </a:r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3"/>
          </p:nvPr>
        </p:nvSpPr>
        <p:spPr>
          <a:xfrm>
            <a:off x="1293813" y="6400801"/>
            <a:ext cx="632459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2"/>
          </p:nvPr>
        </p:nvSpPr>
        <p:spPr>
          <a:xfrm>
            <a:off x="7999412" y="6400801"/>
            <a:ext cx="132005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EAD721-1AD6-493B-8D4D-F4817EB1613B}" type="datetime1">
              <a:rPr lang="uk-UA" smtClean="0"/>
              <a:pPr/>
              <a:t>06.04.2020</a:t>
            </a:fld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4"/>
          </p:nvPr>
        </p:nvSpPr>
        <p:spPr>
          <a:xfrm>
            <a:off x="9675812" y="6400801"/>
            <a:ext cx="12192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082099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2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800"/>
        </a:spcBef>
        <a:buFont typeface="Century" pitchFamily="18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91640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23160" indent="-228600" algn="l" defTabSz="914400" rtl="0" eaLnBrk="1" latinLnBrk="0" hangingPunct="1"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28600" algn="l" defTabSz="914400" rtl="0" eaLnBrk="1" latinLnBrk="0" hangingPunct="1"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54680" indent="-228600" algn="l" defTabSz="914400" rtl="0" eaLnBrk="1" latinLnBrk="0" hangingPunct="1"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25860" y="2564904"/>
            <a:ext cx="9554799" cy="3456384"/>
          </a:xfrm>
        </p:spPr>
        <p:txBody>
          <a:bodyPr rtlCol="0"/>
          <a:lstStyle/>
          <a:p>
            <a:pPr algn="ctr"/>
            <a:r>
              <a:rPr lang="uk-UA" sz="8000" dirty="0"/>
              <a:t>Збереження </a:t>
            </a:r>
            <a:r>
              <a:rPr lang="uk-UA" sz="8000" dirty="0" err="1"/>
              <a:t>біорізноманіття</a:t>
            </a:r>
            <a:r>
              <a:rPr lang="uk-UA" sz="8000" dirty="0"/>
              <a:t> як необхідна умова стабільності біосфери</a:t>
            </a:r>
          </a:p>
        </p:txBody>
      </p:sp>
    </p:spTree>
    <p:extLst>
      <p:ext uri="{BB962C8B-B14F-4D97-AF65-F5344CB8AC3E}">
        <p14:creationId xmlns:p14="http://schemas.microsoft.com/office/powerpoint/2010/main" val="360082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756" y="381000"/>
            <a:ext cx="11665296" cy="11430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Для </a:t>
            </a:r>
            <a:r>
              <a:rPr lang="ru-RU" b="1" dirty="0" err="1">
                <a:solidFill>
                  <a:srgbClr val="FFFF00"/>
                </a:solidFill>
              </a:rPr>
              <a:t>задоволення</a:t>
            </a:r>
            <a:r>
              <a:rPr lang="ru-RU" b="1" dirty="0">
                <a:solidFill>
                  <a:srgbClr val="FFFF00"/>
                </a:solidFill>
              </a:rPr>
              <a:t> </a:t>
            </a:r>
            <a:r>
              <a:rPr lang="ru-RU" b="1" dirty="0" err="1">
                <a:solidFill>
                  <a:srgbClr val="FFFF00"/>
                </a:solidFill>
              </a:rPr>
              <a:t>людських</a:t>
            </a:r>
            <a:r>
              <a:rPr lang="ru-RU" b="1" dirty="0">
                <a:solidFill>
                  <a:srgbClr val="FFFF00"/>
                </a:solidFill>
              </a:rPr>
              <a:t> </a:t>
            </a:r>
            <a:r>
              <a:rPr lang="ru-RU" b="1" dirty="0" smtClean="0">
                <a:solidFill>
                  <a:srgbClr val="FFFF00"/>
                </a:solidFill>
              </a:rPr>
              <a:t>потреб </a:t>
            </a:r>
            <a:r>
              <a:rPr lang="ru-RU" b="1" dirty="0" err="1" smtClean="0">
                <a:solidFill>
                  <a:srgbClr val="FFFF00"/>
                </a:solidFill>
              </a:rPr>
              <a:t>винищуються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надмірні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кількості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>
                <a:solidFill>
                  <a:srgbClr val="FFFF00"/>
                </a:solidFill>
              </a:rPr>
              <a:t>живих</a:t>
            </a:r>
            <a:r>
              <a:rPr lang="ru-RU" b="1" dirty="0">
                <a:solidFill>
                  <a:srgbClr val="FFFF00"/>
                </a:solidFill>
              </a:rPr>
              <a:t> </a:t>
            </a:r>
            <a:r>
              <a:rPr lang="ru-RU" b="1" dirty="0" err="1">
                <a:solidFill>
                  <a:srgbClr val="FFFF00"/>
                </a:solidFill>
              </a:rPr>
              <a:t>істот</a:t>
            </a:r>
            <a:endParaRPr lang="uk-UA" b="1" dirty="0">
              <a:solidFill>
                <a:srgbClr val="FFFF00"/>
              </a:solidFill>
            </a:endParaRP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66" y="1700807"/>
            <a:ext cx="5784330" cy="3312369"/>
          </a:xfrm>
          <a:effectLst>
            <a:glow rad="127000">
              <a:schemeClr val="accent5">
                <a:lumMod val="50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428" y="4751976"/>
            <a:ext cx="5732880" cy="1982356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336" y="1736420"/>
            <a:ext cx="4619048" cy="2761451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  <a:softEdge rad="25400"/>
          </a:effectLst>
        </p:spPr>
      </p:pic>
      <p:sp>
        <p:nvSpPr>
          <p:cNvPr id="12" name="Прямокутник 11"/>
          <p:cNvSpPr/>
          <p:nvPr/>
        </p:nvSpPr>
        <p:spPr>
          <a:xfrm>
            <a:off x="30568" y="5164672"/>
            <a:ext cx="6092825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sz="2400" dirty="0"/>
              <a:t>заради супу з акулячих плавців </a:t>
            </a:r>
            <a:r>
              <a:rPr lang="uk-UA" sz="2400" dirty="0" smtClean="0"/>
              <a:t>виловлюють навіть </a:t>
            </a:r>
            <a:r>
              <a:rPr lang="uk-UA" sz="2400" dirty="0"/>
              <a:t>найбільших китову й гігантську акул, чиї плавці коштують до 20 </a:t>
            </a:r>
            <a:r>
              <a:rPr lang="uk-UA" sz="2400" dirty="0" smtClean="0"/>
              <a:t>тис. доларів </a:t>
            </a:r>
            <a:r>
              <a:rPr lang="uk-UA" sz="2400" dirty="0"/>
              <a:t>США за кілограм</a:t>
            </a:r>
          </a:p>
        </p:txBody>
      </p:sp>
    </p:spTree>
    <p:extLst>
      <p:ext uri="{BB962C8B-B14F-4D97-AF65-F5344CB8AC3E}">
        <p14:creationId xmlns:p14="http://schemas.microsoft.com/office/powerpoint/2010/main" val="2603039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64" y="260648"/>
            <a:ext cx="8553483" cy="6324991"/>
          </a:xfrm>
          <a:effectLst>
            <a:glow rad="127000">
              <a:schemeClr val="accent5">
                <a:lumMod val="50000"/>
              </a:schemeClr>
            </a:glow>
            <a:softEdge rad="50800"/>
          </a:effectLst>
        </p:spPr>
      </p:pic>
      <p:sp>
        <p:nvSpPr>
          <p:cNvPr id="6" name="Прямокутник 5"/>
          <p:cNvSpPr/>
          <p:nvPr/>
        </p:nvSpPr>
        <p:spPr>
          <a:xfrm>
            <a:off x="8815247" y="0"/>
            <a:ext cx="337357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FFFF00"/>
                </a:solidFill>
              </a:rPr>
              <a:t>Маврикійський</a:t>
            </a:r>
            <a:r>
              <a:rPr lang="ru-RU" sz="2400" b="1" dirty="0">
                <a:solidFill>
                  <a:srgbClr val="FFFF00"/>
                </a:solidFill>
              </a:rPr>
              <a:t> дронт </a:t>
            </a:r>
            <a:r>
              <a:rPr lang="ru-RU" sz="2400" dirty="0"/>
              <a:t>(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FFFF00"/>
                </a:solidFill>
              </a:rPr>
              <a:t>додо</a:t>
            </a:r>
            <a:r>
              <a:rPr lang="ru-RU" sz="2400" dirty="0"/>
              <a:t>) </a:t>
            </a:r>
            <a:r>
              <a:rPr lang="ru-RU" sz="2400" dirty="0" err="1"/>
              <a:t>був</a:t>
            </a:r>
            <a:r>
              <a:rPr lang="ru-RU" sz="2400" dirty="0"/>
              <a:t> </a:t>
            </a:r>
            <a:r>
              <a:rPr lang="ru-RU" sz="2400" dirty="0" err="1"/>
              <a:t>уперше</a:t>
            </a:r>
            <a:r>
              <a:rPr lang="ru-RU" sz="2400" dirty="0"/>
              <a:t> описаний 1598 року </a:t>
            </a:r>
            <a:endParaRPr lang="ru-RU" sz="2400" dirty="0" smtClean="0"/>
          </a:p>
          <a:p>
            <a:pPr algn="ctr"/>
            <a:r>
              <a:rPr lang="ru-RU" sz="2400" dirty="0" smtClean="0"/>
              <a:t>на </a:t>
            </a:r>
            <a:r>
              <a:rPr lang="ru-RU" sz="2400" dirty="0" err="1"/>
              <a:t>острові</a:t>
            </a:r>
            <a:r>
              <a:rPr lang="ru-RU" sz="2400" dirty="0"/>
              <a:t> </a:t>
            </a:r>
            <a:r>
              <a:rPr lang="ru-RU" sz="2400" dirty="0" err="1" smtClean="0"/>
              <a:t>Мав­рикій</a:t>
            </a:r>
            <a:r>
              <a:rPr lang="ru-RU" sz="2400" dirty="0" smtClean="0"/>
              <a:t>.</a:t>
            </a:r>
          </a:p>
          <a:p>
            <a:pPr algn="ctr"/>
            <a:r>
              <a:rPr lang="ru-RU" sz="2400" dirty="0" smtClean="0"/>
              <a:t> </a:t>
            </a:r>
            <a:r>
              <a:rPr lang="ru-RU" sz="2400" dirty="0"/>
              <a:t>Для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знищення</a:t>
            </a:r>
            <a:r>
              <a:rPr lang="ru-RU" sz="2400" dirty="0"/>
              <a:t> </a:t>
            </a:r>
            <a:r>
              <a:rPr lang="ru-RU" sz="2400" dirty="0" err="1"/>
              <a:t>знадобилося</a:t>
            </a:r>
            <a:r>
              <a:rPr lang="ru-RU" sz="2400" dirty="0"/>
              <a:t> </a:t>
            </a:r>
            <a:r>
              <a:rPr lang="ru-RU" sz="2400" dirty="0" err="1"/>
              <a:t>менше</a:t>
            </a:r>
            <a:r>
              <a:rPr lang="ru-RU" sz="2400" dirty="0"/>
              <a:t> ста </a:t>
            </a:r>
            <a:r>
              <a:rPr lang="ru-RU" sz="2400" dirty="0" err="1"/>
              <a:t>років</a:t>
            </a:r>
            <a:r>
              <a:rPr lang="ru-RU" sz="2400" dirty="0"/>
              <a:t>. На </a:t>
            </a:r>
            <a:r>
              <a:rPr lang="ru-RU" sz="2400" dirty="0" err="1"/>
              <a:t>цього</a:t>
            </a:r>
            <a:r>
              <a:rPr lang="ru-RU" sz="2400" dirty="0"/>
              <a:t> великого (</a:t>
            </a:r>
            <a:r>
              <a:rPr lang="ru-RU" sz="2400" dirty="0" smtClean="0"/>
              <a:t>до 20 </a:t>
            </a:r>
            <a:r>
              <a:rPr lang="ru-RU" sz="2400" dirty="0"/>
              <a:t>кг) </a:t>
            </a:r>
            <a:r>
              <a:rPr lang="ru-RU" sz="2400" dirty="0" err="1"/>
              <a:t>нелітаючого</a:t>
            </a:r>
            <a:r>
              <a:rPr lang="ru-RU" sz="2400" dirty="0"/>
              <a:t> </a:t>
            </a:r>
            <a:r>
              <a:rPr lang="ru-RU" sz="2400" dirty="0" err="1"/>
              <a:t>представника</a:t>
            </a:r>
            <a:r>
              <a:rPr lang="ru-RU" sz="2400" dirty="0"/>
              <a:t> </a:t>
            </a:r>
            <a:r>
              <a:rPr lang="ru-RU" sz="2400" dirty="0" err="1"/>
              <a:t>голубоподібних</a:t>
            </a:r>
            <a:r>
              <a:rPr lang="ru-RU" sz="2400" dirty="0"/>
              <a:t> </a:t>
            </a:r>
            <a:r>
              <a:rPr lang="ru-RU" sz="2400" dirty="0" err="1"/>
              <a:t>полювали</a:t>
            </a:r>
            <a:r>
              <a:rPr lang="ru-RU" sz="2400" dirty="0"/>
              <a:t> </a:t>
            </a:r>
            <a:r>
              <a:rPr lang="ru-RU" sz="2400" dirty="0" err="1"/>
              <a:t>заради</a:t>
            </a:r>
            <a:r>
              <a:rPr lang="ru-RU" sz="2400" dirty="0"/>
              <a:t> </a:t>
            </a:r>
            <a:r>
              <a:rPr lang="ru-RU" sz="2400" dirty="0" err="1"/>
              <a:t>м’яса</a:t>
            </a:r>
            <a:r>
              <a:rPr lang="ru-RU" sz="2400" dirty="0"/>
              <a:t>. </a:t>
            </a:r>
            <a:r>
              <a:rPr lang="ru-RU" sz="2400" dirty="0" smtClean="0"/>
              <a:t>А</a:t>
            </a:r>
            <a:r>
              <a:rPr lang="ru-RU" sz="2400" dirty="0"/>
              <a:t> </a:t>
            </a:r>
            <a:r>
              <a:rPr lang="ru-RU" sz="2400" dirty="0" err="1"/>
              <a:t>гнізда</a:t>
            </a:r>
            <a:endParaRPr lang="ru-RU" sz="2400" dirty="0"/>
          </a:p>
          <a:p>
            <a:pPr algn="ctr"/>
            <a:r>
              <a:rPr lang="ru-RU" sz="2400" dirty="0"/>
              <a:t>птаха </a:t>
            </a:r>
            <a:r>
              <a:rPr lang="ru-RU" sz="2400" dirty="0" err="1"/>
              <a:t>винищувалися</a:t>
            </a:r>
            <a:r>
              <a:rPr lang="ru-RU" sz="2400" dirty="0"/>
              <a:t> </a:t>
            </a:r>
            <a:r>
              <a:rPr lang="ru-RU" sz="2400" dirty="0" err="1"/>
              <a:t>свинями</a:t>
            </a:r>
            <a:r>
              <a:rPr lang="ru-RU" sz="2400" dirty="0"/>
              <a:t> та собаками, </a:t>
            </a:r>
            <a:r>
              <a:rPr lang="ru-RU" sz="2400" dirty="0" err="1"/>
              <a:t>яких</a:t>
            </a:r>
            <a:r>
              <a:rPr lang="ru-RU" sz="2400" dirty="0"/>
              <a:t> завезли на </a:t>
            </a:r>
            <a:r>
              <a:rPr lang="ru-RU" sz="2400" dirty="0" err="1"/>
              <a:t>острів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322733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33108" y="260648"/>
            <a:ext cx="11809312" cy="4343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err="1"/>
              <a:t>Тварини</a:t>
            </a:r>
            <a:r>
              <a:rPr lang="ru-RU" sz="2800" dirty="0"/>
              <a:t>, </a:t>
            </a:r>
            <a:r>
              <a:rPr lang="ru-RU" sz="2800" dirty="0" err="1"/>
              <a:t>завезені</a:t>
            </a:r>
            <a:r>
              <a:rPr lang="ru-RU" sz="2800" dirty="0"/>
              <a:t> </a:t>
            </a:r>
            <a:r>
              <a:rPr lang="ru-RU" sz="2800" dirty="0" err="1"/>
              <a:t>людиною</a:t>
            </a:r>
            <a:r>
              <a:rPr lang="ru-RU" sz="2800" dirty="0"/>
              <a:t>, </a:t>
            </a:r>
            <a:r>
              <a:rPr lang="ru-RU" sz="2800" dirty="0" err="1"/>
              <a:t>які</a:t>
            </a:r>
            <a:r>
              <a:rPr lang="ru-RU" sz="2800" dirty="0"/>
              <a:t> </a:t>
            </a:r>
            <a:r>
              <a:rPr lang="ru-RU" sz="2800" dirty="0" err="1"/>
              <a:t>знищували</a:t>
            </a:r>
            <a:r>
              <a:rPr lang="ru-RU" sz="2800" dirty="0"/>
              <a:t> </a:t>
            </a:r>
            <a:r>
              <a:rPr lang="ru-RU" sz="2800" dirty="0" err="1"/>
              <a:t>острівні</a:t>
            </a:r>
            <a:r>
              <a:rPr lang="ru-RU" sz="2800" dirty="0"/>
              <a:t> </a:t>
            </a:r>
            <a:r>
              <a:rPr lang="ru-RU" sz="2800" dirty="0" err="1"/>
              <a:t>види</a:t>
            </a:r>
            <a:r>
              <a:rPr lang="ru-RU" sz="2800" dirty="0"/>
              <a:t> </a:t>
            </a:r>
            <a:r>
              <a:rPr lang="ru-RU" sz="2800" dirty="0" err="1"/>
              <a:t>організмів</a:t>
            </a:r>
            <a:r>
              <a:rPr lang="ru-RU" sz="2800" dirty="0"/>
              <a:t>: </a:t>
            </a:r>
            <a:r>
              <a:rPr lang="ru-RU" sz="2800" dirty="0" err="1"/>
              <a:t>кози</a:t>
            </a:r>
            <a:r>
              <a:rPr lang="ru-RU" sz="2800" dirty="0"/>
              <a:t>, </a:t>
            </a:r>
            <a:r>
              <a:rPr lang="ru-RU" sz="2800" dirty="0" err="1" smtClean="0"/>
              <a:t>свині</a:t>
            </a:r>
            <a:r>
              <a:rPr lang="ru-RU" sz="2800" dirty="0" smtClean="0"/>
              <a:t>, </a:t>
            </a:r>
            <a:r>
              <a:rPr lang="ru-RU" sz="2800" dirty="0" err="1" smtClean="0"/>
              <a:t>пацюки</a:t>
            </a:r>
            <a:r>
              <a:rPr lang="ru-RU" sz="2800" dirty="0"/>
              <a:t>. </a:t>
            </a:r>
            <a:r>
              <a:rPr lang="ru-RU" sz="2800" dirty="0" err="1"/>
              <a:t>Свині</a:t>
            </a:r>
            <a:r>
              <a:rPr lang="ru-RU" sz="2800" dirty="0"/>
              <a:t>, </a:t>
            </a:r>
            <a:r>
              <a:rPr lang="ru-RU" sz="2800" dirty="0" err="1"/>
              <a:t>кішки</a:t>
            </a:r>
            <a:r>
              <a:rPr lang="ru-RU" sz="2800" dirty="0"/>
              <a:t>, собаки, </a:t>
            </a:r>
            <a:r>
              <a:rPr lang="ru-RU" sz="2800" dirty="0" err="1"/>
              <a:t>пацюки</a:t>
            </a:r>
            <a:r>
              <a:rPr lang="ru-RU" sz="2800" dirty="0"/>
              <a:t> </a:t>
            </a:r>
            <a:r>
              <a:rPr lang="ru-RU" sz="2800" dirty="0" err="1"/>
              <a:t>розорювали</a:t>
            </a:r>
            <a:r>
              <a:rPr lang="ru-RU" sz="2800" dirty="0"/>
              <a:t> </a:t>
            </a:r>
            <a:r>
              <a:rPr lang="ru-RU" sz="2800" dirty="0" err="1"/>
              <a:t>гнізда</a:t>
            </a:r>
            <a:r>
              <a:rPr lang="ru-RU" sz="2800" dirty="0"/>
              <a:t> </a:t>
            </a:r>
            <a:r>
              <a:rPr lang="ru-RU" sz="2800" dirty="0" err="1"/>
              <a:t>птахів</a:t>
            </a:r>
            <a:r>
              <a:rPr lang="ru-RU" sz="2800" dirty="0"/>
              <a:t>, ловили та </a:t>
            </a:r>
            <a:r>
              <a:rPr lang="ru-RU" sz="2800" dirty="0" err="1" smtClean="0"/>
              <a:t>їли</a:t>
            </a:r>
            <a:r>
              <a:rPr lang="ru-RU" sz="2800" dirty="0" smtClean="0"/>
              <a:t> </a:t>
            </a:r>
            <a:r>
              <a:rPr lang="ru-RU" sz="2800" dirty="0" err="1" smtClean="0"/>
              <a:t>дорослих</a:t>
            </a:r>
            <a:r>
              <a:rPr lang="ru-RU" sz="2800" dirty="0" smtClean="0"/>
              <a:t> </a:t>
            </a:r>
            <a:r>
              <a:rPr lang="ru-RU" sz="2800" dirty="0" err="1"/>
              <a:t>тварин</a:t>
            </a:r>
            <a:r>
              <a:rPr lang="ru-RU" sz="2800" dirty="0"/>
              <a:t> </a:t>
            </a:r>
            <a:r>
              <a:rPr lang="ru-RU" sz="2800" dirty="0" err="1"/>
              <a:t>усіх</a:t>
            </a:r>
            <a:r>
              <a:rPr lang="ru-RU" sz="2800" dirty="0"/>
              <a:t> </a:t>
            </a:r>
            <a:r>
              <a:rPr lang="ru-RU" sz="2800" dirty="0" err="1"/>
              <a:t>місцевих</a:t>
            </a:r>
            <a:r>
              <a:rPr lang="ru-RU" sz="2800" dirty="0"/>
              <a:t> </a:t>
            </a:r>
            <a:r>
              <a:rPr lang="ru-RU" sz="2800" dirty="0" err="1"/>
              <a:t>видів</a:t>
            </a:r>
            <a:r>
              <a:rPr lang="ru-RU" sz="2800" dirty="0"/>
              <a:t>. </a:t>
            </a:r>
            <a:r>
              <a:rPr lang="ru-RU" sz="2800" dirty="0" err="1"/>
              <a:t>Острівні</a:t>
            </a:r>
            <a:r>
              <a:rPr lang="ru-RU" sz="2800" dirty="0"/>
              <a:t> </a:t>
            </a:r>
            <a:r>
              <a:rPr lang="ru-RU" sz="2800" dirty="0" err="1"/>
              <a:t>мешканці</a:t>
            </a:r>
            <a:r>
              <a:rPr lang="ru-RU" sz="2800" dirty="0"/>
              <a:t> просто не </a:t>
            </a:r>
            <a:r>
              <a:rPr lang="ru-RU" sz="2800" dirty="0" err="1" smtClean="0"/>
              <a:t>встигали</a:t>
            </a:r>
            <a:r>
              <a:rPr lang="ru-RU" sz="2800" dirty="0" smtClean="0"/>
              <a:t> </a:t>
            </a:r>
            <a:r>
              <a:rPr lang="ru-RU" sz="2800" dirty="0" err="1"/>
              <a:t>виробити</a:t>
            </a:r>
            <a:r>
              <a:rPr lang="ru-RU" sz="2800" dirty="0"/>
              <a:t> </a:t>
            </a:r>
            <a:r>
              <a:rPr lang="ru-RU" sz="2800" dirty="0" err="1"/>
              <a:t>способи</a:t>
            </a:r>
            <a:r>
              <a:rPr lang="ru-RU" sz="2800" dirty="0"/>
              <a:t> </a:t>
            </a:r>
            <a:r>
              <a:rPr lang="ru-RU" sz="2800" dirty="0" err="1"/>
              <a:t>захисту</a:t>
            </a:r>
            <a:r>
              <a:rPr lang="ru-RU" sz="2800" dirty="0"/>
              <a:t> </a:t>
            </a:r>
            <a:r>
              <a:rPr lang="ru-RU" sz="2800" dirty="0" err="1"/>
              <a:t>від</a:t>
            </a:r>
            <a:r>
              <a:rPr lang="ru-RU" sz="2800" dirty="0"/>
              <a:t> </a:t>
            </a:r>
            <a:r>
              <a:rPr lang="ru-RU" sz="2800" dirty="0" err="1"/>
              <a:t>нових</a:t>
            </a:r>
            <a:r>
              <a:rPr lang="ru-RU" sz="2800" dirty="0"/>
              <a:t> </a:t>
            </a:r>
            <a:r>
              <a:rPr lang="ru-RU" sz="2800" dirty="0" err="1"/>
              <a:t>хижаків</a:t>
            </a:r>
            <a:r>
              <a:rPr lang="ru-RU" sz="2800" dirty="0"/>
              <a:t> і </a:t>
            </a:r>
            <a:r>
              <a:rPr lang="ru-RU" sz="2800" dirty="0" err="1"/>
              <a:t>масово</a:t>
            </a:r>
            <a:r>
              <a:rPr lang="ru-RU" sz="2800" dirty="0"/>
              <a:t> гинули. На островах, </a:t>
            </a:r>
            <a:r>
              <a:rPr lang="ru-RU" sz="2800" dirty="0" err="1"/>
              <a:t>заселених</a:t>
            </a:r>
            <a:r>
              <a:rPr lang="ru-RU" sz="2800" dirty="0"/>
              <a:t> людьми, </a:t>
            </a:r>
            <a:r>
              <a:rPr lang="ru-RU" sz="2800" dirty="0" err="1"/>
              <a:t>кіз</a:t>
            </a:r>
            <a:r>
              <a:rPr lang="ru-RU" sz="2800" dirty="0"/>
              <a:t> </a:t>
            </a:r>
            <a:r>
              <a:rPr lang="ru-RU" sz="2800" dirty="0" err="1" smtClean="0"/>
              <a:t>тримали</a:t>
            </a:r>
            <a:r>
              <a:rPr lang="ru-RU" sz="2800" dirty="0" smtClean="0"/>
              <a:t> як </a:t>
            </a:r>
            <a:r>
              <a:rPr lang="ru-RU" sz="2800" dirty="0" err="1"/>
              <a:t>домашніх</a:t>
            </a:r>
            <a:r>
              <a:rPr lang="ru-RU" sz="2800" dirty="0"/>
              <a:t> </a:t>
            </a:r>
            <a:r>
              <a:rPr lang="ru-RU" sz="2800" dirty="0" err="1"/>
              <a:t>тварин</a:t>
            </a:r>
            <a:r>
              <a:rPr lang="ru-RU" sz="2800" dirty="0"/>
              <a:t>. Але </a:t>
            </a:r>
            <a:r>
              <a:rPr lang="ru-RU" sz="2800" dirty="0" err="1"/>
              <a:t>кози</a:t>
            </a:r>
            <a:r>
              <a:rPr lang="ru-RU" sz="2800" dirty="0"/>
              <a:t> — </a:t>
            </a:r>
            <a:r>
              <a:rPr lang="ru-RU" sz="2800" dirty="0" err="1"/>
              <a:t>чудові</a:t>
            </a:r>
            <a:r>
              <a:rPr lang="ru-RU" sz="2800" dirty="0"/>
              <a:t> </a:t>
            </a:r>
            <a:r>
              <a:rPr lang="ru-RU" sz="2800" dirty="0" err="1"/>
              <a:t>скалолази</a:t>
            </a:r>
            <a:r>
              <a:rPr lang="ru-RU" sz="2800" dirty="0"/>
              <a:t>, вони </a:t>
            </a:r>
            <a:r>
              <a:rPr lang="ru-RU" sz="2800" dirty="0" err="1" smtClean="0"/>
              <a:t>підіймаються</a:t>
            </a:r>
            <a:r>
              <a:rPr lang="ru-RU" sz="2800" dirty="0" smtClean="0"/>
              <a:t> на </a:t>
            </a:r>
            <a:r>
              <a:rPr lang="ru-RU" sz="2800" dirty="0"/>
              <a:t>дерева й </a:t>
            </a:r>
            <a:r>
              <a:rPr lang="ru-RU" sz="2800" dirty="0" err="1"/>
              <a:t>об’їдають</a:t>
            </a:r>
            <a:r>
              <a:rPr lang="ru-RU" sz="2800" dirty="0"/>
              <a:t> </a:t>
            </a:r>
            <a:r>
              <a:rPr lang="ru-RU" sz="2800" dirty="0" err="1" smtClean="0"/>
              <a:t>листя</a:t>
            </a:r>
            <a:endParaRPr lang="uk-UA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28" y="3140968"/>
            <a:ext cx="11449272" cy="3459291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1313911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764" y="908720"/>
            <a:ext cx="11927061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біорізноманіття</a:t>
            </a:r>
            <a:r>
              <a:rPr lang="ru-RU" dirty="0"/>
              <a:t>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, </a:t>
            </a:r>
            <a:r>
              <a:rPr lang="ru-RU" dirty="0" err="1"/>
              <a:t>спрямованих</a:t>
            </a:r>
            <a:r>
              <a:rPr lang="ru-RU" dirty="0"/>
              <a:t> на </a:t>
            </a:r>
            <a:r>
              <a:rPr lang="ru-RU" dirty="0" err="1" smtClean="0"/>
              <a:t>охорону</a:t>
            </a:r>
            <a:r>
              <a:rPr lang="ru-RU" dirty="0" smtClean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популяцій</a:t>
            </a:r>
            <a:r>
              <a:rPr lang="ru-RU" dirty="0"/>
              <a:t>, </a:t>
            </a:r>
            <a:r>
              <a:rPr lang="ru-RU" dirty="0" err="1"/>
              <a:t>видів</a:t>
            </a:r>
            <a:r>
              <a:rPr lang="ru-RU" dirty="0"/>
              <a:t> та </a:t>
            </a:r>
            <a:r>
              <a:rPr lang="ru-RU" dirty="0" err="1"/>
              <a:t>екосистем</a:t>
            </a:r>
            <a:r>
              <a:rPr lang="ru-RU" dirty="0"/>
              <a:t> у </a:t>
            </a:r>
            <a:r>
              <a:rPr lang="ru-RU" dirty="0" err="1"/>
              <a:t>цілому</a:t>
            </a:r>
            <a:r>
              <a:rPr lang="ru-RU" dirty="0"/>
              <a:t> разом з </a:t>
            </a:r>
            <a:r>
              <a:rPr lang="ru-RU" dirty="0" err="1"/>
              <a:t>їхнім</a:t>
            </a:r>
            <a:r>
              <a:rPr lang="ru-RU" dirty="0"/>
              <a:t> </a:t>
            </a:r>
            <a:r>
              <a:rPr lang="ru-RU" dirty="0" err="1"/>
              <a:t>середовищем</a:t>
            </a: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існування</a:t>
            </a:r>
            <a:endParaRPr lang="uk-UA" dirty="0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48" y="2204864"/>
            <a:ext cx="7704856" cy="4402725"/>
          </a:xfrm>
          <a:effectLst>
            <a:glow rad="127000">
              <a:schemeClr val="accent5">
                <a:lumMod val="50000"/>
              </a:schemeClr>
            </a:glow>
            <a:softEdge rad="508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0636" y="2204864"/>
            <a:ext cx="3822968" cy="2314493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  <a:softEdge rad="38100"/>
          </a:effectLst>
        </p:spPr>
      </p:pic>
      <p:sp>
        <p:nvSpPr>
          <p:cNvPr id="7" name="Прямокутник 6"/>
          <p:cNvSpPr/>
          <p:nvPr/>
        </p:nvSpPr>
        <p:spPr>
          <a:xfrm>
            <a:off x="7966620" y="4519357"/>
            <a:ext cx="39669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sz="2400" dirty="0" err="1" smtClean="0"/>
              <a:t>якби</a:t>
            </a:r>
            <a:r>
              <a:rPr lang="ru-RU" sz="2400" dirty="0" smtClean="0"/>
              <a:t> </a:t>
            </a:r>
            <a:r>
              <a:rPr lang="ru-RU" sz="2400" dirty="0" err="1"/>
              <a:t>гінкго</a:t>
            </a:r>
            <a:r>
              <a:rPr lang="ru-RU" sz="2400" dirty="0"/>
              <a:t> в </a:t>
            </a:r>
            <a:r>
              <a:rPr lang="ru-RU" sz="2400" dirty="0" err="1"/>
              <a:t>давні</a:t>
            </a:r>
            <a:r>
              <a:rPr lang="ru-RU" sz="2400" dirty="0"/>
              <a:t> </a:t>
            </a:r>
            <a:r>
              <a:rPr lang="ru-RU" sz="2400" dirty="0" err="1"/>
              <a:t>часи</a:t>
            </a:r>
            <a:r>
              <a:rPr lang="ru-RU" sz="2400" dirty="0"/>
              <a:t> не </a:t>
            </a:r>
            <a:r>
              <a:rPr lang="ru-RU" sz="2400" dirty="0" smtClean="0"/>
              <a:t>стали </a:t>
            </a:r>
            <a:r>
              <a:rPr lang="ru-RU" sz="2400" dirty="0" err="1" smtClean="0"/>
              <a:t>вирощувати</a:t>
            </a:r>
            <a:r>
              <a:rPr lang="ru-RU" sz="2400" dirty="0" smtClean="0"/>
              <a:t> </a:t>
            </a:r>
            <a:r>
              <a:rPr lang="ru-RU" sz="2400" dirty="0"/>
              <a:t>як </a:t>
            </a:r>
            <a:r>
              <a:rPr lang="ru-RU" sz="2400" dirty="0" err="1" smtClean="0"/>
              <a:t>декоративну</a:t>
            </a:r>
            <a:r>
              <a:rPr lang="ru-RU" sz="2400" dirty="0" smtClean="0"/>
              <a:t> </a:t>
            </a:r>
            <a:r>
              <a:rPr lang="ru-RU" sz="2400" dirty="0" err="1" smtClean="0"/>
              <a:t>рослину</a:t>
            </a:r>
            <a:r>
              <a:rPr lang="ru-RU" sz="2400" dirty="0"/>
              <a:t>, ми б не </a:t>
            </a:r>
            <a:r>
              <a:rPr lang="ru-RU" sz="2400" dirty="0" err="1"/>
              <a:t>отримали</a:t>
            </a:r>
            <a:r>
              <a:rPr lang="ru-RU" sz="2400" dirty="0"/>
              <a:t> </a:t>
            </a:r>
            <a:r>
              <a:rPr lang="ru-RU" sz="2400" dirty="0" err="1"/>
              <a:t>цілу</a:t>
            </a:r>
            <a:r>
              <a:rPr lang="ru-RU" sz="2400" dirty="0"/>
              <a:t> </a:t>
            </a:r>
            <a:r>
              <a:rPr lang="ru-RU" sz="2400" dirty="0" smtClean="0"/>
              <a:t>низку </a:t>
            </a:r>
            <a:r>
              <a:rPr lang="ru-RU" sz="2400" dirty="0" err="1" smtClean="0"/>
              <a:t>корисних</a:t>
            </a:r>
            <a:r>
              <a:rPr lang="ru-RU" sz="2400" dirty="0" smtClean="0"/>
              <a:t> </a:t>
            </a:r>
            <a:r>
              <a:rPr lang="ru-RU" sz="2400" dirty="0" err="1" smtClean="0"/>
              <a:t>медичних</a:t>
            </a:r>
            <a:r>
              <a:rPr lang="ru-RU" sz="2400" dirty="0" smtClean="0"/>
              <a:t> </a:t>
            </a:r>
            <a:r>
              <a:rPr lang="ru-RU" sz="2400" dirty="0" err="1" smtClean="0"/>
              <a:t>препаратів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343129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772" y="381000"/>
            <a:ext cx="11665296" cy="1143000"/>
          </a:xfrm>
        </p:spPr>
        <p:txBody>
          <a:bodyPr>
            <a:noAutofit/>
          </a:bodyPr>
          <a:lstStyle/>
          <a:p>
            <a:pPr algn="ctr"/>
            <a:r>
              <a:rPr lang="uk-UA" sz="6600" b="1" dirty="0" smtClean="0"/>
              <a:t>ДОМАШНЄ ЗАВДАННЯ</a:t>
            </a:r>
            <a:endParaRPr lang="uk-UA" sz="66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93812" y="1828800"/>
            <a:ext cx="11305256" cy="4696544"/>
          </a:xfrm>
        </p:spPr>
        <p:txBody>
          <a:bodyPr>
            <a:normAutofit/>
          </a:bodyPr>
          <a:lstStyle/>
          <a:p>
            <a:r>
              <a:rPr lang="uk-UA" sz="5400" dirty="0" smtClean="0"/>
              <a:t>1) вивчити параграф 46</a:t>
            </a:r>
          </a:p>
          <a:p>
            <a:r>
              <a:rPr lang="uk-UA" sz="5400" dirty="0" smtClean="0"/>
              <a:t>2) законспектувати матеріал теми</a:t>
            </a:r>
          </a:p>
          <a:p>
            <a:r>
              <a:rPr lang="uk-UA" sz="5400" dirty="0" smtClean="0"/>
              <a:t>3) виконати практичну роботу</a:t>
            </a:r>
            <a:endParaRPr lang="uk-UA" sz="5400" dirty="0"/>
          </a:p>
        </p:txBody>
      </p:sp>
    </p:spTree>
    <p:extLst>
      <p:ext uri="{BB962C8B-B14F-4D97-AF65-F5344CB8AC3E}">
        <p14:creationId xmlns:p14="http://schemas.microsoft.com/office/powerpoint/2010/main" val="3545472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772" y="692696"/>
            <a:ext cx="11377264" cy="4464496"/>
          </a:xfrm>
        </p:spPr>
        <p:txBody>
          <a:bodyPr>
            <a:noAutofit/>
          </a:bodyPr>
          <a:lstStyle/>
          <a:p>
            <a:pPr algn="ctr"/>
            <a:r>
              <a:rPr lang="ru-RU" sz="8800" dirty="0"/>
              <a:t>Практична </a:t>
            </a:r>
            <a:r>
              <a:rPr lang="ru-RU" sz="8800" dirty="0" smtClean="0"/>
              <a:t>робота №3</a:t>
            </a:r>
            <a:r>
              <a:rPr lang="ru-RU" sz="8800" dirty="0"/>
              <a:t/>
            </a:r>
            <a:br>
              <a:rPr lang="ru-RU" sz="8800" dirty="0"/>
            </a:br>
            <a:r>
              <a:rPr lang="ru-RU" sz="8800" dirty="0" err="1">
                <a:solidFill>
                  <a:srgbClr val="FFFF00"/>
                </a:solidFill>
              </a:rPr>
              <a:t>Оцінка</a:t>
            </a:r>
            <a:r>
              <a:rPr lang="ru-RU" sz="8800" dirty="0">
                <a:solidFill>
                  <a:srgbClr val="FFFF00"/>
                </a:solidFill>
              </a:rPr>
              <a:t> </a:t>
            </a:r>
            <a:r>
              <a:rPr lang="ru-RU" sz="8800" dirty="0" err="1">
                <a:solidFill>
                  <a:srgbClr val="FFFF00"/>
                </a:solidFill>
              </a:rPr>
              <a:t>екологічного</a:t>
            </a:r>
            <a:r>
              <a:rPr lang="ru-RU" sz="8800" dirty="0">
                <a:solidFill>
                  <a:srgbClr val="FFFF00"/>
                </a:solidFill>
              </a:rPr>
              <a:t> стану </a:t>
            </a:r>
            <a:r>
              <a:rPr lang="ru-RU" sz="8800" dirty="0" err="1">
                <a:solidFill>
                  <a:srgbClr val="FFFF00"/>
                </a:solidFill>
              </a:rPr>
              <a:t>свого</a:t>
            </a:r>
            <a:r>
              <a:rPr lang="ru-RU" sz="8800" dirty="0">
                <a:solidFill>
                  <a:srgbClr val="FFFF00"/>
                </a:solidFill>
              </a:rPr>
              <a:t> </a:t>
            </a:r>
            <a:r>
              <a:rPr lang="ru-RU" sz="8800" dirty="0" err="1" smtClean="0">
                <a:solidFill>
                  <a:srgbClr val="FFFF00"/>
                </a:solidFill>
              </a:rPr>
              <a:t>регіону</a:t>
            </a:r>
            <a:r>
              <a:rPr lang="ru-RU" sz="8800" dirty="0" smtClean="0">
                <a:solidFill>
                  <a:srgbClr val="FFFF00"/>
                </a:solidFill>
              </a:rPr>
              <a:t> </a:t>
            </a:r>
            <a:endParaRPr lang="uk-UA" sz="8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732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748" y="2564904"/>
            <a:ext cx="11881320" cy="4048472"/>
          </a:xfrm>
        </p:spPr>
        <p:txBody>
          <a:bodyPr>
            <a:noAutofit/>
          </a:bodyPr>
          <a:lstStyle/>
          <a:p>
            <a:r>
              <a:rPr lang="ru-RU" sz="4800" dirty="0"/>
              <a:t>Тема</a:t>
            </a:r>
            <a:r>
              <a:rPr lang="ru-RU" sz="4800" dirty="0">
                <a:solidFill>
                  <a:srgbClr val="FFFF00"/>
                </a:solidFill>
              </a:rPr>
              <a:t>.  </a:t>
            </a:r>
            <a:r>
              <a:rPr lang="ru-RU" sz="4800" dirty="0" err="1">
                <a:solidFill>
                  <a:srgbClr val="FFFF00"/>
                </a:solidFill>
              </a:rPr>
              <a:t>Оцінка</a:t>
            </a:r>
            <a:r>
              <a:rPr lang="ru-RU" sz="4800" dirty="0">
                <a:solidFill>
                  <a:srgbClr val="FFFF00"/>
                </a:solidFill>
              </a:rPr>
              <a:t> </a:t>
            </a:r>
            <a:r>
              <a:rPr lang="ru-RU" sz="4800" dirty="0" err="1">
                <a:solidFill>
                  <a:srgbClr val="FFFF00"/>
                </a:solidFill>
              </a:rPr>
              <a:t>екологічного</a:t>
            </a:r>
            <a:r>
              <a:rPr lang="ru-RU" sz="4800" dirty="0">
                <a:solidFill>
                  <a:srgbClr val="FFFF00"/>
                </a:solidFill>
              </a:rPr>
              <a:t> стану </a:t>
            </a:r>
            <a:r>
              <a:rPr lang="ru-RU" sz="4800" dirty="0" err="1">
                <a:solidFill>
                  <a:srgbClr val="FFFF00"/>
                </a:solidFill>
              </a:rPr>
              <a:t>свого</a:t>
            </a:r>
            <a:r>
              <a:rPr lang="ru-RU" sz="4800" dirty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регіону</a:t>
            </a:r>
            <a:r>
              <a:rPr lang="ru-RU" sz="4800" dirty="0" smtClean="0">
                <a:solidFill>
                  <a:srgbClr val="FFFF00"/>
                </a:solidFill>
              </a:rPr>
              <a:t> (</a:t>
            </a:r>
            <a:r>
              <a:rPr lang="ru-RU" sz="4800" dirty="0" err="1" smtClean="0">
                <a:solidFill>
                  <a:srgbClr val="FFFF00"/>
                </a:solidFill>
              </a:rPr>
              <a:t>вказати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назву</a:t>
            </a:r>
            <a:r>
              <a:rPr lang="ru-RU" sz="4800" dirty="0" smtClean="0">
                <a:solidFill>
                  <a:srgbClr val="FFFF00"/>
                </a:solidFill>
              </a:rPr>
              <a:t> </a:t>
            </a:r>
            <a:r>
              <a:rPr lang="ru-RU" sz="4800" dirty="0" err="1" smtClean="0">
                <a:solidFill>
                  <a:srgbClr val="FFFF00"/>
                </a:solidFill>
              </a:rPr>
              <a:t>регіону</a:t>
            </a:r>
            <a:r>
              <a:rPr lang="ru-RU" sz="4800" dirty="0" smtClean="0">
                <a:solidFill>
                  <a:srgbClr val="FFFF00"/>
                </a:solidFill>
              </a:rPr>
              <a:t>).</a:t>
            </a:r>
            <a:r>
              <a:rPr lang="ru-RU" sz="4800" dirty="0">
                <a:solidFill>
                  <a:srgbClr val="FFFF00"/>
                </a:solidFill>
              </a:rPr>
              <a:t/>
            </a:r>
            <a:br>
              <a:rPr lang="ru-RU" sz="4800" dirty="0">
                <a:solidFill>
                  <a:srgbClr val="FFFF00"/>
                </a:solidFill>
              </a:rPr>
            </a:br>
            <a:r>
              <a:rPr lang="ru-RU" sz="4800" dirty="0" smtClean="0"/>
              <a:t>Мета</a:t>
            </a:r>
            <a:r>
              <a:rPr lang="ru-RU" sz="4800" dirty="0"/>
              <a:t>: </a:t>
            </a:r>
            <a:r>
              <a:rPr lang="ru-RU" sz="4800" dirty="0" err="1" smtClean="0"/>
              <a:t>ознайомитися</a:t>
            </a:r>
            <a:r>
              <a:rPr lang="ru-RU" sz="4800" dirty="0" smtClean="0"/>
              <a:t> </a:t>
            </a:r>
            <a:r>
              <a:rPr lang="ru-RU" sz="4800" dirty="0"/>
              <a:t>з </a:t>
            </a:r>
            <a:r>
              <a:rPr lang="ru-RU" sz="4800" dirty="0" err="1"/>
              <a:t>екологічною</a:t>
            </a:r>
            <a:r>
              <a:rPr lang="ru-RU" sz="4800" dirty="0"/>
              <a:t> </a:t>
            </a:r>
            <a:r>
              <a:rPr lang="ru-RU" sz="4800" dirty="0" err="1"/>
              <a:t>ситуацією</a:t>
            </a:r>
            <a:r>
              <a:rPr lang="ru-RU" sz="4800" dirty="0"/>
              <a:t> у </a:t>
            </a:r>
            <a:r>
              <a:rPr lang="ru-RU" sz="4800" dirty="0" err="1"/>
              <a:t>своєму</a:t>
            </a:r>
            <a:r>
              <a:rPr lang="ru-RU" sz="4800" dirty="0"/>
              <a:t> </a:t>
            </a:r>
            <a:r>
              <a:rPr lang="ru-RU" sz="4800" dirty="0" err="1" smtClean="0"/>
              <a:t>регіоні</a:t>
            </a:r>
            <a:r>
              <a:rPr lang="uk-UA" sz="4800" dirty="0" smtClean="0"/>
              <a:t>; використовуючи </a:t>
            </a:r>
            <a:r>
              <a:rPr lang="uk-UA" sz="4800" dirty="0"/>
              <a:t>літературні та інтернет-джерела, </a:t>
            </a:r>
            <a:r>
              <a:rPr lang="uk-UA" sz="4800" dirty="0" smtClean="0"/>
              <a:t>оцінити </a:t>
            </a:r>
            <a:r>
              <a:rPr lang="uk-UA" sz="4800" dirty="0"/>
              <a:t>екологічний </a:t>
            </a:r>
            <a:r>
              <a:rPr lang="uk-UA" sz="4800" dirty="0" smtClean="0"/>
              <a:t>стан </a:t>
            </a:r>
            <a:r>
              <a:rPr lang="uk-UA" sz="4800" dirty="0"/>
              <a:t>регіону, </a:t>
            </a:r>
            <a:r>
              <a:rPr lang="uk-UA" sz="4800" dirty="0" smtClean="0"/>
              <a:t>у якому </a:t>
            </a:r>
            <a:r>
              <a:rPr lang="uk-UA" sz="4800" dirty="0"/>
              <a:t>ви </a:t>
            </a:r>
            <a:r>
              <a:rPr lang="uk-UA" sz="4800" dirty="0" smtClean="0"/>
              <a:t>проживаєте; </a:t>
            </a:r>
            <a:r>
              <a:rPr lang="uk-UA" sz="4800" dirty="0"/>
              <a:t>на основі проаналізованої інформації підготувати </a:t>
            </a:r>
            <a:r>
              <a:rPr lang="uk-UA" sz="4800" dirty="0" smtClean="0"/>
              <a:t>пропозиції щодо </a:t>
            </a:r>
            <a:r>
              <a:rPr lang="uk-UA" sz="4800" dirty="0"/>
              <a:t>поліпшення екологічної ситуації в даному регіоні</a:t>
            </a:r>
          </a:p>
        </p:txBody>
      </p:sp>
    </p:spTree>
    <p:extLst>
      <p:ext uri="{BB962C8B-B14F-4D97-AF65-F5344CB8AC3E}">
        <p14:creationId xmlns:p14="http://schemas.microsoft.com/office/powerpoint/2010/main" val="72657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7868" y="716977"/>
            <a:ext cx="96012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7200" b="1" dirty="0">
                <a:solidFill>
                  <a:srgbClr val="FFFF00"/>
                </a:solidFill>
              </a:rPr>
              <a:t>ХІД РОБОТИ</a:t>
            </a:r>
            <a:br>
              <a:rPr lang="uk-UA" sz="7200" b="1" dirty="0">
                <a:solidFill>
                  <a:srgbClr val="FFFF00"/>
                </a:solidFill>
              </a:rPr>
            </a:br>
            <a:endParaRPr lang="uk-UA" sz="7200" b="1" dirty="0">
              <a:solidFill>
                <a:srgbClr val="FFFF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37828" y="1124744"/>
            <a:ext cx="11521280" cy="4343400"/>
          </a:xfrm>
        </p:spPr>
        <p:txBody>
          <a:bodyPr>
            <a:normAutofit/>
          </a:bodyPr>
          <a:lstStyle/>
          <a:p>
            <a:pPr marL="457200" indent="-457200" algn="just">
              <a:buAutoNum type="arabicPeriod"/>
            </a:pPr>
            <a:r>
              <a:rPr lang="uk-UA" dirty="0" smtClean="0"/>
              <a:t>Проаналізуйте </a:t>
            </a:r>
            <a:r>
              <a:rPr lang="uk-UA" dirty="0"/>
              <a:t>отриману інформацію щодо основних </a:t>
            </a:r>
            <a:r>
              <a:rPr lang="uk-UA" dirty="0" smtClean="0"/>
              <a:t>об'єктів </a:t>
            </a:r>
            <a:r>
              <a:rPr lang="uk-UA" dirty="0"/>
              <a:t>вашого </a:t>
            </a:r>
            <a:r>
              <a:rPr lang="uk-UA" dirty="0" smtClean="0"/>
              <a:t>регіону, які </a:t>
            </a:r>
            <a:r>
              <a:rPr lang="uk-UA" dirty="0"/>
              <a:t>можуть слугувати джерелами тих чи інших видів забруднення. </a:t>
            </a:r>
            <a:r>
              <a:rPr lang="uk-UA" dirty="0" smtClean="0"/>
              <a:t>Наприклад, промислові </a:t>
            </a:r>
            <a:r>
              <a:rPr lang="uk-UA" dirty="0"/>
              <a:t>підприємства, великі автомобільні </a:t>
            </a:r>
            <a:r>
              <a:rPr lang="uk-UA" dirty="0" smtClean="0"/>
              <a:t>магістралі, аеропорти</a:t>
            </a:r>
            <a:r>
              <a:rPr lang="uk-UA" dirty="0"/>
              <a:t>, </a:t>
            </a:r>
            <a:r>
              <a:rPr lang="uk-UA" dirty="0" smtClean="0"/>
              <a:t>залізниця, теплові </a:t>
            </a:r>
            <a:r>
              <a:rPr lang="uk-UA" dirty="0"/>
              <a:t>або атомні електростанції, інші енергетичні </a:t>
            </a:r>
            <a:r>
              <a:rPr lang="uk-UA" dirty="0" smtClean="0"/>
              <a:t>об'єкти, </a:t>
            </a:r>
            <a:r>
              <a:rPr lang="uk-UA" dirty="0"/>
              <a:t>великі </a:t>
            </a:r>
            <a:r>
              <a:rPr lang="uk-UA" dirty="0" smtClean="0"/>
              <a:t>агропромислові комплекси</a:t>
            </a:r>
            <a:r>
              <a:rPr lang="uk-UA" dirty="0"/>
              <a:t>, полігони побутових або промислових відходів </a:t>
            </a:r>
            <a:r>
              <a:rPr lang="uk-UA" dirty="0" smtClean="0"/>
              <a:t>тощо. Зазначте потенційні види </a:t>
            </a:r>
            <a:r>
              <a:rPr lang="uk-UA" dirty="0"/>
              <a:t>забруднення довкілля та можливий негативний вплив на </a:t>
            </a:r>
            <a:r>
              <a:rPr lang="uk-UA" dirty="0" smtClean="0"/>
              <a:t>здоров'я людини.</a:t>
            </a:r>
          </a:p>
          <a:p>
            <a:pPr marL="457200" indent="-457200">
              <a:buAutoNum type="arabicPeriod"/>
            </a:pPr>
            <a:r>
              <a:rPr lang="uk-UA" dirty="0" smtClean="0"/>
              <a:t>Результати </a:t>
            </a:r>
            <a:r>
              <a:rPr lang="uk-UA" dirty="0"/>
              <a:t>аналізу оформіть у вигляді </a:t>
            </a:r>
            <a:r>
              <a:rPr lang="uk-UA" dirty="0" smtClean="0"/>
              <a:t>таблиці</a:t>
            </a:r>
            <a:r>
              <a:rPr lang="uk-UA" dirty="0"/>
              <a:t> </a:t>
            </a:r>
            <a:r>
              <a:rPr lang="uk-UA" dirty="0" smtClean="0"/>
              <a:t>  </a:t>
            </a:r>
          </a:p>
          <a:p>
            <a:pPr marL="0" indent="0">
              <a:buNone/>
            </a:pPr>
            <a:endParaRPr lang="uk-UA" dirty="0"/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8049664"/>
              </p:ext>
            </p:extLst>
          </p:nvPr>
        </p:nvGraphicFramePr>
        <p:xfrm>
          <a:off x="693812" y="4509120"/>
          <a:ext cx="10801200" cy="210325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744416"/>
                <a:gridCol w="3456384"/>
                <a:gridCol w="3600400"/>
              </a:tblGrid>
              <a:tr h="481043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ДЖЕРЕЛО</a:t>
                      </a:r>
                      <a:r>
                        <a:rPr lang="uk-UA" baseline="0" dirty="0" smtClean="0"/>
                        <a:t> ЗАБРУДНЕННЯ</a:t>
                      </a:r>
                    </a:p>
                    <a:p>
                      <a:pPr algn="ctr"/>
                      <a:r>
                        <a:rPr lang="uk-UA" baseline="0" dirty="0" smtClean="0"/>
                        <a:t>(ВАШ РЕГІОН)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ВПЛИВ</a:t>
                      </a:r>
                      <a:r>
                        <a:rPr lang="uk-UA" baseline="0" dirty="0" smtClean="0"/>
                        <a:t> НА ДОВКІЛЛЯ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МОЖЛИВИЙ</a:t>
                      </a:r>
                      <a:r>
                        <a:rPr lang="uk-UA" baseline="0" dirty="0" smtClean="0"/>
                        <a:t> ВПЛИВ НА ЗДОРОВ‘Я ЛЮДИНИ</a:t>
                      </a:r>
                      <a:endParaRPr lang="uk-UA" dirty="0"/>
                    </a:p>
                  </a:txBody>
                  <a:tcPr/>
                </a:tc>
              </a:tr>
              <a:tr h="487724">
                <a:tc>
                  <a:txBody>
                    <a:bodyPr/>
                    <a:lstStyle/>
                    <a:p>
                      <a:r>
                        <a:rPr lang="uk-UA" dirty="0" smtClean="0"/>
                        <a:t>1.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87724">
                <a:tc>
                  <a:txBody>
                    <a:bodyPr/>
                    <a:lstStyle/>
                    <a:p>
                      <a:r>
                        <a:rPr lang="uk-UA" dirty="0" smtClean="0"/>
                        <a:t>2.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487724">
                <a:tc>
                  <a:txBody>
                    <a:bodyPr/>
                    <a:lstStyle/>
                    <a:p>
                      <a:r>
                        <a:rPr lang="uk-UA" dirty="0" smtClean="0"/>
                        <a:t>3.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Стрілка вниз 4"/>
          <p:cNvSpPr/>
          <p:nvPr/>
        </p:nvSpPr>
        <p:spPr>
          <a:xfrm>
            <a:off x="7966620" y="4149080"/>
            <a:ext cx="28803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43481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05780" y="260648"/>
            <a:ext cx="11521280" cy="64807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800" dirty="0" smtClean="0"/>
              <a:t>2. </a:t>
            </a:r>
            <a:r>
              <a:rPr lang="uk-UA" sz="2800" dirty="0"/>
              <a:t>В</a:t>
            </a:r>
            <a:r>
              <a:rPr lang="uk-UA" sz="2800" dirty="0" smtClean="0"/>
              <a:t>изначте </a:t>
            </a:r>
            <a:r>
              <a:rPr lang="uk-UA" sz="2800" dirty="0"/>
              <a:t>природні та штучні </a:t>
            </a:r>
            <a:r>
              <a:rPr lang="uk-UA" sz="2800" dirty="0" smtClean="0"/>
              <a:t>комплекси,  ліси</a:t>
            </a:r>
            <a:r>
              <a:rPr lang="uk-UA" sz="2800" dirty="0"/>
              <a:t>, лісопарки, парки, водойми </a:t>
            </a:r>
            <a:r>
              <a:rPr lang="uk-UA" sz="2800" dirty="0" smtClean="0"/>
              <a:t>тощо, які </a:t>
            </a:r>
            <a:r>
              <a:rPr lang="uk-UA" sz="2800" dirty="0"/>
              <a:t>можуть слугувати </a:t>
            </a:r>
            <a:r>
              <a:rPr lang="uk-UA" sz="2800" dirty="0" smtClean="0"/>
              <a:t>зонами відновлення  у вашому регіоні. З'ясуйте </a:t>
            </a:r>
            <a:r>
              <a:rPr lang="uk-UA" sz="2800" dirty="0"/>
              <a:t>тип зеленої зони, </a:t>
            </a:r>
            <a:r>
              <a:rPr lang="uk-UA" sz="2800" dirty="0" smtClean="0"/>
              <a:t>призначення</a:t>
            </a:r>
            <a:r>
              <a:rPr lang="uk-UA" sz="2800" dirty="0"/>
              <a:t>, площу, екологічний стан. Результати аналізу оформіть у </a:t>
            </a:r>
            <a:r>
              <a:rPr lang="uk-UA" sz="2800" dirty="0" smtClean="0"/>
              <a:t>вигляді таблиці</a:t>
            </a:r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endParaRPr lang="uk-UA" dirty="0" smtClean="0"/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endParaRPr lang="uk-UA" dirty="0" smtClean="0"/>
          </a:p>
          <a:p>
            <a:pPr marL="0" indent="0" algn="just">
              <a:buNone/>
            </a:pPr>
            <a:r>
              <a:rPr lang="uk-UA" dirty="0" smtClean="0"/>
              <a:t>3.Зробіть ВИСНОВОК, </a:t>
            </a:r>
            <a:r>
              <a:rPr lang="uk-UA" dirty="0"/>
              <a:t>де </a:t>
            </a:r>
            <a:r>
              <a:rPr lang="uk-UA" dirty="0" smtClean="0"/>
              <a:t>вкажіть на </a:t>
            </a:r>
            <a:r>
              <a:rPr lang="uk-UA" dirty="0"/>
              <a:t>підставі проаналізованої інформації </a:t>
            </a:r>
            <a:r>
              <a:rPr lang="uk-UA" dirty="0" smtClean="0"/>
              <a:t>щодо екологічного стану </a:t>
            </a:r>
            <a:r>
              <a:rPr lang="uk-UA" dirty="0"/>
              <a:t>вашого регіону, зазначивши основні </a:t>
            </a:r>
            <a:r>
              <a:rPr lang="uk-UA" dirty="0" smtClean="0"/>
              <a:t>об'єкти</a:t>
            </a:r>
            <a:r>
              <a:rPr lang="uk-UA" dirty="0"/>
              <a:t>, що завдають шкоди довкіллю. </a:t>
            </a:r>
            <a:r>
              <a:rPr lang="uk-UA" dirty="0" smtClean="0"/>
              <a:t>За можливості </a:t>
            </a:r>
            <a:r>
              <a:rPr lang="uk-UA" dirty="0"/>
              <a:t>вкажіть рівень дотримання санітарних норм у регіоні. </a:t>
            </a:r>
            <a:r>
              <a:rPr lang="uk-UA" dirty="0" smtClean="0"/>
              <a:t>Зробіть пропозиції щодо </a:t>
            </a:r>
            <a:r>
              <a:rPr lang="uk-UA" dirty="0"/>
              <a:t>можливих шляхів поліпшення екологічної ситуації, не завдаючи збитків </a:t>
            </a:r>
            <a:r>
              <a:rPr lang="uk-UA" dirty="0" smtClean="0"/>
              <a:t>економіці</a:t>
            </a:r>
            <a:r>
              <a:rPr lang="uk-UA" dirty="0"/>
              <a:t>. Укажіть основні зелені зони регіону та їхній сучасний стан. </a:t>
            </a:r>
            <a:r>
              <a:rPr lang="uk-UA" dirty="0" smtClean="0"/>
              <a:t>Зробіть пропозиції щодо </a:t>
            </a:r>
            <a:r>
              <a:rPr lang="uk-UA" dirty="0"/>
              <a:t>поліпшення їхнього стану та ефективнішого використання </a:t>
            </a:r>
            <a:endParaRPr lang="uk-UA" dirty="0"/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5331982"/>
              </p:ext>
            </p:extLst>
          </p:nvPr>
        </p:nvGraphicFramePr>
        <p:xfrm>
          <a:off x="549797" y="1916832"/>
          <a:ext cx="11377263" cy="19762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2421"/>
                <a:gridCol w="3767644"/>
                <a:gridCol w="3817198"/>
              </a:tblGrid>
              <a:tr h="696077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/>
                        <a:t>ТИП</a:t>
                      </a:r>
                      <a:r>
                        <a:rPr lang="uk-UA" sz="2400" baseline="0" dirty="0" smtClean="0"/>
                        <a:t> ЗЕЛЕНОЇ ЗОНИ</a:t>
                      </a:r>
                      <a:endParaRPr lang="uk-U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/>
                        <a:t>ПРИЗНАЧЕННЯ</a:t>
                      </a:r>
                      <a:endParaRPr lang="uk-U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b="1" dirty="0" smtClean="0"/>
                        <a:t>ЕКОЛОГІЧНИЙ СТАН</a:t>
                      </a:r>
                      <a:endParaRPr lang="uk-UA" sz="2400" b="1" dirty="0"/>
                    </a:p>
                  </a:txBody>
                  <a:tcPr/>
                </a:tc>
              </a:tr>
              <a:tr h="696077">
                <a:tc>
                  <a:txBody>
                    <a:bodyPr/>
                    <a:lstStyle/>
                    <a:p>
                      <a:pPr algn="l"/>
                      <a:r>
                        <a:rPr lang="uk-UA" sz="2800" b="0" dirty="0" smtClean="0"/>
                        <a:t>1)ЛІС</a:t>
                      </a:r>
                      <a:endParaRPr lang="uk-UA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земельна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ділянка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лісового</a:t>
                      </a:r>
                      <a:r>
                        <a:rPr lang="ru-RU" dirty="0" smtClean="0"/>
                        <a:t> фонду </a:t>
                      </a:r>
                      <a:r>
                        <a:rPr lang="ru-RU" dirty="0" err="1" smtClean="0"/>
                        <a:t>України</a:t>
                      </a:r>
                      <a:r>
                        <a:rPr lang="ru-RU" dirty="0" smtClean="0"/>
                        <a:t> з </a:t>
                      </a:r>
                      <a:r>
                        <a:rPr lang="ru-RU" dirty="0" err="1" smtClean="0"/>
                        <a:t>визначеними</a:t>
                      </a:r>
                      <a:r>
                        <a:rPr lang="ru-RU" dirty="0" smtClean="0"/>
                        <a:t> межами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нерівномірні (рівномірні)</a:t>
                      </a:r>
                      <a:r>
                        <a:rPr lang="uk-UA" baseline="0" dirty="0" smtClean="0"/>
                        <a:t> насадження, зріджений (густий) і </a:t>
                      </a:r>
                      <a:r>
                        <a:rPr lang="uk-UA" baseline="0" dirty="0" err="1" smtClean="0"/>
                        <a:t>т.д</a:t>
                      </a:r>
                      <a:r>
                        <a:rPr lang="uk-UA" baseline="0" dirty="0" smtClean="0"/>
                        <a:t>.</a:t>
                      </a:r>
                      <a:endParaRPr lang="uk-UA" dirty="0"/>
                    </a:p>
                  </a:txBody>
                  <a:tcPr/>
                </a:tc>
              </a:tr>
              <a:tr h="333739">
                <a:tc>
                  <a:txBody>
                    <a:bodyPr/>
                    <a:lstStyle/>
                    <a:p>
                      <a:r>
                        <a:rPr lang="uk-UA" b="1" dirty="0" smtClean="0"/>
                        <a:t>2)ПАРК..</a:t>
                      </a:r>
                      <a:endParaRPr lang="uk-U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649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69" y="532836"/>
            <a:ext cx="5184576" cy="6156126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420" y="532836"/>
            <a:ext cx="5336254" cy="6156126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</a:effectLst>
        </p:spPr>
      </p:pic>
      <p:sp>
        <p:nvSpPr>
          <p:cNvPr id="2" name="Прямокутник 1"/>
          <p:cNvSpPr/>
          <p:nvPr/>
        </p:nvSpPr>
        <p:spPr>
          <a:xfrm>
            <a:off x="5158308" y="97431"/>
            <a:ext cx="24304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ДОДАТКОВІ ДАНІ 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970798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80" y="548680"/>
            <a:ext cx="11362936" cy="5832648"/>
          </a:xfrm>
          <a:effectLst>
            <a:glow rad="127000">
              <a:schemeClr val="accent5">
                <a:lumMod val="50000"/>
              </a:schemeClr>
            </a:glow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1906776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89756" y="332656"/>
            <a:ext cx="11881320" cy="62646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4000" b="1" dirty="0">
                <a:solidFill>
                  <a:srgbClr val="FFFF00"/>
                </a:solidFill>
              </a:rPr>
              <a:t>БІОРІЗНОМАНІТТЯ </a:t>
            </a:r>
            <a:r>
              <a:rPr lang="uk-UA" sz="4000" b="1" dirty="0"/>
              <a:t>– це розмаїття організмів, видів та їхніх </a:t>
            </a:r>
            <a:r>
              <a:rPr lang="uk-UA" sz="4000" b="1" dirty="0" smtClean="0"/>
              <a:t>угруповань. </a:t>
            </a:r>
            <a:r>
              <a:rPr lang="uk-UA" sz="4000" dirty="0" smtClean="0"/>
              <a:t>Види:</a:t>
            </a:r>
            <a:endParaRPr lang="uk-UA" sz="4000" dirty="0" smtClean="0"/>
          </a:p>
          <a:p>
            <a:pPr marL="0" indent="0" algn="just">
              <a:buNone/>
            </a:pPr>
            <a:r>
              <a:rPr lang="uk-UA" sz="4000" dirty="0" smtClean="0"/>
              <a:t>-</a:t>
            </a:r>
            <a:r>
              <a:rPr lang="uk-UA" sz="4000" dirty="0" smtClean="0">
                <a:solidFill>
                  <a:srgbClr val="FFFF00"/>
                </a:solidFill>
              </a:rPr>
              <a:t>генетичне</a:t>
            </a:r>
            <a:r>
              <a:rPr lang="uk-UA" sz="4000" dirty="0" smtClean="0"/>
              <a:t> (різноманітність </a:t>
            </a:r>
            <a:r>
              <a:rPr lang="uk-UA" sz="4000" dirty="0" smtClean="0">
                <a:solidFill>
                  <a:srgbClr val="FFFF00"/>
                </a:solidFill>
              </a:rPr>
              <a:t>генів</a:t>
            </a:r>
            <a:r>
              <a:rPr lang="uk-UA" sz="4000" dirty="0" smtClean="0"/>
              <a:t>)</a:t>
            </a:r>
          </a:p>
          <a:p>
            <a:pPr marL="0" indent="0" algn="just">
              <a:buNone/>
            </a:pPr>
            <a:r>
              <a:rPr lang="uk-UA" sz="4000" dirty="0" smtClean="0"/>
              <a:t>-</a:t>
            </a:r>
            <a:r>
              <a:rPr lang="uk-UA" sz="4000" dirty="0" smtClean="0">
                <a:solidFill>
                  <a:srgbClr val="FF0000"/>
                </a:solidFill>
              </a:rPr>
              <a:t>видове</a:t>
            </a:r>
            <a:r>
              <a:rPr lang="uk-UA" sz="4000" dirty="0" smtClean="0"/>
              <a:t> (різноманітність </a:t>
            </a:r>
            <a:r>
              <a:rPr lang="uk-UA" sz="4000" dirty="0" smtClean="0">
                <a:solidFill>
                  <a:srgbClr val="FF0000"/>
                </a:solidFill>
              </a:rPr>
              <a:t>видів</a:t>
            </a:r>
            <a:r>
              <a:rPr lang="uk-UA" sz="4000" dirty="0" smtClean="0"/>
              <a:t> в екосистемах)</a:t>
            </a:r>
          </a:p>
          <a:p>
            <a:pPr marL="0" indent="0" algn="just">
              <a:buNone/>
            </a:pPr>
            <a:r>
              <a:rPr lang="uk-UA" sz="4000" dirty="0" smtClean="0"/>
              <a:t>-</a:t>
            </a:r>
            <a:r>
              <a:rPr lang="uk-UA" sz="4000" dirty="0" err="1" smtClean="0">
                <a:solidFill>
                  <a:srgbClr val="FFC000"/>
                </a:solidFill>
              </a:rPr>
              <a:t>екосистемне</a:t>
            </a:r>
            <a:r>
              <a:rPr lang="uk-UA" sz="4000" dirty="0" smtClean="0"/>
              <a:t> (різноманітність </a:t>
            </a:r>
            <a:r>
              <a:rPr lang="uk-UA" sz="4000" dirty="0" smtClean="0">
                <a:solidFill>
                  <a:srgbClr val="FFC000"/>
                </a:solidFill>
              </a:rPr>
              <a:t>екосистем</a:t>
            </a:r>
            <a:r>
              <a:rPr lang="uk-UA" sz="4000" dirty="0" smtClean="0"/>
              <a:t>)</a:t>
            </a:r>
          </a:p>
          <a:p>
            <a:pPr marL="0" indent="0" algn="just">
              <a:buNone/>
            </a:pPr>
            <a:endParaRPr lang="uk-UA" sz="4000" dirty="0"/>
          </a:p>
        </p:txBody>
      </p:sp>
      <p:sp>
        <p:nvSpPr>
          <p:cNvPr id="4" name="Прямокутник 3"/>
          <p:cNvSpPr/>
          <p:nvPr/>
        </p:nvSpPr>
        <p:spPr>
          <a:xfrm>
            <a:off x="4062830" y="6186980"/>
            <a:ext cx="81676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dirty="0" err="1"/>
              <a:t>Біорізноманіття</a:t>
            </a:r>
            <a:r>
              <a:rPr lang="uk-UA" sz="2800" dirty="0"/>
              <a:t> є головною цінністю біосфери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322" y="3913432"/>
            <a:ext cx="3698850" cy="2796768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0132" y="4002537"/>
            <a:ext cx="3069306" cy="2071595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  <a:softEdge rad="381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6740" y="3806332"/>
            <a:ext cx="2571239" cy="2416965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1680083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762" y="908720"/>
            <a:ext cx="11737304" cy="383704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err="1" smtClean="0">
                <a:solidFill>
                  <a:srgbClr val="FFFF00"/>
                </a:solidFill>
              </a:rPr>
              <a:t>темпи</a:t>
            </a:r>
            <a:r>
              <a:rPr lang="ru-RU" sz="4400" b="1" dirty="0" smtClean="0">
                <a:solidFill>
                  <a:srgbClr val="FFFF00"/>
                </a:solidFill>
              </a:rPr>
              <a:t> </a:t>
            </a:r>
            <a:r>
              <a:rPr lang="ru-RU" sz="4400" b="1" dirty="0" err="1">
                <a:solidFill>
                  <a:srgbClr val="FFFF00"/>
                </a:solidFill>
              </a:rPr>
              <a:t>зменшення</a:t>
            </a:r>
            <a:r>
              <a:rPr lang="ru-RU" sz="4400" b="1" dirty="0">
                <a:solidFill>
                  <a:srgbClr val="FFFF00"/>
                </a:solidFill>
              </a:rPr>
              <a:t> </a:t>
            </a:r>
            <a:r>
              <a:rPr lang="ru-RU" sz="4400" b="1" dirty="0" err="1">
                <a:solidFill>
                  <a:srgbClr val="FFFF00"/>
                </a:solidFill>
              </a:rPr>
              <a:t>біорізноманіття</a:t>
            </a:r>
            <a:r>
              <a:rPr lang="ru-RU" sz="4400" b="1" dirty="0">
                <a:solidFill>
                  <a:srgbClr val="FFFF00"/>
                </a:solidFill>
              </a:rPr>
              <a:t> </a:t>
            </a:r>
            <a:r>
              <a:rPr lang="ru-RU" sz="4400" b="1" dirty="0" err="1">
                <a:solidFill>
                  <a:srgbClr val="FFFF00"/>
                </a:solidFill>
              </a:rPr>
              <a:t>значно</a:t>
            </a:r>
            <a:r>
              <a:rPr lang="ru-RU" sz="4400" b="1" dirty="0">
                <a:solidFill>
                  <a:srgbClr val="FFFF00"/>
                </a:solidFill>
              </a:rPr>
              <a:t> </a:t>
            </a:r>
            <a:r>
              <a:rPr lang="ru-RU" sz="4400" b="1" dirty="0" err="1" smtClean="0">
                <a:solidFill>
                  <a:srgbClr val="FFFF00"/>
                </a:solidFill>
              </a:rPr>
              <a:t>пришвидшились</a:t>
            </a:r>
            <a:r>
              <a:rPr lang="ru-RU" sz="4400" b="1" dirty="0" smtClean="0">
                <a:solidFill>
                  <a:srgbClr val="FFFF00"/>
                </a:solidFill>
              </a:rPr>
              <a:t> через </a:t>
            </a:r>
            <a:r>
              <a:rPr lang="ru-RU" sz="4400" b="1" dirty="0" err="1">
                <a:solidFill>
                  <a:srgbClr val="FFFF00"/>
                </a:solidFill>
              </a:rPr>
              <a:t>діяльність</a:t>
            </a:r>
            <a:r>
              <a:rPr lang="ru-RU" sz="4400" b="1" dirty="0">
                <a:solidFill>
                  <a:srgbClr val="FFFF00"/>
                </a:solidFill>
              </a:rPr>
              <a:t> </a:t>
            </a:r>
            <a:r>
              <a:rPr lang="ru-RU" sz="4400" b="1" dirty="0" err="1">
                <a:solidFill>
                  <a:srgbClr val="FFFF00"/>
                </a:solidFill>
              </a:rPr>
              <a:t>людини</a:t>
            </a:r>
            <a:endParaRPr lang="uk-UA" sz="4400" b="1" dirty="0">
              <a:solidFill>
                <a:srgbClr val="FFFF00"/>
              </a:solidFill>
            </a:endParaRP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88" y="1412776"/>
            <a:ext cx="8814733" cy="5189198"/>
          </a:xfrm>
          <a:effectLst>
            <a:glow rad="127000">
              <a:schemeClr val="accent5">
                <a:lumMod val="50000"/>
              </a:schemeClr>
            </a:glow>
            <a:softEdge rad="25400"/>
          </a:effectLst>
        </p:spPr>
      </p:pic>
      <p:sp>
        <p:nvSpPr>
          <p:cNvPr id="6" name="Прямокутник 5"/>
          <p:cNvSpPr/>
          <p:nvPr/>
        </p:nvSpPr>
        <p:spPr>
          <a:xfrm>
            <a:off x="9292521" y="2022216"/>
            <a:ext cx="28963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/>
              <a:t>н</a:t>
            </a:r>
            <a:r>
              <a:rPr lang="ru-RU" sz="2800" dirty="0" err="1" smtClean="0"/>
              <a:t>ині</a:t>
            </a:r>
            <a:endParaRPr lang="ru-RU" sz="2800" dirty="0" smtClean="0"/>
          </a:p>
          <a:p>
            <a:pPr algn="ctr"/>
            <a:r>
              <a:rPr lang="ru-RU" sz="2800" dirty="0" smtClean="0"/>
              <a:t> </a:t>
            </a:r>
            <a:r>
              <a:rPr lang="ru-RU" sz="2800" dirty="0" err="1"/>
              <a:t>внаслідок</a:t>
            </a:r>
            <a:r>
              <a:rPr lang="ru-RU" sz="2800" dirty="0"/>
              <a:t> </a:t>
            </a:r>
            <a:r>
              <a:rPr lang="ru-RU" sz="2800" dirty="0" err="1"/>
              <a:t>діяльності</a:t>
            </a:r>
            <a:r>
              <a:rPr lang="ru-RU" sz="2800" dirty="0"/>
              <a:t> </a:t>
            </a:r>
            <a:r>
              <a:rPr lang="ru-RU" sz="2800" dirty="0" err="1"/>
              <a:t>людини</a:t>
            </a:r>
            <a:r>
              <a:rPr lang="ru-RU" sz="2800" dirty="0"/>
              <a:t> </a:t>
            </a:r>
            <a:r>
              <a:rPr lang="ru-RU" sz="2800" dirty="0" err="1"/>
              <a:t>скорочується</a:t>
            </a:r>
            <a:r>
              <a:rPr lang="ru-RU" sz="2800" dirty="0"/>
              <a:t> </a:t>
            </a:r>
            <a:r>
              <a:rPr lang="ru-RU" sz="2800" dirty="0" err="1"/>
              <a:t>генетичне</a:t>
            </a:r>
            <a:r>
              <a:rPr lang="ru-RU" sz="2800" dirty="0"/>
              <a:t>, </a:t>
            </a:r>
            <a:r>
              <a:rPr lang="ru-RU" sz="2800" dirty="0" err="1"/>
              <a:t>видове</a:t>
            </a:r>
            <a:r>
              <a:rPr lang="ru-RU" sz="2800" dirty="0"/>
              <a:t> й </a:t>
            </a:r>
            <a:r>
              <a:rPr lang="ru-RU" sz="2800" dirty="0" err="1" smtClean="0"/>
              <a:t>екосистемне</a:t>
            </a:r>
            <a:r>
              <a:rPr lang="ru-RU" sz="2800" dirty="0" smtClean="0"/>
              <a:t> </a:t>
            </a:r>
            <a:r>
              <a:rPr lang="ru-RU" sz="2800" dirty="0" err="1"/>
              <a:t>біорізноманіття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11922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748" y="188640"/>
            <a:ext cx="11953328" cy="936104"/>
          </a:xfrm>
        </p:spPr>
        <p:txBody>
          <a:bodyPr>
            <a:normAutofit/>
          </a:bodyPr>
          <a:lstStyle/>
          <a:p>
            <a:pPr algn="ctr"/>
            <a:r>
              <a:rPr lang="uk-UA" sz="4800" b="1" dirty="0">
                <a:solidFill>
                  <a:srgbClr val="FFFF00"/>
                </a:solidFill>
              </a:rPr>
              <a:t>Причини зменшення </a:t>
            </a:r>
            <a:r>
              <a:rPr lang="uk-UA" sz="4800" b="1" dirty="0" err="1">
                <a:solidFill>
                  <a:srgbClr val="FFFF00"/>
                </a:solidFill>
              </a:rPr>
              <a:t>біорізноманіття</a:t>
            </a:r>
            <a:endParaRPr lang="uk-UA" sz="4800" b="1" dirty="0">
              <a:solidFill>
                <a:srgbClr val="FFFF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6799" y="1268760"/>
            <a:ext cx="7695806" cy="5400600"/>
          </a:xfrm>
        </p:spPr>
        <p:txBody>
          <a:bodyPr/>
          <a:lstStyle/>
          <a:p>
            <a:r>
              <a:rPr lang="uk-UA" sz="3200" dirty="0"/>
              <a:t>Руйнування природного середовища </a:t>
            </a:r>
            <a:r>
              <a:rPr lang="uk-UA" sz="3200" dirty="0" smtClean="0"/>
              <a:t>життя</a:t>
            </a:r>
          </a:p>
          <a:p>
            <a:r>
              <a:rPr lang="uk-UA" sz="3200" dirty="0"/>
              <a:t>Збільшення частки чужорідних видів </a:t>
            </a:r>
            <a:endParaRPr lang="uk-UA" sz="3200" dirty="0" smtClean="0"/>
          </a:p>
          <a:p>
            <a:r>
              <a:rPr lang="uk-UA" sz="3200" dirty="0"/>
              <a:t>Надмірна експлуатація природних </a:t>
            </a:r>
            <a:r>
              <a:rPr lang="uk-UA" sz="3200" dirty="0" smtClean="0"/>
              <a:t>ресурсів</a:t>
            </a:r>
          </a:p>
          <a:p>
            <a:r>
              <a:rPr lang="uk-UA" sz="3200" dirty="0"/>
              <a:t>Швидке зростання кількості </a:t>
            </a:r>
            <a:r>
              <a:rPr lang="uk-UA" sz="3200" dirty="0" smtClean="0"/>
              <a:t>населення</a:t>
            </a:r>
          </a:p>
          <a:p>
            <a:r>
              <a:rPr lang="ru-RU" sz="3200" dirty="0" err="1"/>
              <a:t>Зміна</a:t>
            </a:r>
            <a:r>
              <a:rPr lang="ru-RU" sz="3200" dirty="0"/>
              <a:t> </a:t>
            </a:r>
            <a:r>
              <a:rPr lang="ru-RU" sz="3200" dirty="0" err="1"/>
              <a:t>клімату</a:t>
            </a:r>
            <a:r>
              <a:rPr lang="ru-RU" sz="3200" dirty="0"/>
              <a:t> й </a:t>
            </a:r>
            <a:r>
              <a:rPr lang="ru-RU" sz="3200" dirty="0" err="1"/>
              <a:t>глобальне</a:t>
            </a:r>
            <a:r>
              <a:rPr lang="ru-RU" sz="3200" dirty="0"/>
              <a:t> </a:t>
            </a:r>
            <a:r>
              <a:rPr lang="ru-RU" sz="3200" dirty="0" err="1" smtClean="0"/>
              <a:t>потепління</a:t>
            </a:r>
            <a:endParaRPr lang="uk-UA" dirty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425" y="4869160"/>
            <a:ext cx="5711217" cy="1800200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  <a:softEdge rad="127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952" y="1496922"/>
            <a:ext cx="4206210" cy="3057306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4148992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756" y="476672"/>
            <a:ext cx="11999069" cy="1143000"/>
          </a:xfrm>
        </p:spPr>
        <p:txBody>
          <a:bodyPr>
            <a:noAutofit/>
          </a:bodyPr>
          <a:lstStyle/>
          <a:p>
            <a:pPr algn="just"/>
            <a:r>
              <a:rPr lang="ru-RU" dirty="0" err="1">
                <a:solidFill>
                  <a:srgbClr val="FFFF00"/>
                </a:solidFill>
              </a:rPr>
              <a:t>Забруднення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/>
              <a:t>й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глобальне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потепління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/>
              <a:t>спричиняють</a:t>
            </a:r>
            <a:r>
              <a:rPr lang="ru-RU" dirty="0" smtClean="0"/>
              <a:t> </a:t>
            </a:r>
            <a:r>
              <a:rPr lang="ru-RU" dirty="0" err="1" smtClean="0"/>
              <a:t>скорочення</a:t>
            </a:r>
            <a:r>
              <a:rPr lang="ru-RU" dirty="0" smtClean="0"/>
              <a:t> </a:t>
            </a:r>
            <a:r>
              <a:rPr lang="ru-RU" dirty="0" err="1" smtClean="0"/>
              <a:t>популяцій</a:t>
            </a:r>
            <a:r>
              <a:rPr lang="ru-RU" dirty="0" smtClean="0"/>
              <a:t> </a:t>
            </a:r>
            <a:r>
              <a:rPr lang="ru-RU" dirty="0"/>
              <a:t>і </a:t>
            </a:r>
            <a:r>
              <a:rPr lang="ru-RU" dirty="0" err="1"/>
              <a:t>вимирання</a:t>
            </a:r>
            <a:r>
              <a:rPr lang="ru-RU" dirty="0"/>
              <a:t> </a:t>
            </a:r>
            <a:r>
              <a:rPr lang="ru-RU" dirty="0" err="1"/>
              <a:t>видів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876" y="1772816"/>
            <a:ext cx="9635404" cy="4862026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2390710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748" y="116632"/>
            <a:ext cx="11881320" cy="1407368"/>
          </a:xfrm>
        </p:spPr>
        <p:txBody>
          <a:bodyPr>
            <a:noAutofit/>
          </a:bodyPr>
          <a:lstStyle/>
          <a:p>
            <a:pPr algn="ctr"/>
            <a:r>
              <a:rPr lang="ru-RU" sz="5400" dirty="0" err="1">
                <a:solidFill>
                  <a:srgbClr val="FFFF00"/>
                </a:solidFill>
              </a:rPr>
              <a:t>наслідки</a:t>
            </a:r>
            <a:r>
              <a:rPr lang="ru-RU" sz="5400" dirty="0">
                <a:solidFill>
                  <a:srgbClr val="FFFF00"/>
                </a:solidFill>
              </a:rPr>
              <a:t> </a:t>
            </a:r>
            <a:r>
              <a:rPr lang="ru-RU" sz="5400" dirty="0" err="1">
                <a:solidFill>
                  <a:srgbClr val="FFFF00"/>
                </a:solidFill>
              </a:rPr>
              <a:t>антропічного</a:t>
            </a:r>
            <a:r>
              <a:rPr lang="ru-RU" sz="5400" dirty="0">
                <a:solidFill>
                  <a:srgbClr val="FFFF00"/>
                </a:solidFill>
              </a:rPr>
              <a:t> </a:t>
            </a:r>
            <a:r>
              <a:rPr lang="ru-RU" sz="5400" dirty="0" err="1">
                <a:solidFill>
                  <a:srgbClr val="FFFF00"/>
                </a:solidFill>
              </a:rPr>
              <a:t>впливу</a:t>
            </a:r>
            <a:r>
              <a:rPr lang="ru-RU" sz="5400" dirty="0">
                <a:solidFill>
                  <a:srgbClr val="FFFF00"/>
                </a:solidFill>
              </a:rPr>
              <a:t> </a:t>
            </a:r>
            <a:r>
              <a:rPr lang="ru-RU" sz="5400" dirty="0" smtClean="0">
                <a:solidFill>
                  <a:srgbClr val="FFFF00"/>
                </a:solidFill>
              </a:rPr>
              <a:t>на </a:t>
            </a:r>
            <a:r>
              <a:rPr lang="ru-RU" sz="5400" dirty="0" err="1" smtClean="0">
                <a:solidFill>
                  <a:srgbClr val="FFFF00"/>
                </a:solidFill>
              </a:rPr>
              <a:t>біорізноманіття</a:t>
            </a:r>
            <a:endParaRPr lang="uk-UA" sz="5400" dirty="0">
              <a:solidFill>
                <a:srgbClr val="FFFF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25760" y="1548118"/>
            <a:ext cx="11665296" cy="1591072"/>
          </a:xfrm>
        </p:spPr>
        <p:txBody>
          <a:bodyPr>
            <a:noAutofit/>
          </a:bodyPr>
          <a:lstStyle/>
          <a:p>
            <a:pPr algn="just"/>
            <a:r>
              <a:rPr lang="uk-UA" sz="2800" dirty="0"/>
              <a:t>Зникнення </a:t>
            </a:r>
            <a:r>
              <a:rPr lang="uk-UA" sz="2800" dirty="0" smtClean="0"/>
              <a:t>видів</a:t>
            </a:r>
          </a:p>
          <a:p>
            <a:pPr algn="just"/>
            <a:r>
              <a:rPr lang="uk-UA" sz="2800" dirty="0"/>
              <a:t>Проблеми вселення нових </a:t>
            </a:r>
            <a:r>
              <a:rPr lang="uk-UA" sz="2800" dirty="0" smtClean="0"/>
              <a:t>видів, </a:t>
            </a:r>
            <a:r>
              <a:rPr lang="uk-UA" sz="2800" dirty="0"/>
              <a:t>пов’язані з </a:t>
            </a:r>
            <a:r>
              <a:rPr lang="uk-UA" sz="2800" b="1" dirty="0">
                <a:solidFill>
                  <a:srgbClr val="FFFF00"/>
                </a:solidFill>
              </a:rPr>
              <a:t>акліматизацією </a:t>
            </a:r>
            <a:r>
              <a:rPr lang="uk-UA" sz="2800" dirty="0"/>
              <a:t>(</a:t>
            </a:r>
            <a:r>
              <a:rPr lang="uk-UA" sz="2800" dirty="0" smtClean="0"/>
              <a:t>пристосуванням </a:t>
            </a:r>
            <a:r>
              <a:rPr lang="uk-UA" sz="2800" dirty="0"/>
              <a:t>до умов нового середовища та нових угруповань й екосистем) </a:t>
            </a:r>
            <a:r>
              <a:rPr lang="uk-UA" sz="2800" dirty="0" smtClean="0"/>
              <a:t>і </a:t>
            </a:r>
            <a:r>
              <a:rPr lang="uk-UA" sz="2800" b="1" dirty="0" smtClean="0">
                <a:solidFill>
                  <a:srgbClr val="FFFF00"/>
                </a:solidFill>
              </a:rPr>
              <a:t>реакліматизацією</a:t>
            </a:r>
            <a:r>
              <a:rPr lang="uk-UA" sz="2800" dirty="0" smtClean="0"/>
              <a:t> </a:t>
            </a:r>
            <a:r>
              <a:rPr lang="uk-UA" sz="2800" dirty="0"/>
              <a:t>(переселенням організмів у місця, де вони раніше </a:t>
            </a:r>
            <a:r>
              <a:rPr lang="uk-UA" sz="2800" dirty="0" smtClean="0"/>
              <a:t>проживали, але </a:t>
            </a:r>
            <a:r>
              <a:rPr lang="uk-UA" sz="2800" dirty="0"/>
              <a:t>з різних причин зникли)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96" y="3789040"/>
            <a:ext cx="7236804" cy="2892602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  <a:softEdge rad="38100"/>
          </a:effectLst>
        </p:spPr>
      </p:pic>
      <p:sp>
        <p:nvSpPr>
          <p:cNvPr id="6" name="Прямокутник 5"/>
          <p:cNvSpPr/>
          <p:nvPr/>
        </p:nvSpPr>
        <p:spPr>
          <a:xfrm>
            <a:off x="7822413" y="4081179"/>
            <a:ext cx="43664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B0F0"/>
                </a:solidFill>
              </a:rPr>
              <a:t>ЯК ЗБЕРЕГТИ ВИДИ?</a:t>
            </a:r>
          </a:p>
          <a:p>
            <a:pPr algn="ctr"/>
            <a:r>
              <a:rPr lang="ru-RU" sz="2400" dirty="0" smtClean="0"/>
              <a:t>За </a:t>
            </a:r>
            <a:r>
              <a:rPr lang="ru-RU" sz="2400" dirty="0" err="1"/>
              <a:t>акліматизації</a:t>
            </a:r>
            <a:r>
              <a:rPr lang="ru-RU" sz="2400" dirty="0"/>
              <a:t> </a:t>
            </a:r>
            <a:r>
              <a:rPr lang="ru-RU" sz="2400" dirty="0" err="1" smtClean="0"/>
              <a:t>важливи</a:t>
            </a:r>
            <a:r>
              <a:rPr lang="ru-RU" sz="2400" dirty="0" smtClean="0"/>
              <a:t>-ми </a:t>
            </a:r>
            <a:r>
              <a:rPr lang="ru-RU" sz="2400" dirty="0" err="1"/>
              <a:t>чинниками</a:t>
            </a:r>
            <a:r>
              <a:rPr lang="ru-RU" sz="2400" dirty="0"/>
              <a:t> є </a:t>
            </a:r>
            <a:r>
              <a:rPr lang="ru-RU" sz="2400" dirty="0" err="1"/>
              <a:t>кліматичні</a:t>
            </a:r>
            <a:endParaRPr lang="ru-RU" sz="2400" dirty="0"/>
          </a:p>
          <a:p>
            <a:pPr algn="ctr"/>
            <a:r>
              <a:rPr lang="ru-RU" sz="2400" dirty="0" err="1"/>
              <a:t>умови</a:t>
            </a:r>
            <a:r>
              <a:rPr lang="ru-RU" sz="2400" dirty="0"/>
              <a:t>, </a:t>
            </a:r>
            <a:r>
              <a:rPr lang="ru-RU" sz="2400" dirty="0" err="1"/>
              <a:t>наявність</a:t>
            </a:r>
            <a:r>
              <a:rPr lang="ru-RU" sz="2400" dirty="0"/>
              <a:t> </a:t>
            </a:r>
            <a:r>
              <a:rPr lang="ru-RU" sz="2400" dirty="0" err="1"/>
              <a:t>кормової</a:t>
            </a:r>
            <a:endParaRPr lang="ru-RU" sz="2400" dirty="0"/>
          </a:p>
          <a:p>
            <a:pPr algn="ctr"/>
            <a:r>
              <a:rPr lang="ru-RU" sz="2400" dirty="0" err="1"/>
              <a:t>бази</a:t>
            </a:r>
            <a:r>
              <a:rPr lang="ru-RU" sz="2400" dirty="0"/>
              <a:t>, </a:t>
            </a:r>
            <a:r>
              <a:rPr lang="ru-RU" sz="2400" dirty="0" err="1"/>
              <a:t>відсутність</a:t>
            </a:r>
            <a:r>
              <a:rPr lang="ru-RU" sz="2400" dirty="0"/>
              <a:t> </a:t>
            </a:r>
            <a:r>
              <a:rPr lang="ru-RU" sz="2400" dirty="0" err="1"/>
              <a:t>потенцій</a:t>
            </a:r>
            <a:r>
              <a:rPr lang="ru-RU" sz="2400" dirty="0"/>
              <a:t>-</a:t>
            </a:r>
          </a:p>
          <a:p>
            <a:pPr algn="ctr"/>
            <a:r>
              <a:rPr lang="ru-RU" sz="2400" dirty="0"/>
              <a:t>них </a:t>
            </a:r>
            <a:r>
              <a:rPr lang="ru-RU" sz="2400" dirty="0" err="1"/>
              <a:t>природних</a:t>
            </a:r>
            <a:r>
              <a:rPr lang="ru-RU" sz="2400" dirty="0"/>
              <a:t> </a:t>
            </a:r>
            <a:r>
              <a:rPr lang="ru-RU" sz="2400" dirty="0" err="1"/>
              <a:t>ворогів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693020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748" y="116632"/>
            <a:ext cx="11881320" cy="1407368"/>
          </a:xfrm>
        </p:spPr>
        <p:txBody>
          <a:bodyPr>
            <a:noAutofit/>
          </a:bodyPr>
          <a:lstStyle/>
          <a:p>
            <a:pPr algn="ctr"/>
            <a:r>
              <a:rPr lang="ru-RU" sz="5400" dirty="0" err="1">
                <a:solidFill>
                  <a:srgbClr val="FFFF00"/>
                </a:solidFill>
              </a:rPr>
              <a:t>наслідки</a:t>
            </a:r>
            <a:r>
              <a:rPr lang="ru-RU" sz="5400" dirty="0">
                <a:solidFill>
                  <a:srgbClr val="FFFF00"/>
                </a:solidFill>
              </a:rPr>
              <a:t> </a:t>
            </a:r>
            <a:r>
              <a:rPr lang="ru-RU" sz="5400" dirty="0" err="1">
                <a:solidFill>
                  <a:srgbClr val="FFFF00"/>
                </a:solidFill>
              </a:rPr>
              <a:t>антропічного</a:t>
            </a:r>
            <a:r>
              <a:rPr lang="ru-RU" sz="5400" dirty="0">
                <a:solidFill>
                  <a:srgbClr val="FFFF00"/>
                </a:solidFill>
              </a:rPr>
              <a:t> </a:t>
            </a:r>
            <a:r>
              <a:rPr lang="ru-RU" sz="5400" dirty="0" err="1">
                <a:solidFill>
                  <a:srgbClr val="FFFF00"/>
                </a:solidFill>
              </a:rPr>
              <a:t>впливу</a:t>
            </a:r>
            <a:r>
              <a:rPr lang="ru-RU" sz="5400" dirty="0">
                <a:solidFill>
                  <a:srgbClr val="FFFF00"/>
                </a:solidFill>
              </a:rPr>
              <a:t> </a:t>
            </a:r>
            <a:r>
              <a:rPr lang="ru-RU" sz="5400" dirty="0" smtClean="0">
                <a:solidFill>
                  <a:srgbClr val="FFFF00"/>
                </a:solidFill>
              </a:rPr>
              <a:t>на </a:t>
            </a:r>
            <a:r>
              <a:rPr lang="ru-RU" sz="5400" dirty="0" err="1" smtClean="0">
                <a:solidFill>
                  <a:srgbClr val="FFFF00"/>
                </a:solidFill>
              </a:rPr>
              <a:t>біорізноманіття</a:t>
            </a:r>
            <a:endParaRPr lang="uk-UA" sz="5400" dirty="0">
              <a:solidFill>
                <a:srgbClr val="FFFF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25760" y="1548118"/>
            <a:ext cx="11665296" cy="1591072"/>
          </a:xfrm>
        </p:spPr>
        <p:txBody>
          <a:bodyPr>
            <a:noAutofit/>
          </a:bodyPr>
          <a:lstStyle/>
          <a:p>
            <a:pPr algn="just"/>
            <a:r>
              <a:rPr lang="uk-UA" sz="2800" dirty="0">
                <a:solidFill>
                  <a:srgbClr val="00B0F0"/>
                </a:solidFill>
              </a:rPr>
              <a:t>Поширення алергенних видів </a:t>
            </a:r>
            <a:r>
              <a:rPr lang="uk-UA" sz="2800" dirty="0" smtClean="0">
                <a:solidFill>
                  <a:srgbClr val="00B0F0"/>
                </a:solidFill>
              </a:rPr>
              <a:t>рослин­ бур’янів</a:t>
            </a:r>
          </a:p>
          <a:p>
            <a:pPr algn="just"/>
            <a:r>
              <a:rPr lang="uk-UA" sz="2800" dirty="0" smtClean="0"/>
              <a:t>Ввезення </a:t>
            </a:r>
            <a:r>
              <a:rPr lang="uk-UA" sz="2800" dirty="0"/>
              <a:t>до країн різноманітної продукції </a:t>
            </a:r>
            <a:r>
              <a:rPr lang="uk-UA" sz="2800" dirty="0" smtClean="0"/>
              <a:t>рослинництва </a:t>
            </a:r>
            <a:r>
              <a:rPr lang="uk-UA" sz="2800" dirty="0"/>
              <a:t>є однією з причин появи низки </a:t>
            </a:r>
            <a:r>
              <a:rPr lang="uk-UA" sz="2800" dirty="0" smtClean="0"/>
              <a:t>небезпечних бур’янів</a:t>
            </a:r>
            <a:r>
              <a:rPr lang="uk-UA" sz="2800" dirty="0"/>
              <a:t>, поширення яких розглядається як загроза </a:t>
            </a:r>
            <a:r>
              <a:rPr lang="uk-UA" sz="2800" dirty="0" smtClean="0"/>
              <a:t>екологічній </a:t>
            </a:r>
            <a:r>
              <a:rPr lang="uk-UA" sz="2800" dirty="0"/>
              <a:t>безпеці цих країн. Так, в Україні </a:t>
            </a:r>
            <a:r>
              <a:rPr lang="uk-UA" sz="2800" dirty="0">
                <a:solidFill>
                  <a:srgbClr val="00B0F0"/>
                </a:solidFill>
              </a:rPr>
              <a:t>найбільш </a:t>
            </a:r>
            <a:r>
              <a:rPr lang="uk-UA" sz="2800" dirty="0" smtClean="0">
                <a:solidFill>
                  <a:srgbClr val="00B0F0"/>
                </a:solidFill>
              </a:rPr>
              <a:t>небезпечними </a:t>
            </a:r>
            <a:r>
              <a:rPr lang="uk-UA" sz="2800" dirty="0"/>
              <a:t>для людини є: </a:t>
            </a:r>
            <a:r>
              <a:rPr lang="uk-UA" sz="2800" dirty="0">
                <a:solidFill>
                  <a:srgbClr val="FFFF00"/>
                </a:solidFill>
              </a:rPr>
              <a:t>амброзія </a:t>
            </a:r>
            <a:r>
              <a:rPr lang="uk-UA" sz="2800" dirty="0" err="1">
                <a:solidFill>
                  <a:srgbClr val="FFFF00"/>
                </a:solidFill>
              </a:rPr>
              <a:t>полинолиста</a:t>
            </a:r>
            <a:r>
              <a:rPr lang="uk-UA" sz="2800" dirty="0"/>
              <a:t> (</a:t>
            </a:r>
            <a:r>
              <a:rPr lang="en-US" sz="2800" dirty="0" smtClean="0"/>
              <a:t>Ambrosia</a:t>
            </a:r>
            <a:r>
              <a:rPr lang="uk-UA" sz="2800" dirty="0" smtClean="0"/>
              <a:t> </a:t>
            </a:r>
            <a:r>
              <a:rPr lang="en-US" sz="2800" dirty="0" err="1" smtClean="0"/>
              <a:t>artemisiifolia</a:t>
            </a:r>
            <a:r>
              <a:rPr lang="en-US" sz="2800" dirty="0"/>
              <a:t>), </a:t>
            </a:r>
            <a:r>
              <a:rPr lang="uk-UA" sz="2800" dirty="0">
                <a:solidFill>
                  <a:srgbClr val="FFFF00"/>
                </a:solidFill>
              </a:rPr>
              <a:t>чорнощир звичайний </a:t>
            </a:r>
            <a:r>
              <a:rPr lang="uk-UA" sz="2800" dirty="0"/>
              <a:t>(</a:t>
            </a:r>
            <a:r>
              <a:rPr lang="en-US" sz="2800" dirty="0"/>
              <a:t>Iva </a:t>
            </a:r>
            <a:r>
              <a:rPr lang="en-US" sz="2800" dirty="0" err="1"/>
              <a:t>xanthiifolia</a:t>
            </a:r>
            <a:r>
              <a:rPr lang="en-US" sz="2800" dirty="0" smtClean="0"/>
              <a:t>),</a:t>
            </a:r>
            <a:r>
              <a:rPr lang="uk-UA" sz="2800" dirty="0" smtClean="0"/>
              <a:t> </a:t>
            </a:r>
            <a:r>
              <a:rPr lang="uk-UA" sz="2800" dirty="0" smtClean="0">
                <a:solidFill>
                  <a:srgbClr val="FFFF00"/>
                </a:solidFill>
              </a:rPr>
              <a:t>полин </a:t>
            </a:r>
            <a:r>
              <a:rPr lang="uk-UA" sz="2800" dirty="0">
                <a:solidFill>
                  <a:srgbClr val="FFFF00"/>
                </a:solidFill>
              </a:rPr>
              <a:t>гіркий </a:t>
            </a:r>
            <a:r>
              <a:rPr lang="uk-UA" sz="2800" dirty="0"/>
              <a:t>(</a:t>
            </a:r>
            <a:r>
              <a:rPr lang="en-US" sz="2800" dirty="0"/>
              <a:t>Artemisia </a:t>
            </a:r>
            <a:r>
              <a:rPr lang="en-US" sz="2800" dirty="0" err="1"/>
              <a:t>absinthium</a:t>
            </a:r>
            <a:r>
              <a:rPr lang="en-US" sz="2800" dirty="0"/>
              <a:t>), </a:t>
            </a:r>
            <a:r>
              <a:rPr lang="uk-UA" sz="2800" dirty="0">
                <a:solidFill>
                  <a:srgbClr val="FFFF00"/>
                </a:solidFill>
              </a:rPr>
              <a:t>лутига </a:t>
            </a:r>
            <a:r>
              <a:rPr lang="uk-UA" sz="2800" dirty="0" smtClean="0">
                <a:solidFill>
                  <a:srgbClr val="FFFF00"/>
                </a:solidFill>
              </a:rPr>
              <a:t>розлога (</a:t>
            </a:r>
            <a:r>
              <a:rPr lang="en-US" sz="2800" dirty="0" err="1">
                <a:solidFill>
                  <a:srgbClr val="FFFF00"/>
                </a:solidFill>
              </a:rPr>
              <a:t>Atriplex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patula</a:t>
            </a:r>
            <a:r>
              <a:rPr lang="en-US" sz="2800" dirty="0">
                <a:solidFill>
                  <a:srgbClr val="FFFF00"/>
                </a:solidFill>
              </a:rPr>
              <a:t>), </a:t>
            </a:r>
            <a:r>
              <a:rPr lang="uk-UA" sz="2800" dirty="0">
                <a:solidFill>
                  <a:srgbClr val="FFFF00"/>
                </a:solidFill>
              </a:rPr>
              <a:t>лобода біла (</a:t>
            </a:r>
            <a:r>
              <a:rPr lang="en-US" sz="2800" dirty="0" err="1">
                <a:solidFill>
                  <a:srgbClr val="FFFF00"/>
                </a:solidFill>
              </a:rPr>
              <a:t>Chenopodium</a:t>
            </a:r>
            <a:r>
              <a:rPr lang="en-US" sz="2800" dirty="0">
                <a:solidFill>
                  <a:srgbClr val="FFFF00"/>
                </a:solidFill>
              </a:rPr>
              <a:t> album)</a:t>
            </a:r>
            <a:endParaRPr lang="uk-UA" sz="2800" dirty="0">
              <a:solidFill>
                <a:srgbClr val="FFFF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760" y="5013176"/>
            <a:ext cx="4192153" cy="1746730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  <a:softEdge rad="254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700" y="5013176"/>
            <a:ext cx="3114303" cy="1746730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  <a:softEdge rad="254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1780" y="5013176"/>
            <a:ext cx="2849538" cy="1746477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3359198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748" y="116632"/>
            <a:ext cx="11881320" cy="1407368"/>
          </a:xfrm>
        </p:spPr>
        <p:txBody>
          <a:bodyPr>
            <a:noAutofit/>
          </a:bodyPr>
          <a:lstStyle/>
          <a:p>
            <a:pPr algn="ctr"/>
            <a:r>
              <a:rPr lang="ru-RU" sz="5400" dirty="0" err="1">
                <a:solidFill>
                  <a:srgbClr val="FFFF00"/>
                </a:solidFill>
              </a:rPr>
              <a:t>наслідки</a:t>
            </a:r>
            <a:r>
              <a:rPr lang="ru-RU" sz="5400" dirty="0">
                <a:solidFill>
                  <a:srgbClr val="FFFF00"/>
                </a:solidFill>
              </a:rPr>
              <a:t> </a:t>
            </a:r>
            <a:r>
              <a:rPr lang="ru-RU" sz="5400" dirty="0" err="1">
                <a:solidFill>
                  <a:srgbClr val="FFFF00"/>
                </a:solidFill>
              </a:rPr>
              <a:t>антропічного</a:t>
            </a:r>
            <a:r>
              <a:rPr lang="ru-RU" sz="5400" dirty="0">
                <a:solidFill>
                  <a:srgbClr val="FFFF00"/>
                </a:solidFill>
              </a:rPr>
              <a:t> </a:t>
            </a:r>
            <a:r>
              <a:rPr lang="ru-RU" sz="5400" dirty="0" err="1">
                <a:solidFill>
                  <a:srgbClr val="FFFF00"/>
                </a:solidFill>
              </a:rPr>
              <a:t>впливу</a:t>
            </a:r>
            <a:r>
              <a:rPr lang="ru-RU" sz="5400" dirty="0">
                <a:solidFill>
                  <a:srgbClr val="FFFF00"/>
                </a:solidFill>
              </a:rPr>
              <a:t> </a:t>
            </a:r>
            <a:r>
              <a:rPr lang="ru-RU" sz="5400" dirty="0" smtClean="0">
                <a:solidFill>
                  <a:srgbClr val="FFFF00"/>
                </a:solidFill>
              </a:rPr>
              <a:t>на </a:t>
            </a:r>
            <a:r>
              <a:rPr lang="ru-RU" sz="5400" dirty="0" err="1" smtClean="0">
                <a:solidFill>
                  <a:srgbClr val="FFFF00"/>
                </a:solidFill>
              </a:rPr>
              <a:t>біорізноманіття</a:t>
            </a:r>
            <a:endParaRPr lang="uk-UA" sz="5400" dirty="0">
              <a:solidFill>
                <a:srgbClr val="FFFF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25760" y="1548118"/>
            <a:ext cx="11665296" cy="202489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800" dirty="0" smtClean="0">
                <a:solidFill>
                  <a:srgbClr val="00B0F0"/>
                </a:solidFill>
              </a:rPr>
              <a:t> </a:t>
            </a:r>
            <a:r>
              <a:rPr lang="uk-UA" sz="3600" dirty="0">
                <a:solidFill>
                  <a:srgbClr val="00B0F0"/>
                </a:solidFill>
              </a:rPr>
              <a:t>- Масові епідемії. </a:t>
            </a:r>
            <a:r>
              <a:rPr lang="uk-UA" sz="3600" dirty="0"/>
              <a:t>Втрата </a:t>
            </a:r>
            <a:r>
              <a:rPr lang="uk-UA" sz="3600" dirty="0" err="1"/>
              <a:t>біорізноманіття</a:t>
            </a:r>
            <a:r>
              <a:rPr lang="uk-UA" sz="3600" dirty="0"/>
              <a:t> і порушення процесів саморегуляції в екосистемах стають причиною масових захворювань (наприклад, лихоманки </a:t>
            </a:r>
            <a:r>
              <a:rPr lang="uk-UA" sz="3600" dirty="0" err="1"/>
              <a:t>Зіка</a:t>
            </a:r>
            <a:r>
              <a:rPr lang="uk-UA" sz="3600" dirty="0"/>
              <a:t>, холери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89" y="3789040"/>
            <a:ext cx="3989307" cy="2749505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  <a:softEdge rad="381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7173" y="3976089"/>
            <a:ext cx="3816424" cy="1541143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  <a:softEdge rad="381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3230" y="3789040"/>
            <a:ext cx="3290689" cy="2749505"/>
          </a:xfrm>
          <a:prstGeom prst="rect">
            <a:avLst/>
          </a:prstGeom>
          <a:effectLst>
            <a:glow rad="127000">
              <a:schemeClr val="accent5">
                <a:lumMod val="50000"/>
              </a:schemeClr>
            </a:glow>
            <a:softEdge rad="38100"/>
          </a:effectLst>
        </p:spPr>
      </p:pic>
      <p:sp>
        <p:nvSpPr>
          <p:cNvPr id="10" name="Прямокутник 9"/>
          <p:cNvSpPr/>
          <p:nvPr/>
        </p:nvSpPr>
        <p:spPr>
          <a:xfrm>
            <a:off x="4319485" y="5551283"/>
            <a:ext cx="41044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у</a:t>
            </a:r>
            <a:r>
              <a:rPr lang="ru-RU" sz="2400" dirty="0" smtClean="0"/>
              <a:t> </a:t>
            </a:r>
            <a:r>
              <a:rPr lang="ru-RU" sz="2400" dirty="0" err="1"/>
              <a:t>природі</a:t>
            </a:r>
            <a:r>
              <a:rPr lang="ru-RU" sz="2400" dirty="0"/>
              <a:t> не </a:t>
            </a:r>
            <a:r>
              <a:rPr lang="ru-RU" sz="2400" dirty="0" err="1"/>
              <a:t>існує</a:t>
            </a:r>
            <a:r>
              <a:rPr lang="ru-RU" sz="2400" dirty="0"/>
              <a:t> </a:t>
            </a:r>
            <a:r>
              <a:rPr lang="ru-RU" sz="2400" dirty="0" err="1" smtClean="0"/>
              <a:t>шкідливих</a:t>
            </a:r>
            <a:r>
              <a:rPr lang="ru-RU" sz="2400" dirty="0" smtClean="0"/>
              <a:t>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 smtClean="0"/>
              <a:t>корисних</a:t>
            </a:r>
            <a:r>
              <a:rPr lang="ru-RU" sz="2400" dirty="0" smtClean="0"/>
              <a:t> </a:t>
            </a:r>
            <a:r>
              <a:rPr lang="ru-RU" sz="2400" dirty="0" err="1"/>
              <a:t>видів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494146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еревина 16x9">
  <a:themeElements>
    <a:clrScheme name="Woodgrain_16x9">
      <a:dk1>
        <a:sysClr val="windowText" lastClr="000000"/>
      </a:dk1>
      <a:lt1>
        <a:sysClr val="window" lastClr="FFFFFF"/>
      </a:lt1>
      <a:dk2>
        <a:srgbClr val="90B365"/>
      </a:dk2>
      <a:lt2>
        <a:srgbClr val="EEECE1"/>
      </a:lt2>
      <a:accent1>
        <a:srgbClr val="4283D2"/>
      </a:accent1>
      <a:accent2>
        <a:srgbClr val="6E9D35"/>
      </a:accent2>
      <a:accent3>
        <a:srgbClr val="DE6742"/>
      </a:accent3>
      <a:accent4>
        <a:srgbClr val="8F73DF"/>
      </a:accent4>
      <a:accent5>
        <a:srgbClr val="CB991B"/>
      </a:accent5>
      <a:accent6>
        <a:srgbClr val="7F7F7F"/>
      </a:accent6>
      <a:hlink>
        <a:srgbClr val="90B365"/>
      </a:hlink>
      <a:folHlink>
        <a:srgbClr val="7F7F7F"/>
      </a:folHlink>
    </a:clrScheme>
    <a:fontScheme name="Century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3723_TF02801115" id="{DB3B14A7-8F95-4127-9015-9EECB039801F}" vid="{981E521C-F15B-40E6-82CA-A2D2E6E12F1D}"/>
    </a:ext>
  </a:extLst>
</a:theme>
</file>

<file path=ppt/theme/theme2.xml><?xml version="1.0" encoding="utf-8"?>
<a:theme xmlns:a="http://schemas.openxmlformats.org/drawingml/2006/main" name="Тема Office">
  <a:themeElements>
    <a:clrScheme name="Woodgrain_16x9">
      <a:dk1>
        <a:sysClr val="windowText" lastClr="000000"/>
      </a:dk1>
      <a:lt1>
        <a:sysClr val="window" lastClr="FFFFFF"/>
      </a:lt1>
      <a:dk2>
        <a:srgbClr val="90B365"/>
      </a:dk2>
      <a:lt2>
        <a:srgbClr val="EEECE1"/>
      </a:lt2>
      <a:accent1>
        <a:srgbClr val="4283D2"/>
      </a:accent1>
      <a:accent2>
        <a:srgbClr val="6E9D35"/>
      </a:accent2>
      <a:accent3>
        <a:srgbClr val="DE6742"/>
      </a:accent3>
      <a:accent4>
        <a:srgbClr val="8F73DF"/>
      </a:accent4>
      <a:accent5>
        <a:srgbClr val="CB991B"/>
      </a:accent5>
      <a:accent6>
        <a:srgbClr val="7F7F7F"/>
      </a:accent6>
      <a:hlink>
        <a:srgbClr val="90B365"/>
      </a:hlink>
      <a:folHlink>
        <a:srgbClr val="7F7F7F"/>
      </a:folHlink>
    </a:clrScheme>
    <a:fontScheme name="Century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Woodgrain_16x9">
      <a:dk1>
        <a:sysClr val="windowText" lastClr="000000"/>
      </a:dk1>
      <a:lt1>
        <a:sysClr val="window" lastClr="FFFFFF"/>
      </a:lt1>
      <a:dk2>
        <a:srgbClr val="90B365"/>
      </a:dk2>
      <a:lt2>
        <a:srgbClr val="EEECE1"/>
      </a:lt2>
      <a:accent1>
        <a:srgbClr val="4283D2"/>
      </a:accent1>
      <a:accent2>
        <a:srgbClr val="6E9D35"/>
      </a:accent2>
      <a:accent3>
        <a:srgbClr val="DE6742"/>
      </a:accent3>
      <a:accent4>
        <a:srgbClr val="8F73DF"/>
      </a:accent4>
      <a:accent5>
        <a:srgbClr val="CB991B"/>
      </a:accent5>
      <a:accent6>
        <a:srgbClr val="7F7F7F"/>
      </a:accent6>
      <a:hlink>
        <a:srgbClr val="90B365"/>
      </a:hlink>
      <a:folHlink>
        <a:srgbClr val="7F7F7F"/>
      </a:folHlink>
    </a:clrScheme>
    <a:fontScheme name="Century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1360511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TP102801114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706531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3C20563B-C646-42AF-9D0D-76DF086793C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EB9514F-6A45-47F4-BC6D-A865E29717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335E791-7449-4708-8DE9-182EC4D8A134}">
  <ds:schemaRefs>
    <ds:schemaRef ds:uri="4873beb7-5857-4685-be1f-d57550cc96cc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Презентація на тему природи Деревина (широкоформатна)</Template>
  <TotalTime>497</TotalTime>
  <Words>743</Words>
  <Application>Microsoft Office PowerPoint</Application>
  <PresentationFormat>Довільний</PresentationFormat>
  <Paragraphs>70</Paragraphs>
  <Slides>19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19</vt:i4>
      </vt:variant>
    </vt:vector>
  </HeadingPairs>
  <TitlesOfParts>
    <vt:vector size="22" baseType="lpstr">
      <vt:lpstr>Arial</vt:lpstr>
      <vt:lpstr>Century</vt:lpstr>
      <vt:lpstr>Деревина 16x9</vt:lpstr>
      <vt:lpstr>Збереження біорізноманіття як необхідна умова стабільності біосфери</vt:lpstr>
      <vt:lpstr>Презентація PowerPoint</vt:lpstr>
      <vt:lpstr>Презентація PowerPoint</vt:lpstr>
      <vt:lpstr>темпи зменшення біорізноманіття значно пришвидшились через діяльність людини</vt:lpstr>
      <vt:lpstr>Причини зменшення біорізноманіття</vt:lpstr>
      <vt:lpstr>Забруднення й глобальне потепління спричиняють скорочення популяцій і вимирання видів</vt:lpstr>
      <vt:lpstr>наслідки антропічного впливу на біорізноманіття</vt:lpstr>
      <vt:lpstr>наслідки антропічного впливу на біорізноманіття</vt:lpstr>
      <vt:lpstr>наслідки антропічного впливу на біорізноманіття</vt:lpstr>
      <vt:lpstr>Для задоволення людських потреб винищуються надмірні кількості живих істот</vt:lpstr>
      <vt:lpstr>Презентація PowerPoint</vt:lpstr>
      <vt:lpstr>Презентація PowerPoint</vt:lpstr>
      <vt:lpstr>Збереження біорізноманіття – це сукупність заходів, спрямованих на охорону окремих популяцій, видів та екосистем у цілому разом з їхнім середовищем існування</vt:lpstr>
      <vt:lpstr>ДОМАШНЄ ЗАВДАННЯ</vt:lpstr>
      <vt:lpstr>Практична робота №3 Оцінка екологічного стану свого регіону </vt:lpstr>
      <vt:lpstr>Тема.  Оцінка екологічного стану свого регіону (вказати назву регіону). Мета: ознайомитися з екологічною ситуацією у своєму регіоні; використовуючи літературні та інтернет-джерела, оцінити екологічний стан регіону, у якому ви проживаєте; на основі проаналізованої інформації підготувати пропозиції щодо поліпшення екологічної ситуації в даному регіоні</vt:lpstr>
      <vt:lpstr>ХІД РОБОТИ </vt:lpstr>
      <vt:lpstr>Презентація PowerPoint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Макет заголовка</dc:title>
  <dc:creator>Закликовська А.В.</dc:creator>
  <cp:lastModifiedBy>Закликовська А.В.</cp:lastModifiedBy>
  <cp:revision>29</cp:revision>
  <dcterms:created xsi:type="dcterms:W3CDTF">2020-04-05T16:17:23Z</dcterms:created>
  <dcterms:modified xsi:type="dcterms:W3CDTF">2020-04-06T13:12:42Z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