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7" r:id="rId2"/>
    <p:sldId id="276" r:id="rId3"/>
    <p:sldId id="277" r:id="rId4"/>
    <p:sldId id="275" r:id="rId5"/>
    <p:sldId id="278" r:id="rId6"/>
    <p:sldId id="279" r:id="rId7"/>
    <p:sldId id="280" r:id="rId8"/>
    <p:sldId id="281" r:id="rId9"/>
    <p:sldId id="282" r:id="rId10"/>
    <p:sldId id="283" r:id="rId11"/>
    <p:sldId id="286" r:id="rId12"/>
    <p:sldId id="287" r:id="rId13"/>
    <p:sldId id="288" r:id="rId14"/>
    <p:sldId id="289" r:id="rId15"/>
    <p:sldId id="290" r:id="rId16"/>
    <p:sldId id="284" r:id="rId17"/>
  </p:sldIdLst>
  <p:sldSz cx="12188825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360" y="72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02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B8D59F-4196-4AC3-8F7C-F0354CACA817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C119DBA-4540-49B3-8FA9-6259387ECF9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478B0B2-4517-4AE5-B88A-55A68ABCAF1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 smtClean="0"/>
              <a:t>Редагувати стиль зразка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3B36274-F2B9-4C45-BBB4-0EDF4CD651A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 rtlCol="0">
            <a:noAutofit/>
          </a:bodyPr>
          <a:lstStyle>
            <a:lvl1pPr>
              <a:defRPr sz="72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uk-UA" smtClean="0"/>
              <a:t>Зразок підзаголовка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03038A-0820-4724-BB6A-3AA50770FE4F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07609B-CA88-4EBE-A936-DB07F6DF7F8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 rtlCol="0"/>
          <a:lstStyle>
            <a:lvl1pPr rtl="0"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9709B7-6F7C-46B1-9C83-79B3A7BE528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59B8A5-3538-44B3-BD53-5DEFB8539055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rtlCol="0" anchor="b">
            <a:noAutofit/>
          </a:bodyPr>
          <a:lstStyle>
            <a:lvl1pPr algn="l">
              <a:defRPr sz="6600" b="0" i="0" cap="none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2C1C35-0371-4B58-AA7A-4FE3067688AC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rtlCol="0" anchor="t">
            <a:normAutofit/>
          </a:bodyPr>
          <a:lstStyle>
            <a:lvl1pPr marL="0" indent="0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57F524-7E1D-4D79-8114-9B11322B3DD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9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8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4D8FE5-D51A-4A5A-9C38-04015360B393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10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1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13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881C51-8C9A-4501-A968-B71794D6EBC9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F7A4AB-89FA-46BF-BC6A-A576F36F849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міст із підписом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9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8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28FE97-F092-44CC-96D9-0214986D1FD0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10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11" name="Місце для тексту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вмісту 3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ображення з підписом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зображення 3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pic>
        <p:nvPicPr>
          <p:cNvPr id="9" name="Зображення 4" descr="Пустий покажчик місця заповнення для зображення. Клацніть цей покажчик і виберіть зображення, яке потрібно дода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Місце для тексту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 smtClean="0"/>
              <a:t>Редагувати стиль зразка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</a:p>
          <a:p>
            <a:pPr lvl="5" rtl="0"/>
            <a:r>
              <a:rPr lang="uk-UA" noProof="0" dirty="0" smtClean="0"/>
              <a:t>Шостий рівень</a:t>
            </a:r>
          </a:p>
          <a:p>
            <a:pPr lvl="6" rtl="0"/>
            <a:r>
              <a:rPr lang="uk-UA" noProof="0" dirty="0" smtClean="0"/>
              <a:t>Сьомий рівень</a:t>
            </a:r>
          </a:p>
          <a:p>
            <a:pPr lvl="7" rtl="0"/>
            <a:r>
              <a:rPr lang="uk-UA" noProof="0" dirty="0" smtClean="0"/>
              <a:t>Восьмий рівень</a:t>
            </a:r>
          </a:p>
          <a:p>
            <a:pPr lvl="8" rtl="0"/>
            <a:r>
              <a:rPr lang="uk-UA" noProof="0" dirty="0" smtClean="0"/>
              <a:t>Дев’ятий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DD98E09-5AC2-4819-AAF9-C6E2B06BE36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5137D0E-4A4F-4307-8994-C1891D747D59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477788" y="1556792"/>
            <a:ext cx="11449272" cy="4328120"/>
          </a:xfrm>
        </p:spPr>
        <p:txBody>
          <a:bodyPr rtlCol="0"/>
          <a:lstStyle/>
          <a:p>
            <a:pPr algn="ctr"/>
            <a:r>
              <a:rPr lang="uk-UA" sz="8000" dirty="0" smtClean="0"/>
              <a:t>Ембріогенез людини</a:t>
            </a:r>
            <a:r>
              <a:rPr lang="uk-UA" sz="8000" dirty="0"/>
              <a:t/>
            </a:r>
            <a:br>
              <a:rPr lang="uk-UA" sz="8000" dirty="0"/>
            </a:br>
            <a:r>
              <a:rPr lang="uk-UA" sz="8000" dirty="0" smtClean="0"/>
              <a:t>Онтогенез</a:t>
            </a:r>
            <a:br>
              <a:rPr lang="uk-UA" sz="8000" dirty="0" smtClean="0"/>
            </a:br>
            <a:r>
              <a:rPr lang="uk-UA" sz="8000" dirty="0" err="1" smtClean="0"/>
              <a:t>Постембріогенез</a:t>
            </a:r>
            <a:r>
              <a:rPr lang="uk-UA" sz="8000" dirty="0" smtClean="0"/>
              <a:t/>
            </a:r>
            <a:br>
              <a:rPr lang="uk-UA" sz="8000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358108" y="6571456"/>
            <a:ext cx="6321897" cy="286544"/>
          </a:xfrm>
        </p:spPr>
        <p:txBody>
          <a:bodyPr rtlCol="0">
            <a:normAutofit fontScale="70000" lnSpcReduction="20000"/>
          </a:bodyPr>
          <a:lstStyle/>
          <a:p>
            <a:pPr algn="ctr" rtl="0"/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Біологія 10 клас</a:t>
            </a:r>
            <a:endParaRPr lang="uk-UA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004" y="3993464"/>
            <a:ext cx="7488832" cy="2377143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12071076" cy="1296144"/>
          </a:xfrm>
        </p:spPr>
        <p:txBody>
          <a:bodyPr>
            <a:noAutofit/>
          </a:bodyPr>
          <a:lstStyle/>
          <a:p>
            <a:pPr algn="ctr"/>
            <a:r>
              <a:rPr lang="uk-UA" sz="4800" b="1" u="sng" dirty="0">
                <a:solidFill>
                  <a:srgbClr val="FF0000"/>
                </a:solidFill>
              </a:rPr>
              <a:t>Періоди постембріонального розвитку людини</a:t>
            </a: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780" y="2060848"/>
            <a:ext cx="6106711" cy="3456384"/>
          </a:xfrm>
          <a:effectLst>
            <a:glow rad="127000">
              <a:schemeClr val="tx2">
                <a:lumMod val="20000"/>
                <a:lumOff val="80000"/>
              </a:schemeClr>
            </a:glow>
            <a:softEdge rad="508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492" y="2060848"/>
            <a:ext cx="5256584" cy="3312368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  <a:alpha val="99000"/>
              </a:schemeClr>
            </a:glow>
            <a:softEdge rad="25400"/>
          </a:effectLst>
        </p:spPr>
      </p:pic>
      <p:sp>
        <p:nvSpPr>
          <p:cNvPr id="7" name="Прямокутник 6"/>
          <p:cNvSpPr/>
          <p:nvPr/>
        </p:nvSpPr>
        <p:spPr>
          <a:xfrm>
            <a:off x="7174532" y="5194066"/>
            <a:ext cx="47246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/>
              <a:t>Постембріональний розвиток чоловіків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99925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12071076" cy="1296144"/>
          </a:xfrm>
        </p:spPr>
        <p:txBody>
          <a:bodyPr>
            <a:noAutofit/>
          </a:bodyPr>
          <a:lstStyle/>
          <a:p>
            <a:pPr algn="ctr"/>
            <a:r>
              <a:rPr lang="uk-UA" sz="4800" b="1" u="sng" dirty="0">
                <a:solidFill>
                  <a:srgbClr val="FF0000"/>
                </a:solidFill>
              </a:rPr>
              <a:t>Періоди постембріонального розвитку </a:t>
            </a:r>
            <a:r>
              <a:rPr lang="uk-UA" sz="4800" b="1" u="sng" dirty="0" smtClean="0">
                <a:solidFill>
                  <a:srgbClr val="FF0000"/>
                </a:solidFill>
              </a:rPr>
              <a:t>людини</a:t>
            </a:r>
            <a:endParaRPr lang="uk-UA" sz="4800" b="1" u="sng" dirty="0">
              <a:solidFill>
                <a:srgbClr val="FF0000"/>
              </a:solidFill>
            </a:endParaRPr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14" y="1519293"/>
            <a:ext cx="6120680" cy="1513834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018" y="3100139"/>
            <a:ext cx="5976664" cy="13213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34" y="4392650"/>
            <a:ext cx="5760640" cy="5750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83" y="4967669"/>
            <a:ext cx="5865892" cy="17736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86500" y="1466046"/>
            <a:ext cx="5184576" cy="3482885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6501" y="5137733"/>
            <a:ext cx="2448272" cy="1608612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79917" y="5137733"/>
            <a:ext cx="2491159" cy="1603635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99960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12071076" cy="1296144"/>
          </a:xfrm>
        </p:spPr>
        <p:txBody>
          <a:bodyPr>
            <a:noAutofit/>
          </a:bodyPr>
          <a:lstStyle/>
          <a:p>
            <a:pPr algn="ctr"/>
            <a:r>
              <a:rPr lang="uk-UA" sz="4800" b="1" u="sng" dirty="0">
                <a:solidFill>
                  <a:srgbClr val="FF0000"/>
                </a:solidFill>
              </a:rPr>
              <a:t>Періоди постембріонального розвитку </a:t>
            </a:r>
            <a:r>
              <a:rPr lang="uk-UA" sz="4800" b="1" u="sng" dirty="0" smtClean="0">
                <a:solidFill>
                  <a:srgbClr val="FF0000"/>
                </a:solidFill>
              </a:rPr>
              <a:t>людини</a:t>
            </a:r>
            <a:endParaRPr lang="uk-UA" sz="4800" b="1" u="sng" dirty="0">
              <a:solidFill>
                <a:srgbClr val="FF0000"/>
              </a:solidFill>
            </a:endParaRPr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13" y="1628800"/>
            <a:ext cx="6710595" cy="4968552"/>
          </a:xfr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4532" y="1628800"/>
            <a:ext cx="4525685" cy="5085184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2243250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12071076" cy="1296144"/>
          </a:xfrm>
        </p:spPr>
        <p:txBody>
          <a:bodyPr>
            <a:noAutofit/>
          </a:bodyPr>
          <a:lstStyle/>
          <a:p>
            <a:pPr algn="ctr"/>
            <a:r>
              <a:rPr lang="uk-UA" sz="4800" b="1" u="sng" dirty="0">
                <a:solidFill>
                  <a:schemeClr val="accent6">
                    <a:lumMod val="50000"/>
                  </a:schemeClr>
                </a:solidFill>
              </a:rPr>
              <a:t>Періоди постембріонального розвитку </a:t>
            </a:r>
            <a:r>
              <a:rPr lang="uk-UA" sz="4800" b="1" u="sng" dirty="0" smtClean="0">
                <a:solidFill>
                  <a:schemeClr val="accent6">
                    <a:lumMod val="50000"/>
                  </a:schemeClr>
                </a:solidFill>
              </a:rPr>
              <a:t>людини</a:t>
            </a:r>
            <a:endParaRPr lang="uk-UA" sz="48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00" y="1628800"/>
            <a:ext cx="6840760" cy="47525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772" y="3789040"/>
            <a:ext cx="4497894" cy="2705636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32" y="908720"/>
            <a:ext cx="2580952" cy="2585135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70074" y="1848705"/>
            <a:ext cx="1761589" cy="1645149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2908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12071076" cy="1296144"/>
          </a:xfrm>
        </p:spPr>
        <p:txBody>
          <a:bodyPr>
            <a:noAutofit/>
          </a:bodyPr>
          <a:lstStyle/>
          <a:p>
            <a:pPr algn="ctr"/>
            <a:r>
              <a:rPr lang="uk-UA" sz="4800" b="1" u="sng" dirty="0">
                <a:solidFill>
                  <a:schemeClr val="accent6">
                    <a:lumMod val="50000"/>
                  </a:schemeClr>
                </a:solidFill>
              </a:rPr>
              <a:t>Періоди постембріонального розвитку </a:t>
            </a:r>
            <a:r>
              <a:rPr lang="uk-UA" sz="4800" b="1" u="sng" dirty="0" smtClean="0">
                <a:solidFill>
                  <a:schemeClr val="accent6">
                    <a:lumMod val="50000"/>
                  </a:schemeClr>
                </a:solidFill>
              </a:rPr>
              <a:t>людини</a:t>
            </a:r>
            <a:endParaRPr lang="uk-UA" sz="4800" b="1" u="sng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1700808"/>
            <a:ext cx="5328591" cy="4824536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380" y="1700808"/>
            <a:ext cx="6237512" cy="249880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0516" y="4415636"/>
            <a:ext cx="4342427" cy="2363090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8941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7" y="1988840"/>
            <a:ext cx="12071077" cy="1143000"/>
          </a:xfrm>
        </p:spPr>
        <p:txBody>
          <a:bodyPr>
            <a:noAutofit/>
          </a:bodyPr>
          <a:lstStyle/>
          <a:p>
            <a:pPr algn="just"/>
            <a:r>
              <a:rPr lang="ru-RU" sz="3600" dirty="0" err="1"/>
              <a:t>Старіння</a:t>
            </a:r>
            <a:r>
              <a:rPr lang="ru-RU" sz="3600" dirty="0"/>
              <a:t> </a:t>
            </a:r>
            <a:r>
              <a:rPr lang="ru-RU" sz="3600" dirty="0" err="1"/>
              <a:t>людини</a:t>
            </a:r>
            <a:r>
              <a:rPr lang="ru-RU" sz="3600" dirty="0"/>
              <a:t> – </a:t>
            </a:r>
            <a:r>
              <a:rPr lang="ru-RU" sz="3600" dirty="0" err="1"/>
              <a:t>процес</a:t>
            </a:r>
            <a:r>
              <a:rPr lang="ru-RU" sz="3600" dirty="0"/>
              <a:t> </a:t>
            </a:r>
            <a:r>
              <a:rPr lang="ru-RU" sz="3600" dirty="0" err="1" smtClean="0"/>
              <a:t>закономірного</a:t>
            </a:r>
            <a:r>
              <a:rPr lang="ru-RU" sz="3600" dirty="0" smtClean="0"/>
              <a:t> </a:t>
            </a:r>
            <a:r>
              <a:rPr lang="ru-RU" sz="3600" dirty="0" err="1"/>
              <a:t>виникнення</a:t>
            </a:r>
            <a:r>
              <a:rPr lang="ru-RU" sz="3600" dirty="0"/>
              <a:t> </a:t>
            </a:r>
            <a:r>
              <a:rPr lang="ru-RU" sz="3600" dirty="0" err="1"/>
              <a:t>вікових</a:t>
            </a:r>
            <a:r>
              <a:rPr lang="ru-RU" sz="3600" dirty="0"/>
              <a:t> </a:t>
            </a:r>
            <a:r>
              <a:rPr lang="ru-RU" sz="3600" dirty="0" err="1"/>
              <a:t>змін</a:t>
            </a:r>
            <a:r>
              <a:rPr lang="ru-RU" sz="3600" dirty="0"/>
              <a:t>, </a:t>
            </a:r>
            <a:r>
              <a:rPr lang="ru-RU" sz="3600" dirty="0" err="1"/>
              <a:t>які</a:t>
            </a:r>
            <a:r>
              <a:rPr lang="ru-RU" sz="3600" dirty="0"/>
              <a:t> </a:t>
            </a:r>
            <a:r>
              <a:rPr lang="ru-RU" sz="3600" dirty="0" err="1" smtClean="0"/>
              <a:t>поступово</a:t>
            </a:r>
            <a:r>
              <a:rPr lang="ru-RU" sz="3600" dirty="0" smtClean="0"/>
              <a:t> </a:t>
            </a:r>
            <a:r>
              <a:rPr lang="ru-RU" sz="3600" dirty="0" err="1" smtClean="0"/>
              <a:t>призводять</a:t>
            </a:r>
            <a:r>
              <a:rPr lang="ru-RU" sz="3600" dirty="0" smtClean="0"/>
              <a:t> </a:t>
            </a:r>
            <a:r>
              <a:rPr lang="ru-RU" sz="3600" dirty="0"/>
              <a:t>до </a:t>
            </a:r>
            <a:r>
              <a:rPr lang="ru-RU" sz="3600" dirty="0" err="1" smtClean="0"/>
              <a:t>скорочення</a:t>
            </a:r>
            <a:r>
              <a:rPr lang="ru-RU" sz="3600" dirty="0"/>
              <a:t> </a:t>
            </a:r>
            <a:r>
              <a:rPr lang="ru-RU" sz="3600" dirty="0" err="1" smtClean="0"/>
              <a:t>пристосувальних</a:t>
            </a:r>
            <a:r>
              <a:rPr lang="ru-RU" sz="3600" dirty="0" smtClean="0"/>
              <a:t> </a:t>
            </a:r>
            <a:r>
              <a:rPr lang="ru-RU" sz="3600" dirty="0" err="1" smtClean="0"/>
              <a:t>можливостей</a:t>
            </a:r>
            <a:r>
              <a:rPr lang="ru-RU" sz="3600" dirty="0" smtClean="0"/>
              <a:t> </a:t>
            </a:r>
            <a:r>
              <a:rPr lang="ru-RU" sz="3600" dirty="0" err="1" smtClean="0"/>
              <a:t>організму</a:t>
            </a:r>
            <a:r>
              <a:rPr lang="ru-RU" sz="3600" dirty="0" smtClean="0"/>
              <a:t>. </a:t>
            </a:r>
            <a:r>
              <a:rPr lang="ru-RU" sz="3600" dirty="0"/>
              <a:t>Наука, </a:t>
            </a:r>
            <a:r>
              <a:rPr lang="ru-RU" sz="3600" dirty="0" err="1"/>
              <a:t>що</a:t>
            </a:r>
            <a:r>
              <a:rPr lang="ru-RU" sz="3600" dirty="0"/>
              <a:t> </a:t>
            </a:r>
            <a:r>
              <a:rPr lang="ru-RU" sz="3600" dirty="0" err="1"/>
              <a:t>вивчає</a:t>
            </a:r>
            <a:r>
              <a:rPr lang="ru-RU" sz="3600" dirty="0"/>
              <a:t> </a:t>
            </a:r>
            <a:r>
              <a:rPr lang="ru-RU" sz="3600" dirty="0" err="1"/>
              <a:t>закономірності</a:t>
            </a:r>
            <a:r>
              <a:rPr lang="ru-RU" sz="3600" dirty="0"/>
              <a:t> </a:t>
            </a:r>
            <a:r>
              <a:rPr lang="ru-RU" sz="3600" dirty="0" err="1" smtClean="0"/>
              <a:t>старіння</a:t>
            </a:r>
            <a:r>
              <a:rPr lang="ru-RU" sz="3600" dirty="0"/>
              <a:t>, </a:t>
            </a:r>
            <a:r>
              <a:rPr lang="ru-RU" sz="3600" dirty="0" err="1"/>
              <a:t>називається</a:t>
            </a:r>
            <a:r>
              <a:rPr lang="ru-RU" sz="3600" dirty="0"/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геронтологією</a:t>
            </a:r>
            <a:r>
              <a:rPr lang="uk-UA" sz="3600" dirty="0"/>
              <a:t/>
            </a:r>
            <a:br>
              <a:rPr lang="uk-UA" sz="3600" dirty="0"/>
            </a:br>
            <a:endParaRPr lang="uk-UA" sz="360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509478" y="2492896"/>
            <a:ext cx="6679347" cy="28746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uk-UA" sz="3200" dirty="0"/>
              <a:t>старіння – це неминучий процес, але людина </a:t>
            </a:r>
            <a:r>
              <a:rPr lang="uk-UA" sz="3200" dirty="0" smtClean="0"/>
              <a:t>спроможна уповільнити </a:t>
            </a:r>
            <a:r>
              <a:rPr lang="uk-UA" sz="3200" dirty="0"/>
              <a:t>природні фізіологічні процеси старіння. Для </a:t>
            </a:r>
            <a:r>
              <a:rPr lang="uk-UA" sz="3200" dirty="0" smtClean="0"/>
              <a:t>цього потрібно </a:t>
            </a:r>
            <a:r>
              <a:rPr lang="uk-UA" sz="3200" dirty="0"/>
              <a:t>регулярно займатися спортом, раціонально </a:t>
            </a:r>
            <a:r>
              <a:rPr lang="uk-UA" sz="3200" dirty="0" smtClean="0"/>
              <a:t>харчуватися, уникати </a:t>
            </a:r>
            <a:r>
              <a:rPr lang="uk-UA" sz="3200" dirty="0"/>
              <a:t>стресових ситуацій, відмовитися від </a:t>
            </a:r>
            <a:r>
              <a:rPr lang="uk-UA" sz="3200" dirty="0" smtClean="0"/>
              <a:t>шкідливих звичок </a:t>
            </a:r>
            <a:r>
              <a:rPr lang="uk-UA" sz="3200" dirty="0"/>
              <a:t>і чергувати активну діяльність </a:t>
            </a:r>
            <a:r>
              <a:rPr lang="uk-UA" sz="3200" dirty="0" smtClean="0"/>
              <a:t>з відпочинком</a:t>
            </a:r>
            <a:endParaRPr lang="uk-UA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7" y="2708920"/>
            <a:ext cx="5295540" cy="3937700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5586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828" y="332656"/>
            <a:ext cx="10789842" cy="1143000"/>
          </a:xfrm>
        </p:spPr>
        <p:txBody>
          <a:bodyPr>
            <a:noAutofit/>
          </a:bodyPr>
          <a:lstStyle/>
          <a:p>
            <a:pPr algn="ctr"/>
            <a:r>
              <a:rPr lang="uk-UA" sz="6600" dirty="0" smtClean="0">
                <a:solidFill>
                  <a:schemeClr val="accent6">
                    <a:lumMod val="50000"/>
                  </a:schemeClr>
                </a:solidFill>
              </a:rPr>
              <a:t>ЗАПОВНІТЬ ТАБЛИЦЮ</a:t>
            </a:r>
            <a:endParaRPr lang="uk-UA" sz="6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340768"/>
            <a:ext cx="11499828" cy="5256584"/>
          </a:xfrm>
        </p:spPr>
      </p:pic>
    </p:spTree>
    <p:extLst>
      <p:ext uri="{BB962C8B-B14F-4D97-AF65-F5344CB8AC3E}">
        <p14:creationId xmlns:p14="http://schemas.microsoft.com/office/powerpoint/2010/main" val="4000198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9755" y="0"/>
            <a:ext cx="11999069" cy="1700808"/>
          </a:xfrm>
        </p:spPr>
        <p:txBody>
          <a:bodyPr>
            <a:noAutofit/>
          </a:bodyPr>
          <a:lstStyle/>
          <a:p>
            <a:pPr algn="ctr"/>
            <a:r>
              <a:rPr lang="uk-UA" sz="4000" b="1" dirty="0" smtClean="0">
                <a:solidFill>
                  <a:srgbClr val="FF0000"/>
                </a:solidFill>
              </a:rPr>
              <a:t>ОНТОГЕНЕЗ</a:t>
            </a:r>
            <a:r>
              <a:rPr lang="uk-UA" sz="4000" b="1" dirty="0" smtClean="0"/>
              <a:t> – ІНДИВІДУАЛЬНИЙ РОЗВИТОК ОРГАНІЗМУ </a:t>
            </a:r>
            <a:r>
              <a:rPr lang="uk-UA" sz="4000" b="1" dirty="0" smtClean="0">
                <a:solidFill>
                  <a:schemeClr val="accent6">
                    <a:lumMod val="75000"/>
                  </a:schemeClr>
                </a:solidFill>
              </a:rPr>
              <a:t>ВІД МОМЕНТУ ЙОГО ЗАРОДЖЕННЯ</a:t>
            </a:r>
            <a:r>
              <a:rPr lang="uk-UA" sz="4000" b="1" dirty="0" smtClean="0"/>
              <a:t> ДО  </a:t>
            </a:r>
            <a:r>
              <a:rPr lang="uk-UA" sz="4000" b="1" dirty="0" smtClean="0">
                <a:solidFill>
                  <a:schemeClr val="accent6">
                    <a:lumMod val="50000"/>
                  </a:schemeClr>
                </a:solidFill>
              </a:rPr>
              <a:t>СМЕРТІ</a:t>
            </a:r>
            <a:endParaRPr lang="uk-UA" sz="4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5" y="1828800"/>
            <a:ext cx="11737305" cy="49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dirty="0" smtClean="0">
                <a:solidFill>
                  <a:srgbClr val="FF0000"/>
                </a:solidFill>
              </a:rPr>
              <a:t>ЕМБРІОНАЛЬНИЙ </a:t>
            </a:r>
            <a:r>
              <a:rPr lang="uk-UA" sz="2400" b="1" dirty="0" smtClean="0"/>
              <a:t>ПЕРІОД                            </a:t>
            </a:r>
            <a:r>
              <a:rPr lang="uk-UA" sz="2400" b="1" dirty="0" smtClean="0">
                <a:solidFill>
                  <a:srgbClr val="FF0000"/>
                </a:solidFill>
              </a:rPr>
              <a:t>ПОСТЕМБРІОНАЛЬНИЙ</a:t>
            </a:r>
            <a:r>
              <a:rPr lang="uk-UA" sz="2400" b="1" dirty="0" smtClean="0"/>
              <a:t> ПЕРІОД</a:t>
            </a:r>
          </a:p>
          <a:p>
            <a:pPr marL="0" indent="0">
              <a:buNone/>
            </a:pPr>
            <a:r>
              <a:rPr lang="uk-UA" sz="2400" b="1" dirty="0" smtClean="0"/>
              <a:t> (ЕМБРІОГЕНЕЗ,ЗАРОДКОВИЙ)                              (ПОСТЕМБРІОГЕНЕЗ) </a:t>
            </a:r>
          </a:p>
          <a:p>
            <a:pPr marL="0" indent="0">
              <a:buNone/>
            </a:pPr>
            <a:endParaRPr lang="uk-UA" sz="2400" dirty="0" smtClean="0"/>
          </a:p>
          <a:p>
            <a:pPr marL="0" indent="0">
              <a:buNone/>
            </a:pPr>
            <a:endParaRPr lang="uk-UA" sz="2400" dirty="0" smtClean="0"/>
          </a:p>
          <a:p>
            <a:pPr marL="0" indent="0">
              <a:buNone/>
            </a:pPr>
            <a:r>
              <a:rPr lang="uk-UA" sz="2400" dirty="0" smtClean="0"/>
              <a:t>                                                                      </a:t>
            </a:r>
            <a:endParaRPr lang="uk-UA" sz="24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189755" y="3081788"/>
            <a:ext cx="51063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/>
              <a:t>п</a:t>
            </a:r>
            <a:r>
              <a:rPr lang="ru-RU" sz="4000" b="1" dirty="0" err="1" smtClean="0"/>
              <a:t>еріод</a:t>
            </a:r>
            <a:r>
              <a:rPr lang="ru-RU" sz="4000" b="1" dirty="0" smtClean="0"/>
              <a:t> </a:t>
            </a:r>
            <a:r>
              <a:rPr lang="ru-RU" sz="4000" b="1" dirty="0"/>
              <a:t>онтогенезу </a:t>
            </a:r>
            <a:r>
              <a:rPr lang="ru-RU" sz="4000" b="1" dirty="0" err="1"/>
              <a:t>тварин</a:t>
            </a:r>
            <a:r>
              <a:rPr lang="ru-RU" sz="4000" b="1" dirty="0"/>
              <a:t>, </a:t>
            </a:r>
            <a:r>
              <a:rPr lang="ru-RU" sz="4000" b="1" dirty="0" err="1"/>
              <a:t>який</a:t>
            </a:r>
            <a:r>
              <a:rPr lang="ru-RU" sz="4000" b="1" dirty="0"/>
              <a:t> </a:t>
            </a:r>
            <a:r>
              <a:rPr lang="ru-RU" sz="4000" b="1" dirty="0" err="1"/>
              <a:t>триває</a:t>
            </a:r>
            <a:r>
              <a:rPr lang="ru-RU" sz="4000" b="1" dirty="0"/>
              <a:t> </a:t>
            </a:r>
            <a:r>
              <a:rPr lang="ru-RU" sz="4000" b="1" dirty="0" err="1">
                <a:solidFill>
                  <a:schemeClr val="bg2">
                    <a:lumMod val="25000"/>
                  </a:schemeClr>
                </a:solidFill>
              </a:rPr>
              <a:t>від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4000" b="1" dirty="0" err="1">
                <a:solidFill>
                  <a:schemeClr val="bg2">
                    <a:lumMod val="25000"/>
                  </a:schemeClr>
                </a:solidFill>
              </a:rPr>
              <a:t>утворення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4000" b="1" dirty="0" err="1">
                <a:solidFill>
                  <a:schemeClr val="bg2">
                    <a:lumMod val="25000"/>
                  </a:schemeClr>
                </a:solidFill>
              </a:rPr>
              <a:t>зиготи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sz="4000" b="1" dirty="0"/>
              <a:t>і </a:t>
            </a:r>
            <a:r>
              <a:rPr lang="ru-RU" sz="4000" b="1" dirty="0">
                <a:solidFill>
                  <a:schemeClr val="bg2">
                    <a:lumMod val="10000"/>
                  </a:schemeClr>
                </a:solidFill>
              </a:rPr>
              <a:t>до </a:t>
            </a:r>
            <a:r>
              <a:rPr lang="ru-RU" sz="4000" b="1" dirty="0" err="1">
                <a:solidFill>
                  <a:schemeClr val="bg2">
                    <a:lumMod val="10000"/>
                  </a:schemeClr>
                </a:solidFill>
              </a:rPr>
              <a:t>народження</a:t>
            </a:r>
            <a:endParaRPr lang="uk-UA" sz="4000" b="1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Стрілка вниз 6"/>
          <p:cNvSpPr/>
          <p:nvPr/>
        </p:nvSpPr>
        <p:spPr>
          <a:xfrm>
            <a:off x="2572216" y="2780928"/>
            <a:ext cx="281836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9455" y="2780928"/>
            <a:ext cx="299553" cy="288032"/>
          </a:xfrm>
          <a:prstGeom prst="rect">
            <a:avLst/>
          </a:prstGeom>
        </p:spPr>
      </p:pic>
      <p:sp>
        <p:nvSpPr>
          <p:cNvPr id="9" name="Прямокутник 8"/>
          <p:cNvSpPr/>
          <p:nvPr/>
        </p:nvSpPr>
        <p:spPr>
          <a:xfrm>
            <a:off x="5518348" y="2881836"/>
            <a:ext cx="663989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/>
              <a:t>період </a:t>
            </a:r>
            <a:r>
              <a:rPr lang="uk-UA" sz="3600" b="1" dirty="0" smtClean="0"/>
              <a:t>онтогенезу, що </a:t>
            </a:r>
            <a:r>
              <a:rPr lang="ru-RU" sz="3600" b="1" dirty="0" err="1" smtClean="0"/>
              <a:t>супроводжується</a:t>
            </a:r>
            <a:r>
              <a:rPr lang="ru-RU" sz="3600" b="1" dirty="0" smtClean="0"/>
              <a:t> </a:t>
            </a:r>
            <a:r>
              <a:rPr lang="ru-RU" sz="3600" b="1" dirty="0" err="1"/>
              <a:t>збільшенням</a:t>
            </a:r>
            <a:endParaRPr lang="ru-RU" sz="3600" b="1" dirty="0"/>
          </a:p>
          <a:p>
            <a:pPr algn="ctr"/>
            <a:r>
              <a:rPr lang="ru-RU" sz="3600" b="1" dirty="0" err="1"/>
              <a:t>розмірів</a:t>
            </a:r>
            <a:r>
              <a:rPr lang="ru-RU" sz="3600" b="1" dirty="0"/>
              <a:t> (ростом), </a:t>
            </a:r>
            <a:r>
              <a:rPr lang="ru-RU" sz="3600" b="1" dirty="0" err="1"/>
              <a:t>триває</a:t>
            </a:r>
            <a:r>
              <a:rPr lang="ru-RU" sz="3600" b="1" dirty="0"/>
              <a:t>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від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моменту </a:t>
            </a:r>
            <a:r>
              <a:rPr lang="ru-RU" sz="3600" b="1" dirty="0" err="1">
                <a:solidFill>
                  <a:schemeClr val="accent6">
                    <a:lumMod val="75000"/>
                  </a:schemeClr>
                </a:solidFill>
              </a:rPr>
              <a:t>народження</a:t>
            </a: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3600" b="1" dirty="0"/>
              <a:t>і </a:t>
            </a:r>
            <a:r>
              <a:rPr lang="ru-RU" sz="3600" b="1" dirty="0">
                <a:solidFill>
                  <a:srgbClr val="7030A0"/>
                </a:solidFill>
              </a:rPr>
              <a:t>до </a:t>
            </a:r>
            <a:r>
              <a:rPr lang="ru-RU" sz="3600" b="1" dirty="0" err="1">
                <a:solidFill>
                  <a:srgbClr val="7030A0"/>
                </a:solidFill>
              </a:rPr>
              <a:t>смерті</a:t>
            </a:r>
            <a:r>
              <a:rPr lang="ru-RU" sz="3600" b="1" dirty="0">
                <a:solidFill>
                  <a:srgbClr val="7030A0"/>
                </a:solidFill>
              </a:rPr>
              <a:t> </a:t>
            </a:r>
            <a:r>
              <a:rPr lang="ru-RU" sz="3600" b="1" dirty="0" err="1"/>
              <a:t>особини</a:t>
            </a:r>
            <a:endParaRPr lang="uk-UA" sz="3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Стрілка вниз 9"/>
          <p:cNvSpPr/>
          <p:nvPr/>
        </p:nvSpPr>
        <p:spPr>
          <a:xfrm>
            <a:off x="2572216" y="1556791"/>
            <a:ext cx="137820" cy="28048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Стрілка вниз 11"/>
          <p:cNvSpPr/>
          <p:nvPr/>
        </p:nvSpPr>
        <p:spPr>
          <a:xfrm>
            <a:off x="9009454" y="1556792"/>
            <a:ext cx="149777" cy="2720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823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1884" y="20646"/>
            <a:ext cx="9601200" cy="888074"/>
          </a:xfrm>
        </p:spPr>
        <p:txBody>
          <a:bodyPr>
            <a:normAutofit/>
          </a:bodyPr>
          <a:lstStyle/>
          <a:p>
            <a:pPr algn="ctr"/>
            <a:r>
              <a:rPr lang="uk-UA" sz="5400" b="1" dirty="0" smtClean="0">
                <a:solidFill>
                  <a:srgbClr val="FF0000"/>
                </a:solidFill>
              </a:rPr>
              <a:t>ЕТАПИ ЕМБРІОГЕНЕЗУ</a:t>
            </a:r>
            <a:endParaRPr lang="uk-UA" sz="5400" b="1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48" y="908720"/>
            <a:ext cx="5328592" cy="594928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sz="2800" b="1" dirty="0" smtClean="0"/>
              <a:t>ЗАПЛІДНЕННЯ</a:t>
            </a:r>
          </a:p>
          <a:p>
            <a:pPr marL="0" indent="0">
              <a:buNone/>
            </a:pPr>
            <a:endParaRPr lang="uk-UA" sz="2800" b="1" dirty="0" smtClean="0"/>
          </a:p>
          <a:p>
            <a:pPr marL="0" indent="0">
              <a:buNone/>
            </a:pPr>
            <a:r>
              <a:rPr lang="uk-UA" sz="2800" b="1" dirty="0" smtClean="0"/>
              <a:t>-</a:t>
            </a:r>
            <a:r>
              <a:rPr lang="uk-UA" sz="2800" b="1" dirty="0" smtClean="0">
                <a:solidFill>
                  <a:srgbClr val="FF0000"/>
                </a:solidFill>
              </a:rPr>
              <a:t>ДРОБЛЕННЯ</a:t>
            </a:r>
            <a:r>
              <a:rPr lang="uk-UA" sz="2800" b="1" dirty="0" smtClean="0"/>
              <a:t> (зародок на цій стадії називається </a:t>
            </a:r>
            <a:r>
              <a:rPr lang="uk-UA" sz="2800" b="1" dirty="0" err="1" smtClean="0">
                <a:solidFill>
                  <a:schemeClr val="accent6">
                    <a:lumMod val="50000"/>
                  </a:schemeClr>
                </a:solidFill>
              </a:rPr>
              <a:t>бластоциста</a:t>
            </a:r>
            <a:r>
              <a:rPr lang="uk-UA" sz="2800" b="1" dirty="0" smtClean="0"/>
              <a:t>)</a:t>
            </a:r>
            <a:r>
              <a:rPr lang="ru-RU" sz="2800" b="1" dirty="0"/>
              <a:t> </a:t>
            </a:r>
            <a:r>
              <a:rPr lang="ru-RU" sz="2800" b="1" dirty="0" smtClean="0"/>
              <a:t>і </a:t>
            </a:r>
            <a:r>
              <a:rPr lang="ru-RU" sz="2800" b="1" dirty="0" err="1" smtClean="0"/>
              <a:t>складається</a:t>
            </a:r>
            <a:r>
              <a:rPr lang="ru-RU" sz="2800" b="1" dirty="0" smtClean="0"/>
              <a:t> </a:t>
            </a:r>
            <a:r>
              <a:rPr lang="ru-RU" sz="2800" b="1" dirty="0"/>
              <a:t>з </a:t>
            </a:r>
            <a:r>
              <a:rPr lang="ru-RU" sz="2800" b="1" u="sng" dirty="0"/>
              <a:t>одного</a:t>
            </a:r>
            <a:r>
              <a:rPr lang="ru-RU" sz="2800" b="1" dirty="0"/>
              <a:t> шару </a:t>
            </a:r>
            <a:r>
              <a:rPr lang="ru-RU" sz="2800" b="1" dirty="0" err="1" smtClean="0"/>
              <a:t>клітин</a:t>
            </a:r>
            <a:r>
              <a:rPr lang="ru-RU" sz="2800" b="1" dirty="0" smtClean="0"/>
              <a:t>, </a:t>
            </a:r>
            <a:r>
              <a:rPr lang="ru-RU" sz="2800" b="1" dirty="0" err="1" smtClean="0"/>
              <a:t>усередині</a:t>
            </a:r>
            <a:r>
              <a:rPr lang="ru-RU" sz="2800" b="1" dirty="0" smtClean="0"/>
              <a:t> </a:t>
            </a:r>
            <a:r>
              <a:rPr lang="ru-RU" sz="2800" b="1" dirty="0" err="1"/>
              <a:t>якого</a:t>
            </a:r>
            <a:r>
              <a:rPr lang="ru-RU" sz="2800" b="1" dirty="0"/>
              <a:t> є </a:t>
            </a:r>
            <a:r>
              <a:rPr lang="ru-RU" sz="2800" b="1" dirty="0" err="1"/>
              <a:t>порожнина</a:t>
            </a:r>
            <a:r>
              <a:rPr lang="uk-UA" sz="2800" b="1" dirty="0" smtClean="0"/>
              <a:t> </a:t>
            </a:r>
          </a:p>
          <a:p>
            <a:pPr marL="0" indent="0">
              <a:buNone/>
            </a:pPr>
            <a:endParaRPr lang="uk-UA" sz="2800" b="1" dirty="0" smtClean="0"/>
          </a:p>
          <a:p>
            <a:pPr marL="0" indent="0">
              <a:buNone/>
            </a:pPr>
            <a:r>
              <a:rPr lang="uk-UA" sz="2800" b="1" dirty="0"/>
              <a:t>-</a:t>
            </a:r>
            <a:r>
              <a:rPr lang="uk-UA" sz="2800" b="1" dirty="0" smtClean="0">
                <a:solidFill>
                  <a:srgbClr val="FF0000"/>
                </a:solidFill>
              </a:rPr>
              <a:t>ГАСТРУЛЯЦІЯ (</a:t>
            </a: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</a:rPr>
              <a:t>гаструла</a:t>
            </a:r>
            <a:r>
              <a:rPr lang="uk-UA" sz="2800" b="1" dirty="0" smtClean="0">
                <a:solidFill>
                  <a:srgbClr val="FF0000"/>
                </a:solidFill>
              </a:rPr>
              <a:t>)</a:t>
            </a:r>
            <a:r>
              <a:rPr lang="uk-UA" sz="2800" b="1" dirty="0" smtClean="0"/>
              <a:t>-</a:t>
            </a:r>
            <a:r>
              <a:rPr lang="uk-UA" sz="2800" b="1" dirty="0"/>
              <a:t>формуються зародкові листки — </a:t>
            </a:r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ектодерма</a:t>
            </a:r>
            <a:r>
              <a:rPr lang="uk-UA" sz="2800" b="1" dirty="0"/>
              <a:t> (зовнішній) і </a:t>
            </a:r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ентодерма</a:t>
            </a:r>
            <a:r>
              <a:rPr lang="uk-UA" sz="2800" b="1" dirty="0"/>
              <a:t> (</a:t>
            </a:r>
            <a:r>
              <a:rPr lang="uk-UA" sz="2800" b="1" dirty="0" smtClean="0"/>
              <a:t>внутрішній), на </a:t>
            </a:r>
            <a:r>
              <a:rPr lang="uk-UA" sz="2800" b="1" dirty="0"/>
              <a:t>наступному етапі відбувається формування третього листка — </a:t>
            </a:r>
            <a:r>
              <a:rPr lang="uk-UA" sz="2800" b="1" dirty="0">
                <a:solidFill>
                  <a:schemeClr val="accent6">
                    <a:lumMod val="50000"/>
                  </a:schemeClr>
                </a:solidFill>
              </a:rPr>
              <a:t>мезодерми</a:t>
            </a:r>
            <a:r>
              <a:rPr lang="uk-UA" sz="2800" b="1" dirty="0"/>
              <a:t> (середнього</a:t>
            </a:r>
            <a:r>
              <a:rPr lang="uk-UA" sz="2800" b="1" dirty="0" smtClean="0"/>
              <a:t>)</a:t>
            </a:r>
          </a:p>
          <a:p>
            <a:pPr marL="0" indent="0">
              <a:buNone/>
            </a:pPr>
            <a:r>
              <a:rPr lang="uk-UA" sz="2800" b="1" dirty="0" smtClean="0"/>
              <a:t>-</a:t>
            </a:r>
            <a:r>
              <a:rPr lang="uk-UA" sz="2800" b="1" dirty="0" smtClean="0">
                <a:solidFill>
                  <a:srgbClr val="FF0000"/>
                </a:solidFill>
              </a:rPr>
              <a:t>НЕЙРУЛЯЦІЯ (</a:t>
            </a:r>
            <a:r>
              <a:rPr lang="uk-UA" sz="2800" b="1" dirty="0" smtClean="0">
                <a:solidFill>
                  <a:schemeClr val="accent6">
                    <a:lumMod val="50000"/>
                  </a:schemeClr>
                </a:solidFill>
              </a:rPr>
              <a:t>нейрула</a:t>
            </a:r>
            <a:r>
              <a:rPr lang="uk-UA" sz="2800" b="1" dirty="0" smtClean="0">
                <a:solidFill>
                  <a:srgbClr val="FF0000"/>
                </a:solidFill>
              </a:rPr>
              <a:t>)</a:t>
            </a:r>
            <a:r>
              <a:rPr lang="uk-UA" sz="2800" b="1" dirty="0" smtClean="0"/>
              <a:t>-утворення </a:t>
            </a:r>
            <a:r>
              <a:rPr lang="ru-RU" sz="2800" b="1" dirty="0" err="1" smtClean="0"/>
              <a:t>нервової</a:t>
            </a:r>
            <a:r>
              <a:rPr lang="ru-RU" sz="2800" b="1" dirty="0" smtClean="0"/>
              <a:t> </a:t>
            </a:r>
            <a:r>
              <a:rPr lang="ru-RU" sz="2800" b="1" dirty="0"/>
              <a:t>пластинки і </a:t>
            </a:r>
            <a:r>
              <a:rPr lang="ru-RU" sz="2800" b="1" dirty="0" err="1"/>
              <a:t>її</a:t>
            </a:r>
            <a:r>
              <a:rPr lang="ru-RU" sz="2800" b="1" dirty="0"/>
              <a:t> </a:t>
            </a:r>
            <a:r>
              <a:rPr lang="ru-RU" sz="2800" b="1" dirty="0" err="1"/>
              <a:t>замикання</a:t>
            </a:r>
            <a:r>
              <a:rPr lang="ru-RU" sz="2800" b="1" dirty="0"/>
              <a:t> у </a:t>
            </a:r>
            <a:r>
              <a:rPr lang="ru-RU" sz="2800" b="1" dirty="0" err="1"/>
              <a:t>нервову</a:t>
            </a:r>
            <a:r>
              <a:rPr lang="ru-RU" sz="2800" b="1" dirty="0"/>
              <a:t> </a:t>
            </a:r>
            <a:r>
              <a:rPr lang="ru-RU" sz="2800" b="1" dirty="0" smtClean="0"/>
              <a:t>трубку</a:t>
            </a:r>
          </a:p>
          <a:p>
            <a:pPr marL="0" indent="0">
              <a:buNone/>
            </a:pPr>
            <a:r>
              <a:rPr lang="uk-UA" sz="2800" b="1" dirty="0" smtClean="0"/>
              <a:t>-</a:t>
            </a:r>
            <a:r>
              <a:rPr lang="uk-UA" sz="2800" b="1" dirty="0" smtClean="0">
                <a:solidFill>
                  <a:srgbClr val="FF0000"/>
                </a:solidFill>
              </a:rPr>
              <a:t>ГІСТОГЕНЕЗ </a:t>
            </a:r>
            <a:r>
              <a:rPr lang="uk-UA" sz="2800" b="1" dirty="0" smtClean="0"/>
              <a:t>–утворення тканин</a:t>
            </a:r>
          </a:p>
          <a:p>
            <a:pPr marL="0" indent="0">
              <a:buNone/>
            </a:pPr>
            <a:r>
              <a:rPr lang="uk-UA" sz="2800" b="1" dirty="0" smtClean="0"/>
              <a:t>-</a:t>
            </a:r>
            <a:r>
              <a:rPr lang="uk-UA" sz="2800" b="1" dirty="0" smtClean="0">
                <a:solidFill>
                  <a:srgbClr val="FF0000"/>
                </a:solidFill>
              </a:rPr>
              <a:t>ОРГАНОГЕНЕЗ </a:t>
            </a:r>
            <a:r>
              <a:rPr lang="uk-UA" sz="2800" b="1" dirty="0" smtClean="0"/>
              <a:t>– формування органів та  систем органів</a:t>
            </a:r>
            <a:endParaRPr lang="uk-UA" sz="2800" b="1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603" y="1126082"/>
            <a:ext cx="4942743" cy="1312960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332" y="1126082"/>
            <a:ext cx="1537977" cy="1312960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cxnSp>
        <p:nvCxnSpPr>
          <p:cNvPr id="11" name="Пряма зі стрілкою 10"/>
          <p:cNvCxnSpPr>
            <a:stCxn id="8" idx="3"/>
            <a:endCxn id="8" idx="3"/>
          </p:cNvCxnSpPr>
          <p:nvPr/>
        </p:nvCxnSpPr>
        <p:spPr>
          <a:xfrm>
            <a:off x="10353346" y="1782562"/>
            <a:ext cx="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859" y="2634723"/>
            <a:ext cx="6048672" cy="1761849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020" y="791928"/>
            <a:ext cx="2429505" cy="990634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6340" y="4643812"/>
            <a:ext cx="2514907" cy="1900816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16009" y="4592253"/>
            <a:ext cx="3955067" cy="2101612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89729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3" y="1052736"/>
            <a:ext cx="12181982" cy="1512168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>
                <a:solidFill>
                  <a:srgbClr val="FF0000"/>
                </a:solidFill>
              </a:rPr>
              <a:t>ЕМБРІОГЕНЕЗ ЛЮДИНИ </a:t>
            </a:r>
            <a:r>
              <a:rPr lang="uk-UA" dirty="0"/>
              <a:t>– розвиток організму людини від зиготи до </a:t>
            </a:r>
            <a:r>
              <a:rPr lang="uk-UA" dirty="0" smtClean="0"/>
              <a:t>народження</a:t>
            </a:r>
            <a:r>
              <a:rPr lang="uk-UA" dirty="0"/>
              <a:t>. Він триває </a:t>
            </a:r>
            <a:r>
              <a:rPr lang="uk-UA" b="1" dirty="0">
                <a:solidFill>
                  <a:schemeClr val="accent6">
                    <a:lumMod val="75000"/>
                  </a:schemeClr>
                </a:solidFill>
              </a:rPr>
              <a:t>40 </a:t>
            </a:r>
            <a:r>
              <a:rPr lang="uk-UA" dirty="0"/>
              <a:t>тижнів, і за цей час з однієї клітини виростає організм, </a:t>
            </a:r>
            <a:r>
              <a:rPr lang="uk-UA" dirty="0" smtClean="0"/>
              <a:t>який складається </a:t>
            </a:r>
            <a:r>
              <a:rPr lang="uk-UA" dirty="0"/>
              <a:t>з мільярдів спеціалізованих клітин. Ембріогенез людини під час </a:t>
            </a:r>
            <a:r>
              <a:rPr lang="uk-UA" dirty="0" smtClean="0"/>
              <a:t>вагітності </a:t>
            </a:r>
            <a:r>
              <a:rPr lang="uk-UA" dirty="0"/>
              <a:t>поділяють на три </a:t>
            </a:r>
            <a:r>
              <a:rPr lang="uk-UA" dirty="0" smtClean="0"/>
              <a:t>періоди: </a:t>
            </a:r>
            <a:r>
              <a:rPr lang="uk-UA" dirty="0" smtClean="0">
                <a:solidFill>
                  <a:srgbClr val="FF0000"/>
                </a:solidFill>
              </a:rPr>
              <a:t>передзародковий</a:t>
            </a:r>
            <a:r>
              <a:rPr lang="uk-UA" dirty="0" smtClean="0"/>
              <a:t> </a:t>
            </a:r>
            <a:r>
              <a:rPr lang="uk-UA" dirty="0"/>
              <a:t>(1 тиждень), </a:t>
            </a:r>
            <a:r>
              <a:rPr lang="uk-UA" dirty="0">
                <a:solidFill>
                  <a:srgbClr val="FF0000"/>
                </a:solidFill>
              </a:rPr>
              <a:t>зародковий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>(перші 2 – 8 тижні) і </a:t>
            </a:r>
            <a:r>
              <a:rPr lang="uk-UA" dirty="0">
                <a:solidFill>
                  <a:srgbClr val="FF0000"/>
                </a:solidFill>
              </a:rPr>
              <a:t>плідний</a:t>
            </a:r>
            <a:r>
              <a:rPr lang="uk-UA" dirty="0"/>
              <a:t> (9 – 40 тижні)</a:t>
            </a:r>
          </a:p>
        </p:txBody>
      </p:sp>
      <p:pic>
        <p:nvPicPr>
          <p:cNvPr id="8" name="Місце для вмісту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3429000"/>
            <a:ext cx="5308486" cy="2799601"/>
          </a:xfr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sp>
        <p:nvSpPr>
          <p:cNvPr id="11" name="Прямокутник 10"/>
          <p:cNvSpPr/>
          <p:nvPr/>
        </p:nvSpPr>
        <p:spPr>
          <a:xfrm>
            <a:off x="3142084" y="2564904"/>
            <a:ext cx="64107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u="sng" dirty="0"/>
              <a:t>передзародковий (1 тиждень</a:t>
            </a:r>
            <a:r>
              <a:rPr lang="uk-UA" sz="3200" b="1" u="sng" dirty="0" smtClean="0"/>
              <a:t>) </a:t>
            </a:r>
            <a:endParaRPr lang="uk-UA" sz="3200" b="1" u="sng" dirty="0"/>
          </a:p>
        </p:txBody>
      </p:sp>
      <p:sp>
        <p:nvSpPr>
          <p:cNvPr id="12" name="Прямокутник 11"/>
          <p:cNvSpPr/>
          <p:nvPr/>
        </p:nvSpPr>
        <p:spPr>
          <a:xfrm>
            <a:off x="5649280" y="3072348"/>
            <a:ext cx="63824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000" b="1" dirty="0"/>
              <a:t>це період від зиготи до формування </a:t>
            </a:r>
            <a:r>
              <a:rPr lang="uk-UA" sz="2000" b="1" dirty="0" smtClean="0"/>
              <a:t>імплантованого </a:t>
            </a:r>
            <a:r>
              <a:rPr lang="uk-UA" sz="2000" b="1" dirty="0"/>
              <a:t>зародка. </a:t>
            </a:r>
            <a:r>
              <a:rPr lang="uk-UA" sz="2000" b="1" dirty="0" smtClean="0"/>
              <a:t>Через </a:t>
            </a:r>
            <a:r>
              <a:rPr lang="uk-UA" sz="2000" b="1" dirty="0"/>
              <a:t>три доби формується скупчення </a:t>
            </a:r>
            <a:r>
              <a:rPr lang="uk-UA" sz="2000" b="1" dirty="0" smtClean="0"/>
              <a:t>із 12</a:t>
            </a:r>
            <a:r>
              <a:rPr lang="uk-UA" sz="2000" b="1" dirty="0"/>
              <a:t> – 16 клітин, яке називається </a:t>
            </a:r>
            <a:r>
              <a:rPr lang="uk-UA" sz="2000" b="1" u="sng" dirty="0" smtClean="0">
                <a:solidFill>
                  <a:schemeClr val="accent6">
                    <a:lumMod val="75000"/>
                  </a:schemeClr>
                </a:solidFill>
              </a:rPr>
              <a:t>морула, </a:t>
            </a:r>
            <a:r>
              <a:rPr lang="uk-UA" sz="2000" b="1" dirty="0" smtClean="0"/>
              <a:t>через </a:t>
            </a:r>
            <a:r>
              <a:rPr lang="uk-UA" sz="2000" b="1" dirty="0"/>
              <a:t>5–6 діб після запліднення виникає стадія (</a:t>
            </a:r>
            <a:r>
              <a:rPr lang="uk-UA" sz="2000" b="1" dirty="0" smtClean="0"/>
              <a:t>близько 100 </a:t>
            </a:r>
            <a:r>
              <a:rPr lang="uk-UA" sz="2000" b="1" dirty="0"/>
              <a:t>клітин), всередині якої є порожнина. Тепер </a:t>
            </a:r>
            <a:r>
              <a:rPr lang="uk-UA" sz="2000" b="1" dirty="0" smtClean="0"/>
              <a:t>це одношарова багатоклітинна стадія , </a:t>
            </a:r>
            <a:r>
              <a:rPr lang="uk-UA" sz="2000" b="1" dirty="0"/>
              <a:t>яка у людини має назву </a:t>
            </a:r>
            <a:r>
              <a:rPr lang="uk-UA" sz="2000" b="1" u="sng" dirty="0" err="1" smtClean="0">
                <a:solidFill>
                  <a:srgbClr val="0070C0"/>
                </a:solidFill>
              </a:rPr>
              <a:t>бластоциста</a:t>
            </a:r>
            <a:r>
              <a:rPr lang="uk-UA" sz="2000" b="1" u="sng" dirty="0" smtClean="0">
                <a:solidFill>
                  <a:srgbClr val="0070C0"/>
                </a:solidFill>
              </a:rPr>
              <a:t>. </a:t>
            </a:r>
            <a:r>
              <a:rPr lang="ru-RU" sz="2000" b="1" dirty="0"/>
              <a:t>На 7-й день </a:t>
            </a:r>
            <a:r>
              <a:rPr lang="ru-RU" sz="2000" b="1" dirty="0" err="1"/>
              <a:t>після</a:t>
            </a:r>
            <a:r>
              <a:rPr lang="ru-RU" sz="2000" b="1" dirty="0"/>
              <a:t> </a:t>
            </a:r>
            <a:r>
              <a:rPr lang="ru-RU" sz="2000" b="1" dirty="0" err="1"/>
              <a:t>запліднення</a:t>
            </a:r>
            <a:r>
              <a:rPr lang="ru-RU" sz="2000" b="1" dirty="0"/>
              <a:t> </a:t>
            </a:r>
            <a:r>
              <a:rPr lang="ru-RU" sz="2000" b="1" dirty="0" err="1" smtClean="0"/>
              <a:t>бластоциста</a:t>
            </a:r>
            <a:r>
              <a:rPr lang="ru-RU" sz="2000" b="1" dirty="0" smtClean="0"/>
              <a:t> </a:t>
            </a:r>
            <a:r>
              <a:rPr lang="ru-RU" sz="2000" b="1" dirty="0" err="1"/>
              <a:t>занурюється</a:t>
            </a:r>
            <a:r>
              <a:rPr lang="ru-RU" sz="2000" b="1" dirty="0"/>
              <a:t> в </a:t>
            </a:r>
            <a:r>
              <a:rPr lang="ru-RU" sz="2000" b="1" dirty="0" err="1"/>
              <a:t>слизову</a:t>
            </a:r>
            <a:r>
              <a:rPr lang="ru-RU" sz="2000" b="1" dirty="0"/>
              <a:t> </a:t>
            </a:r>
            <a:r>
              <a:rPr lang="ru-RU" sz="2000" b="1" dirty="0" err="1"/>
              <a:t>оболонку</a:t>
            </a:r>
            <a:r>
              <a:rPr lang="ru-RU" sz="2000" b="1" dirty="0"/>
              <a:t> матки й </a:t>
            </a:r>
            <a:r>
              <a:rPr lang="ru-RU" sz="2000" b="1" dirty="0" err="1"/>
              <a:t>прикріплюється</a:t>
            </a:r>
            <a:r>
              <a:rPr lang="ru-RU" sz="2000" b="1" dirty="0"/>
              <a:t> до </a:t>
            </a:r>
            <a:r>
              <a:rPr lang="ru-RU" sz="2000" b="1" dirty="0" err="1"/>
              <a:t>неї</a:t>
            </a:r>
            <a:r>
              <a:rPr lang="ru-RU" sz="2000" b="1" dirty="0"/>
              <a:t> (</a:t>
            </a:r>
            <a:r>
              <a:rPr lang="ru-RU" sz="2000" b="1" dirty="0" err="1" smtClean="0"/>
              <a:t>імплантація</a:t>
            </a:r>
            <a:r>
              <a:rPr lang="ru-RU" sz="2000" b="1" dirty="0"/>
              <a:t>) за </a:t>
            </a:r>
            <a:r>
              <a:rPr lang="ru-RU" sz="2000" b="1" dirty="0" err="1"/>
              <a:t>допомогою</a:t>
            </a:r>
            <a:r>
              <a:rPr lang="ru-RU" sz="2000" b="1" dirty="0"/>
              <a:t> </a:t>
            </a:r>
            <a:r>
              <a:rPr lang="ru-RU" sz="2000" b="1" dirty="0" err="1"/>
              <a:t>виростів</a:t>
            </a:r>
            <a:r>
              <a:rPr lang="ru-RU" sz="2000" b="1" dirty="0"/>
              <a:t>-ворсинок. </a:t>
            </a:r>
            <a:r>
              <a:rPr lang="ru-RU" sz="2000" b="1" dirty="0" err="1"/>
              <a:t>Починається</a:t>
            </a:r>
            <a:r>
              <a:rPr lang="ru-RU" sz="2000" b="1" dirty="0"/>
              <a:t> </a:t>
            </a:r>
            <a:r>
              <a:rPr lang="ru-RU" sz="2000" b="1" dirty="0" err="1"/>
              <a:t>розвиток</a:t>
            </a:r>
            <a:r>
              <a:rPr lang="ru-RU" sz="2000" b="1" dirty="0"/>
              <a:t> </a:t>
            </a:r>
            <a:r>
              <a:rPr lang="ru-RU" sz="2000" b="1" dirty="0" err="1" smtClean="0"/>
              <a:t>зародка</a:t>
            </a:r>
            <a:endParaRPr lang="uk-UA" sz="2000" b="1" dirty="0"/>
          </a:p>
        </p:txBody>
      </p:sp>
    </p:spTree>
    <p:extLst>
      <p:ext uri="{BB962C8B-B14F-4D97-AF65-F5344CB8AC3E}">
        <p14:creationId xmlns:p14="http://schemas.microsoft.com/office/powerpoint/2010/main" val="66414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2188825" cy="1628800"/>
          </a:xfrm>
        </p:spPr>
        <p:txBody>
          <a:bodyPr>
            <a:noAutofit/>
          </a:bodyPr>
          <a:lstStyle/>
          <a:p>
            <a:pPr algn="just"/>
            <a:r>
              <a:rPr lang="uk-UA" sz="4000" b="1" u="sng" dirty="0">
                <a:solidFill>
                  <a:srgbClr val="FF0000"/>
                </a:solidFill>
              </a:rPr>
              <a:t>Зародковий періо</a:t>
            </a:r>
            <a:r>
              <a:rPr lang="uk-UA" sz="4000" dirty="0">
                <a:solidFill>
                  <a:srgbClr val="FF0000"/>
                </a:solidFill>
              </a:rPr>
              <a:t>д </a:t>
            </a:r>
            <a:r>
              <a:rPr lang="uk-UA" sz="4000" dirty="0"/>
              <a:t>– </a:t>
            </a:r>
            <a:r>
              <a:rPr lang="uk-UA" sz="4000" dirty="0">
                <a:solidFill>
                  <a:srgbClr val="FF0000"/>
                </a:solidFill>
              </a:rPr>
              <a:t>це період формування зародка, що триває від </a:t>
            </a:r>
            <a:r>
              <a:rPr lang="uk-UA" sz="4000" dirty="0" smtClean="0">
                <a:solidFill>
                  <a:srgbClr val="FF0000"/>
                </a:solidFill>
              </a:rPr>
              <a:t>моменту </a:t>
            </a:r>
            <a:r>
              <a:rPr lang="uk-UA" sz="4000" dirty="0">
                <a:solidFill>
                  <a:srgbClr val="FF0000"/>
                </a:solidFill>
              </a:rPr>
              <a:t>імплантації до утворення плоду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1628800"/>
            <a:ext cx="8830716" cy="52292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dirty="0" smtClean="0"/>
              <a:t>В </a:t>
            </a:r>
            <a:r>
              <a:rPr lang="uk-UA" b="1" dirty="0"/>
              <a:t>процесі гаструляції виникають три зародкові </a:t>
            </a:r>
            <a:r>
              <a:rPr lang="uk-UA" b="1" dirty="0" smtClean="0"/>
              <a:t>листки (ектодерма</a:t>
            </a:r>
            <a:r>
              <a:rPr lang="uk-UA" b="1" dirty="0"/>
              <a:t>, мезодерма й ентодерма) й утворюються зародкові оболонки. </a:t>
            </a:r>
            <a:r>
              <a:rPr lang="uk-UA" b="1" dirty="0" smtClean="0"/>
              <a:t>Далі розпочинається </a:t>
            </a:r>
            <a:r>
              <a:rPr lang="uk-UA" b="1" dirty="0" err="1"/>
              <a:t>гісто</a:t>
            </a:r>
            <a:r>
              <a:rPr lang="uk-UA" b="1" dirty="0"/>
              <a:t>- та органогенез – утворення тканин та органів. У </a:t>
            </a:r>
            <a:r>
              <a:rPr lang="uk-UA" b="1" dirty="0" smtClean="0"/>
              <a:t>ньому виокремлюють </a:t>
            </a:r>
            <a:r>
              <a:rPr lang="uk-UA" b="1" dirty="0"/>
              <a:t>фази </a:t>
            </a:r>
            <a:r>
              <a:rPr lang="uk-UA" b="1" dirty="0" err="1"/>
              <a:t>нейруляції</a:t>
            </a:r>
            <a:r>
              <a:rPr lang="uk-UA" b="1" dirty="0"/>
              <a:t> (утворення осьового комплексу органів: </a:t>
            </a:r>
            <a:r>
              <a:rPr lang="uk-UA" b="1" dirty="0" smtClean="0"/>
              <a:t>нервова трубка</a:t>
            </a:r>
            <a:r>
              <a:rPr lang="uk-UA" b="1" dirty="0"/>
              <a:t>, травна трубка, хорда) та формування інших органів</a:t>
            </a:r>
            <a:r>
              <a:rPr lang="uk-UA" b="1" dirty="0" smtClean="0"/>
              <a:t>.</a:t>
            </a:r>
          </a:p>
          <a:p>
            <a:pPr marL="0" indent="0" algn="just">
              <a:buNone/>
            </a:pPr>
            <a:r>
              <a:rPr lang="uk-UA" b="1" dirty="0" smtClean="0"/>
              <a:t> </a:t>
            </a:r>
            <a:r>
              <a:rPr lang="uk-UA" b="1" dirty="0"/>
              <a:t>На 16 – 18-й день </a:t>
            </a:r>
            <a:r>
              <a:rPr lang="uk-UA" b="1" dirty="0" smtClean="0"/>
              <a:t>у зародка</a:t>
            </a:r>
            <a:r>
              <a:rPr lang="uk-UA" b="1" dirty="0"/>
              <a:t>, який не більший за рисове зерно, вже є серце, зачатки вух, очей, рук, </a:t>
            </a:r>
            <a:r>
              <a:rPr lang="uk-UA" b="1" dirty="0" smtClean="0"/>
              <a:t>ніг, головного </a:t>
            </a:r>
            <a:r>
              <a:rPr lang="uk-UA" b="1" dirty="0"/>
              <a:t>мозку. Наприкінці зародкового періоду зародок уже має усі </a:t>
            </a:r>
            <a:r>
              <a:rPr lang="uk-UA" b="1" dirty="0" smtClean="0"/>
              <a:t>органи, притаманні </a:t>
            </a:r>
            <a:r>
              <a:rPr lang="uk-UA" b="1" dirty="0"/>
              <a:t>дорослій людині; його називають </a:t>
            </a:r>
            <a:r>
              <a:rPr lang="uk-UA" b="1" dirty="0" smtClean="0"/>
              <a:t>плодом</a:t>
            </a:r>
          </a:p>
          <a:p>
            <a:pPr marL="0" indent="0" algn="just">
              <a:buNone/>
            </a:pPr>
            <a:r>
              <a:rPr lang="ru-RU" b="1" dirty="0" err="1"/>
              <a:t>Зародковий</a:t>
            </a:r>
            <a:r>
              <a:rPr lang="ru-RU" b="1" dirty="0"/>
              <a:t> </a:t>
            </a:r>
            <a:r>
              <a:rPr lang="ru-RU" b="1" dirty="0" err="1"/>
              <a:t>розвиток</a:t>
            </a:r>
            <a:r>
              <a:rPr lang="ru-RU" b="1" dirty="0"/>
              <a:t> </a:t>
            </a:r>
            <a:r>
              <a:rPr lang="ru-RU" b="1" dirty="0" err="1"/>
              <a:t>регулюють</a:t>
            </a:r>
            <a:r>
              <a:rPr lang="ru-RU" b="1" dirty="0"/>
              <a:t> </a:t>
            </a:r>
            <a:r>
              <a:rPr lang="ru-RU" b="1" dirty="0" err="1"/>
              <a:t>біологічно</a:t>
            </a:r>
            <a:r>
              <a:rPr lang="ru-RU" b="1" dirty="0"/>
              <a:t> </a:t>
            </a:r>
            <a:r>
              <a:rPr lang="ru-RU" b="1" dirty="0" err="1"/>
              <a:t>активні</a:t>
            </a:r>
            <a:r>
              <a:rPr lang="ru-RU" b="1" dirty="0"/>
              <a:t> </a:t>
            </a:r>
            <a:r>
              <a:rPr lang="ru-RU" b="1" dirty="0" err="1" smtClean="0"/>
              <a:t>речовини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b="1" dirty="0" err="1"/>
              <a:t>Із</a:t>
            </a:r>
            <a:r>
              <a:rPr lang="ru-RU" b="1" dirty="0"/>
              <a:t> </a:t>
            </a:r>
            <a:r>
              <a:rPr lang="ru-RU" b="1" dirty="0" smtClean="0"/>
              <a:t>четвер­того </a:t>
            </a:r>
            <a:r>
              <a:rPr lang="ru-RU" b="1" dirty="0" err="1"/>
              <a:t>тижня</a:t>
            </a:r>
            <a:r>
              <a:rPr lang="ru-RU" b="1" dirty="0"/>
              <a:t> </a:t>
            </a:r>
            <a:r>
              <a:rPr lang="ru-RU" b="1" dirty="0" err="1"/>
              <a:t>вагітності</a:t>
            </a:r>
            <a:r>
              <a:rPr lang="ru-RU" b="1" dirty="0"/>
              <a:t> </a:t>
            </a:r>
            <a:r>
              <a:rPr lang="ru-RU" b="1" dirty="0" err="1"/>
              <a:t>відбувається</a:t>
            </a:r>
            <a:r>
              <a:rPr lang="ru-RU" b="1" dirty="0"/>
              <a:t> </a:t>
            </a:r>
            <a:r>
              <a:rPr lang="ru-RU" b="1" dirty="0" err="1"/>
              <a:t>розвиток</a:t>
            </a:r>
            <a:r>
              <a:rPr lang="ru-RU" b="1" dirty="0"/>
              <a:t> </a:t>
            </a:r>
            <a:r>
              <a:rPr lang="ru-RU" b="1" dirty="0" err="1"/>
              <a:t>імунної</a:t>
            </a:r>
            <a:r>
              <a:rPr lang="ru-RU" b="1" dirty="0"/>
              <a:t> </a:t>
            </a:r>
            <a:r>
              <a:rPr lang="ru-RU" b="1" dirty="0" err="1" smtClean="0"/>
              <a:t>системи</a:t>
            </a:r>
            <a:endParaRPr lang="ru-RU" b="1" dirty="0" smtClean="0"/>
          </a:p>
          <a:p>
            <a:pPr marL="0" indent="0" algn="just">
              <a:buNone/>
            </a:pPr>
            <a:r>
              <a:rPr lang="uk-UA" b="1" dirty="0"/>
              <a:t>Органами кровотворення плоду </a:t>
            </a:r>
            <a:r>
              <a:rPr lang="uk-UA" b="1" dirty="0" smtClean="0"/>
              <a:t>спо­чатку </a:t>
            </a:r>
            <a:r>
              <a:rPr lang="uk-UA" b="1" dirty="0"/>
              <a:t>є </a:t>
            </a:r>
            <a:r>
              <a:rPr lang="uk-UA" b="1" u="sng" dirty="0"/>
              <a:t>печінка </a:t>
            </a:r>
            <a:r>
              <a:rPr lang="uk-UA" b="1" dirty="0"/>
              <a:t>та </a:t>
            </a:r>
            <a:r>
              <a:rPr lang="uk-UA" b="1" u="sng" dirty="0"/>
              <a:t>селезінка</a:t>
            </a:r>
            <a:r>
              <a:rPr lang="uk-UA" b="1" dirty="0"/>
              <a:t>; наприкінці вагітності основним місцем </a:t>
            </a:r>
            <a:r>
              <a:rPr lang="uk-UA" b="1" dirty="0" smtClean="0"/>
              <a:t>утво­рення </a:t>
            </a:r>
            <a:r>
              <a:rPr lang="uk-UA" b="1" dirty="0"/>
              <a:t>еритроцитів та інших клітин крові стає </a:t>
            </a:r>
            <a:r>
              <a:rPr lang="uk-UA" b="1" dirty="0">
                <a:solidFill>
                  <a:srgbClr val="FF0000"/>
                </a:solidFill>
              </a:rPr>
              <a:t>червоний кістковий мозок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0716" y="1340768"/>
            <a:ext cx="3072302" cy="3254119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sp>
        <p:nvSpPr>
          <p:cNvPr id="7" name="Прямокутник 6"/>
          <p:cNvSpPr/>
          <p:nvPr/>
        </p:nvSpPr>
        <p:spPr>
          <a:xfrm>
            <a:off x="8830716" y="4781493"/>
            <a:ext cx="33581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Одна з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ембріональних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оболонок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амніон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)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формує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заповнений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рідиною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пухир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якому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знаходиться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зародок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Інша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хоріон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)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утворює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важливий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орган – </a:t>
            </a:r>
            <a:r>
              <a:rPr lang="ru-RU" b="1" u="sng" dirty="0">
                <a:solidFill>
                  <a:schemeClr val="accent6">
                    <a:lumMod val="75000"/>
                  </a:schemeClr>
                </a:solidFill>
              </a:rPr>
              <a:t>плаценту</a:t>
            </a:r>
            <a:endParaRPr lang="uk-UA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881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0"/>
            <a:ext cx="12188825" cy="1340768"/>
          </a:xfrm>
        </p:spPr>
        <p:txBody>
          <a:bodyPr>
            <a:noAutofit/>
          </a:bodyPr>
          <a:lstStyle/>
          <a:p>
            <a:pPr algn="just"/>
            <a:r>
              <a:rPr lang="ru-RU" sz="4000" b="1" u="sng" dirty="0" err="1">
                <a:solidFill>
                  <a:srgbClr val="FF0000"/>
                </a:solidFill>
              </a:rPr>
              <a:t>Плідний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b="1" u="sng" dirty="0" err="1">
                <a:solidFill>
                  <a:srgbClr val="FF0000"/>
                </a:solidFill>
              </a:rPr>
              <a:t>період</a:t>
            </a:r>
            <a:r>
              <a:rPr lang="ru-RU" sz="4000" b="1" u="sng" dirty="0">
                <a:solidFill>
                  <a:srgbClr val="FF0000"/>
                </a:solidFill>
              </a:rPr>
              <a:t> </a:t>
            </a:r>
            <a:r>
              <a:rPr lang="ru-RU" sz="4000" dirty="0"/>
              <a:t>– </a:t>
            </a:r>
            <a:r>
              <a:rPr lang="ru-RU" sz="4000" dirty="0" err="1">
                <a:solidFill>
                  <a:srgbClr val="FF0000"/>
                </a:solidFill>
              </a:rPr>
              <a:t>це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період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розвитку</a:t>
            </a:r>
            <a:r>
              <a:rPr lang="ru-RU" sz="4000" dirty="0">
                <a:solidFill>
                  <a:srgbClr val="FF0000"/>
                </a:solidFill>
              </a:rPr>
              <a:t> плода, </a:t>
            </a:r>
            <a:r>
              <a:rPr lang="ru-RU" sz="4000" dirty="0" err="1">
                <a:solidFill>
                  <a:srgbClr val="FF0000"/>
                </a:solidFill>
              </a:rPr>
              <a:t>що</a:t>
            </a:r>
            <a:r>
              <a:rPr lang="ru-RU" sz="4000" dirty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триває</a:t>
            </a:r>
            <a:r>
              <a:rPr lang="ru-RU" sz="4000" dirty="0">
                <a:solidFill>
                  <a:srgbClr val="FF0000"/>
                </a:solidFill>
              </a:rPr>
              <a:t> з початку </a:t>
            </a:r>
            <a:r>
              <a:rPr lang="ru-RU" sz="4000" dirty="0" err="1" smtClean="0">
                <a:solidFill>
                  <a:srgbClr val="FF0000"/>
                </a:solidFill>
              </a:rPr>
              <a:t>третього</a:t>
            </a:r>
            <a:r>
              <a:rPr lang="ru-RU" sz="4000" dirty="0" smtClean="0">
                <a:solidFill>
                  <a:srgbClr val="FF0000"/>
                </a:solidFill>
              </a:rPr>
              <a:t> </a:t>
            </a:r>
            <a:r>
              <a:rPr lang="ru-RU" sz="4000" dirty="0" err="1">
                <a:solidFill>
                  <a:srgbClr val="FF0000"/>
                </a:solidFill>
              </a:rPr>
              <a:t>місяця</a:t>
            </a:r>
            <a:r>
              <a:rPr lang="ru-RU" sz="4000" dirty="0">
                <a:solidFill>
                  <a:srgbClr val="FF0000"/>
                </a:solidFill>
              </a:rPr>
              <a:t> до </a:t>
            </a:r>
            <a:r>
              <a:rPr lang="ru-RU" sz="4000" dirty="0" err="1" smtClean="0">
                <a:solidFill>
                  <a:srgbClr val="FF0000"/>
                </a:solidFill>
              </a:rPr>
              <a:t>народження</a:t>
            </a:r>
            <a:endParaRPr lang="uk-UA" sz="4000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1196752"/>
            <a:ext cx="9046740" cy="482304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dirty="0" err="1" smtClean="0"/>
              <a:t>Розвивається</a:t>
            </a:r>
            <a:r>
              <a:rPr lang="ru-RU" b="1" dirty="0" smtClean="0"/>
              <a:t> </a:t>
            </a:r>
            <a:r>
              <a:rPr lang="ru-RU" b="1" dirty="0" err="1" smtClean="0"/>
              <a:t>плід</a:t>
            </a:r>
            <a:r>
              <a:rPr lang="ru-RU" b="1" dirty="0" smtClean="0"/>
              <a:t> у плодовому </a:t>
            </a:r>
            <a:r>
              <a:rPr lang="ru-RU" b="1" dirty="0" err="1" smtClean="0"/>
              <a:t>міхурі</a:t>
            </a:r>
            <a:r>
              <a:rPr lang="ru-RU" b="1" dirty="0" smtClean="0"/>
              <a:t>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 smtClean="0"/>
              <a:t>розміщений</a:t>
            </a:r>
            <a:r>
              <a:rPr lang="ru-RU" b="1" dirty="0" smtClean="0"/>
              <a:t> </a:t>
            </a:r>
            <a:r>
              <a:rPr lang="ru-RU" b="1" dirty="0" err="1" smtClean="0"/>
              <a:t>всередині</a:t>
            </a:r>
            <a:r>
              <a:rPr lang="ru-RU" b="1" dirty="0" smtClean="0"/>
              <a:t> матки</a:t>
            </a:r>
          </a:p>
          <a:p>
            <a:pPr marL="0" indent="0" algn="just">
              <a:buNone/>
            </a:pPr>
            <a:r>
              <a:rPr lang="ru-RU" b="1" dirty="0" smtClean="0"/>
              <a:t>На 9-му </a:t>
            </a:r>
            <a:r>
              <a:rPr lang="ru-RU" b="1" dirty="0" err="1" smtClean="0"/>
              <a:t>тижні</a:t>
            </a:r>
            <a:r>
              <a:rPr lang="ru-RU" b="1" dirty="0" smtClean="0"/>
              <a:t> </a:t>
            </a:r>
            <a:r>
              <a:rPr lang="ru-RU" b="1" dirty="0" err="1" smtClean="0"/>
              <a:t>плід</a:t>
            </a:r>
            <a:r>
              <a:rPr lang="ru-RU" b="1" dirty="0" smtClean="0"/>
              <a:t> </a:t>
            </a:r>
            <a:r>
              <a:rPr lang="ru-RU" b="1" dirty="0" err="1" smtClean="0"/>
              <a:t>досягає</a:t>
            </a:r>
            <a:r>
              <a:rPr lang="ru-RU" b="1" dirty="0" smtClean="0"/>
              <a:t> </a:t>
            </a:r>
            <a:r>
              <a:rPr lang="ru-RU" b="1" dirty="0" err="1" smtClean="0"/>
              <a:t>довжини</a:t>
            </a:r>
            <a:r>
              <a:rPr lang="ru-RU" b="1" dirty="0" smtClean="0"/>
              <a:t> 3,0 – 3,5 см і </a:t>
            </a:r>
            <a:r>
              <a:rPr lang="ru-RU" b="1" dirty="0" err="1" smtClean="0"/>
              <a:t>маси</a:t>
            </a:r>
            <a:r>
              <a:rPr lang="ru-RU" b="1" dirty="0" smtClean="0"/>
              <a:t> 4 г</a:t>
            </a:r>
          </a:p>
          <a:p>
            <a:pPr marL="0" indent="0" algn="just">
              <a:buNone/>
            </a:pPr>
            <a:r>
              <a:rPr lang="ru-RU" b="1" dirty="0" err="1" smtClean="0"/>
              <a:t>Із</a:t>
            </a:r>
            <a:r>
              <a:rPr lang="ru-RU" b="1" dirty="0" smtClean="0"/>
              <a:t> 12-го </a:t>
            </a:r>
            <a:r>
              <a:rPr lang="ru-RU" b="1" dirty="0" err="1" smtClean="0"/>
              <a:t>тижня</a:t>
            </a:r>
            <a:r>
              <a:rPr lang="ru-RU" b="1" dirty="0" smtClean="0"/>
              <a:t> </a:t>
            </a:r>
            <a:r>
              <a:rPr lang="ru-RU" b="1" dirty="0" err="1" smtClean="0"/>
              <a:t>відбувається</a:t>
            </a:r>
            <a:r>
              <a:rPr lang="ru-RU" b="1" dirty="0" smtClean="0"/>
              <a:t> </a:t>
            </a:r>
            <a:r>
              <a:rPr lang="ru-RU" b="1" dirty="0" err="1" smtClean="0"/>
              <a:t>скостеніння</a:t>
            </a:r>
            <a:r>
              <a:rPr lang="ru-RU" b="1" dirty="0" smtClean="0"/>
              <a:t> скелета, </a:t>
            </a:r>
            <a:r>
              <a:rPr lang="ru-RU" b="1" dirty="0" err="1" smtClean="0"/>
              <a:t>починають</a:t>
            </a:r>
            <a:r>
              <a:rPr lang="ru-RU" b="1" dirty="0" smtClean="0"/>
              <a:t> </a:t>
            </a:r>
            <a:r>
              <a:rPr lang="ru-RU" b="1" dirty="0" err="1" smtClean="0"/>
              <a:t>функціонувати</a:t>
            </a:r>
            <a:r>
              <a:rPr lang="ru-RU" b="1" dirty="0" smtClean="0"/>
              <a:t> </a:t>
            </a:r>
            <a:r>
              <a:rPr lang="ru-RU" b="1" dirty="0" err="1" smtClean="0"/>
              <a:t>м’язи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b="1" dirty="0" smtClean="0"/>
              <a:t>з 18–20-го </a:t>
            </a:r>
            <a:r>
              <a:rPr lang="ru-RU" b="1" dirty="0" err="1" smtClean="0"/>
              <a:t>тижня</a:t>
            </a:r>
            <a:r>
              <a:rPr lang="ru-RU" b="1" dirty="0" smtClean="0"/>
              <a:t> </a:t>
            </a:r>
            <a:r>
              <a:rPr lang="ru-RU" b="1" dirty="0" err="1" smtClean="0"/>
              <a:t>плід</a:t>
            </a:r>
            <a:r>
              <a:rPr lang="ru-RU" b="1" dirty="0" smtClean="0"/>
              <a:t> </a:t>
            </a:r>
            <a:r>
              <a:rPr lang="ru-RU" b="1" dirty="0" err="1" smtClean="0"/>
              <a:t>починає</a:t>
            </a:r>
            <a:r>
              <a:rPr lang="ru-RU" b="1" dirty="0" smtClean="0"/>
              <a:t> </a:t>
            </a:r>
            <a:r>
              <a:rPr lang="ru-RU" b="1" dirty="0" err="1" smtClean="0"/>
              <a:t>рухатися</a:t>
            </a:r>
            <a:endParaRPr lang="ru-RU" b="1" dirty="0" smtClean="0"/>
          </a:p>
          <a:p>
            <a:pPr marL="0" indent="0" algn="just">
              <a:buNone/>
            </a:pPr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</a:rPr>
              <a:t>Плацента</a:t>
            </a:r>
            <a:r>
              <a:rPr lang="ru-RU" b="1" dirty="0" smtClean="0"/>
              <a:t> є </a:t>
            </a:r>
            <a:r>
              <a:rPr lang="ru-RU" b="1" dirty="0" err="1" smtClean="0"/>
              <a:t>особливим</a:t>
            </a:r>
            <a:r>
              <a:rPr lang="ru-RU" b="1" dirty="0" smtClean="0"/>
              <a:t> органом, </a:t>
            </a:r>
            <a:r>
              <a:rPr lang="ru-RU" b="1" dirty="0" err="1" smtClean="0"/>
              <a:t>який</a:t>
            </a:r>
            <a:r>
              <a:rPr lang="ru-RU" b="1" dirty="0" smtClean="0"/>
              <a:t> </a:t>
            </a:r>
            <a:r>
              <a:rPr lang="ru-RU" b="1" dirty="0" err="1" smtClean="0"/>
              <a:t>забезпечує</a:t>
            </a:r>
            <a:r>
              <a:rPr lang="ru-RU" b="1" dirty="0" smtClean="0"/>
              <a:t> </a:t>
            </a:r>
            <a:r>
              <a:rPr lang="ru-RU" b="1" dirty="0" err="1" smtClean="0"/>
              <a:t>плід</a:t>
            </a:r>
            <a:r>
              <a:rPr lang="ru-RU" b="1" dirty="0" smtClean="0"/>
              <a:t> </a:t>
            </a:r>
            <a:r>
              <a:rPr lang="ru-RU" b="1" dirty="0" err="1" smtClean="0"/>
              <a:t>поживними</a:t>
            </a:r>
            <a:r>
              <a:rPr lang="ru-RU" b="1" dirty="0" smtClean="0"/>
              <a:t> </a:t>
            </a:r>
            <a:r>
              <a:rPr lang="ru-RU" b="1" dirty="0" err="1" smtClean="0"/>
              <a:t>речовинами</a:t>
            </a:r>
            <a:r>
              <a:rPr lang="ru-RU" b="1" dirty="0" smtClean="0"/>
              <a:t> і киснем, </a:t>
            </a:r>
            <a:r>
              <a:rPr lang="ru-RU" b="1" dirty="0" err="1" smtClean="0"/>
              <a:t>вбирає</a:t>
            </a:r>
            <a:r>
              <a:rPr lang="ru-RU" b="1" dirty="0" smtClean="0"/>
              <a:t> </a:t>
            </a:r>
            <a:r>
              <a:rPr lang="ru-RU" b="1" dirty="0" err="1" smtClean="0"/>
              <a:t>кінцеві</a:t>
            </a:r>
            <a:r>
              <a:rPr lang="ru-RU" b="1" dirty="0" smtClean="0"/>
              <a:t> </a:t>
            </a:r>
            <a:r>
              <a:rPr lang="ru-RU" b="1" dirty="0" err="1" smtClean="0"/>
              <a:t>продукти</a:t>
            </a:r>
            <a:r>
              <a:rPr lang="ru-RU" b="1" dirty="0" smtClean="0"/>
              <a:t> </a:t>
            </a:r>
            <a:r>
              <a:rPr lang="ru-RU" b="1" dirty="0" err="1" smtClean="0"/>
              <a:t>обміну,секретує</a:t>
            </a:r>
            <a:r>
              <a:rPr lang="ru-RU" b="1" dirty="0" smtClean="0"/>
              <a:t> </a:t>
            </a:r>
            <a:r>
              <a:rPr lang="ru-RU" b="1" dirty="0" err="1" smtClean="0"/>
              <a:t>гормони</a:t>
            </a:r>
            <a:r>
              <a:rPr lang="ru-RU" b="1" dirty="0" smtClean="0"/>
              <a:t>, і </a:t>
            </a:r>
            <a:r>
              <a:rPr lang="ru-RU" b="1" dirty="0" err="1" smtClean="0"/>
              <a:t>слугує</a:t>
            </a:r>
            <a:r>
              <a:rPr lang="ru-RU" b="1" dirty="0" smtClean="0"/>
              <a:t> </a:t>
            </a:r>
            <a:r>
              <a:rPr lang="ru-RU" b="1" dirty="0" err="1" smtClean="0"/>
              <a:t>бар’єром</a:t>
            </a:r>
            <a:r>
              <a:rPr lang="ru-RU" b="1" dirty="0" smtClean="0"/>
              <a:t> для </a:t>
            </a:r>
            <a:r>
              <a:rPr lang="ru-RU" b="1" dirty="0" err="1" smtClean="0"/>
              <a:t>шкідливих</a:t>
            </a:r>
            <a:r>
              <a:rPr lang="ru-RU" b="1" dirty="0" smtClean="0"/>
              <a:t> </a:t>
            </a:r>
            <a:r>
              <a:rPr lang="ru-RU" b="1" dirty="0" err="1" smtClean="0"/>
              <a:t>речовин</a:t>
            </a:r>
            <a:r>
              <a:rPr lang="ru-RU" b="1" dirty="0" smtClean="0"/>
              <a:t> (</a:t>
            </a:r>
            <a:r>
              <a:rPr lang="ru-RU" b="1" dirty="0" err="1" smtClean="0"/>
              <a:t>окрім</a:t>
            </a:r>
            <a:r>
              <a:rPr lang="ru-RU" b="1" dirty="0" smtClean="0"/>
              <a:t>, </a:t>
            </a:r>
            <a:r>
              <a:rPr lang="ru-RU" b="1" dirty="0" err="1" smtClean="0"/>
              <a:t>крізь</a:t>
            </a:r>
            <a:r>
              <a:rPr lang="ru-RU" b="1" dirty="0" smtClean="0"/>
              <a:t> </a:t>
            </a:r>
            <a:r>
              <a:rPr lang="ru-RU" b="1" dirty="0" err="1" smtClean="0"/>
              <a:t>плацентарний</a:t>
            </a:r>
            <a:r>
              <a:rPr lang="ru-RU" b="1" dirty="0" smtClean="0"/>
              <a:t> </a:t>
            </a:r>
            <a:r>
              <a:rPr lang="ru-RU" b="1" dirty="0" err="1" smtClean="0"/>
              <a:t>бар’єр</a:t>
            </a:r>
            <a:r>
              <a:rPr lang="ru-RU" b="1" dirty="0" smtClean="0"/>
              <a:t> легко </a:t>
            </a:r>
            <a:r>
              <a:rPr lang="ru-RU" b="1" dirty="0" err="1" smtClean="0"/>
              <a:t>проникають</a:t>
            </a:r>
            <a:r>
              <a:rPr lang="ru-RU" b="1" dirty="0" smtClean="0"/>
              <a:t> алкоголь, </a:t>
            </a:r>
            <a:r>
              <a:rPr lang="ru-RU" b="1" dirty="0" err="1" smtClean="0"/>
              <a:t>наркотичні</a:t>
            </a:r>
            <a:r>
              <a:rPr lang="ru-RU" b="1" dirty="0" smtClean="0"/>
              <a:t> </a:t>
            </a:r>
            <a:r>
              <a:rPr lang="ru-RU" b="1" dirty="0" err="1" smtClean="0"/>
              <a:t>речовини</a:t>
            </a:r>
            <a:r>
              <a:rPr lang="ru-RU" b="1" dirty="0" smtClean="0"/>
              <a:t>, </a:t>
            </a:r>
            <a:r>
              <a:rPr lang="ru-RU" b="1" dirty="0" err="1" smtClean="0"/>
              <a:t>нікотин</a:t>
            </a:r>
            <a:r>
              <a:rPr lang="ru-RU" b="1" dirty="0" smtClean="0"/>
              <a:t> і </a:t>
            </a:r>
            <a:r>
              <a:rPr lang="ru-RU" b="1" dirty="0" err="1" smtClean="0"/>
              <a:t>ліки</a:t>
            </a:r>
            <a:r>
              <a:rPr lang="ru-RU" b="1" dirty="0" smtClean="0"/>
              <a:t> )</a:t>
            </a:r>
          </a:p>
          <a:p>
            <a:pPr marL="0" indent="0" algn="just">
              <a:buNone/>
            </a:pPr>
            <a:r>
              <a:rPr lang="ru-RU" b="1" u="sng" dirty="0" err="1" smtClean="0">
                <a:solidFill>
                  <a:schemeClr val="accent3">
                    <a:lumMod val="75000"/>
                  </a:schemeClr>
                </a:solidFill>
              </a:rPr>
              <a:t>Пупковий</a:t>
            </a:r>
            <a:r>
              <a:rPr lang="ru-RU" b="1" u="sng" dirty="0" smtClean="0">
                <a:solidFill>
                  <a:schemeClr val="accent3">
                    <a:lumMod val="75000"/>
                  </a:schemeClr>
                </a:solidFill>
              </a:rPr>
              <a:t> канатик</a:t>
            </a:r>
            <a:r>
              <a:rPr lang="ru-RU" b="1" dirty="0" smtClean="0"/>
              <a:t> </a:t>
            </a:r>
            <a:r>
              <a:rPr lang="ru-RU" b="1" dirty="0" err="1"/>
              <a:t>який</a:t>
            </a:r>
            <a:r>
              <a:rPr lang="ru-RU" b="1" dirty="0"/>
              <a:t> </a:t>
            </a:r>
            <a:r>
              <a:rPr lang="ru-RU" b="1" dirty="0" err="1" smtClean="0"/>
              <a:t>забезпечує</a:t>
            </a:r>
            <a:r>
              <a:rPr lang="ru-RU" b="1" dirty="0" smtClean="0"/>
              <a:t> </a:t>
            </a:r>
            <a:r>
              <a:rPr lang="ru-RU" b="1" dirty="0" err="1"/>
              <a:t>ембріон</a:t>
            </a:r>
            <a:r>
              <a:rPr lang="ru-RU" b="1" dirty="0"/>
              <a:t> </a:t>
            </a:r>
            <a:r>
              <a:rPr lang="ru-RU" b="1" dirty="0" err="1"/>
              <a:t>поживними</a:t>
            </a:r>
            <a:r>
              <a:rPr lang="ru-RU" b="1" dirty="0"/>
              <a:t> </a:t>
            </a:r>
            <a:r>
              <a:rPr lang="ru-RU" b="1" dirty="0" err="1"/>
              <a:t>речовинами</a:t>
            </a:r>
            <a:r>
              <a:rPr lang="ru-RU" b="1" dirty="0"/>
              <a:t> та </a:t>
            </a:r>
            <a:r>
              <a:rPr lang="ru-RU" b="1" dirty="0" smtClean="0"/>
              <a:t>киснем, </a:t>
            </a:r>
            <a:r>
              <a:rPr lang="ru-RU" b="1" dirty="0" err="1" smtClean="0"/>
              <a:t>перешкоджає</a:t>
            </a:r>
            <a:r>
              <a:rPr lang="ru-RU" b="1" dirty="0" smtClean="0"/>
              <a:t> </a:t>
            </a:r>
            <a:r>
              <a:rPr lang="ru-RU" b="1" dirty="0" err="1"/>
              <a:t>проникненню</a:t>
            </a:r>
            <a:r>
              <a:rPr lang="ru-RU" b="1" dirty="0"/>
              <a:t> </a:t>
            </a:r>
            <a:r>
              <a:rPr lang="ru-RU" b="1" dirty="0" err="1"/>
              <a:t>шкідливих</a:t>
            </a:r>
            <a:r>
              <a:rPr lang="ru-RU" b="1" dirty="0"/>
              <a:t> </a:t>
            </a:r>
            <a:r>
              <a:rPr lang="ru-RU" b="1" dirty="0" err="1"/>
              <a:t>речовин</a:t>
            </a:r>
            <a:r>
              <a:rPr lang="ru-RU" b="1" dirty="0"/>
              <a:t> </a:t>
            </a:r>
            <a:r>
              <a:rPr lang="ru-RU" b="1" dirty="0" smtClean="0"/>
              <a:t>з </a:t>
            </a:r>
            <a:r>
              <a:rPr lang="ru-RU" b="1" dirty="0" err="1" smtClean="0"/>
              <a:t>плаценти</a:t>
            </a:r>
            <a:r>
              <a:rPr lang="ru-RU" b="1" dirty="0" smtClean="0"/>
              <a:t> </a:t>
            </a:r>
            <a:r>
              <a:rPr lang="ru-RU" b="1" dirty="0"/>
              <a:t>до </a:t>
            </a:r>
            <a:r>
              <a:rPr lang="ru-RU" b="1" dirty="0" err="1"/>
              <a:t>ембріона</a:t>
            </a:r>
            <a:endParaRPr lang="uk-UA" b="1" dirty="0"/>
          </a:p>
        </p:txBody>
      </p:sp>
      <p:sp>
        <p:nvSpPr>
          <p:cNvPr id="5" name="Прямокутник 4"/>
          <p:cNvSpPr/>
          <p:nvPr/>
        </p:nvSpPr>
        <p:spPr>
          <a:xfrm>
            <a:off x="0" y="6019800"/>
            <a:ext cx="91094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u="sng" dirty="0"/>
              <a:t>Ембріональна індукція – явище взаємодії між частинами зародка, </a:t>
            </a:r>
            <a:r>
              <a:rPr lang="uk-UA" b="1" u="sng" dirty="0" smtClean="0"/>
              <a:t>завдяки </a:t>
            </a:r>
            <a:r>
              <a:rPr lang="uk-UA" b="1" u="sng" dirty="0"/>
              <a:t>чому одна із них визначає напрям розвитку сусідньої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232" y="1556792"/>
            <a:ext cx="2898844" cy="5068531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5342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23" y="836712"/>
            <a:ext cx="12071076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uk-UA" b="1" dirty="0"/>
              <a:t>Перед пологами (38–40­і тижні зародкового розвитку) доношений </a:t>
            </a:r>
            <a:r>
              <a:rPr lang="uk-UA" b="1" dirty="0" smtClean="0"/>
              <a:t>плід становить </a:t>
            </a:r>
            <a:r>
              <a:rPr lang="uk-UA" b="1" dirty="0"/>
              <a:t>45–60 см завдовжки при масі 2,5–4 кг</a:t>
            </a:r>
            <a:r>
              <a:rPr lang="uk-UA" b="1" dirty="0" smtClean="0"/>
              <a:t>. В середньому. </a:t>
            </a:r>
            <a:r>
              <a:rPr lang="uk-UA" b="1" dirty="0"/>
              <a:t>У </a:t>
            </a:r>
            <a:r>
              <a:rPr lang="uk-UA" b="1" dirty="0" smtClean="0"/>
              <a:t>нього функціонують смакові</a:t>
            </a:r>
            <a:r>
              <a:rPr lang="uk-UA" b="1" dirty="0"/>
              <a:t>, тактильні та температурні рецептори, а органи слуху та зору </a:t>
            </a:r>
            <a:r>
              <a:rPr lang="uk-UA" b="1" dirty="0" smtClean="0"/>
              <a:t>ще неповністю </a:t>
            </a:r>
            <a:r>
              <a:rPr lang="uk-UA" b="1" dirty="0"/>
              <a:t>розвинені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17747" y="4437112"/>
            <a:ext cx="12071077" cy="230425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uk-UA" b="1" dirty="0">
                <a:solidFill>
                  <a:srgbClr val="FF0000"/>
                </a:solidFill>
              </a:rPr>
              <a:t>Критичними періодами </a:t>
            </a:r>
            <a:r>
              <a:rPr lang="uk-UA" b="1" dirty="0" smtClean="0">
                <a:solidFill>
                  <a:srgbClr val="FF0000"/>
                </a:solidFill>
              </a:rPr>
              <a:t>ембріогенезу </a:t>
            </a:r>
            <a:r>
              <a:rPr lang="uk-UA" b="1" dirty="0" smtClean="0"/>
              <a:t>називають </a:t>
            </a:r>
            <a:r>
              <a:rPr lang="uk-UA" b="1" dirty="0"/>
              <a:t>такі періоди розвитку, коли </a:t>
            </a:r>
            <a:r>
              <a:rPr lang="uk-UA" b="1" dirty="0" smtClean="0"/>
              <a:t>ор­ганізм </a:t>
            </a:r>
            <a:r>
              <a:rPr lang="uk-UA" b="1" dirty="0"/>
              <a:t>найбільш вразливий і під впливом зовнішніх або </a:t>
            </a:r>
            <a:r>
              <a:rPr lang="uk-UA" b="1" dirty="0" smtClean="0"/>
              <a:t>внутрішніх чинників </a:t>
            </a:r>
            <a:r>
              <a:rPr lang="uk-UA" b="1" dirty="0"/>
              <a:t>можливі порушення його формування і </a:t>
            </a:r>
            <a:r>
              <a:rPr lang="uk-UA" b="1" dirty="0" smtClean="0"/>
              <a:t>функціонування. Є </a:t>
            </a:r>
            <a:r>
              <a:rPr lang="uk-UA" b="1" dirty="0" smtClean="0">
                <a:solidFill>
                  <a:srgbClr val="FF0000"/>
                </a:solidFill>
              </a:rPr>
              <a:t>три</a:t>
            </a:r>
            <a:r>
              <a:rPr lang="uk-UA" b="1" dirty="0" smtClean="0"/>
              <a:t> основних критичних періодів:</a:t>
            </a:r>
          </a:p>
          <a:p>
            <a:pPr marL="0" indent="0" algn="just">
              <a:buNone/>
            </a:pPr>
            <a:r>
              <a:rPr lang="uk-UA" b="1" dirty="0" smtClean="0">
                <a:solidFill>
                  <a:srgbClr val="0070C0"/>
                </a:solidFill>
              </a:rPr>
              <a:t>І це 7 – 8 день ембріогенезу – занурення в матку</a:t>
            </a:r>
          </a:p>
          <a:p>
            <a:pPr marL="0" indent="0" algn="just">
              <a:buNone/>
            </a:pPr>
            <a:r>
              <a:rPr lang="uk-UA" b="1" dirty="0" smtClean="0">
                <a:solidFill>
                  <a:srgbClr val="7030A0"/>
                </a:solidFill>
              </a:rPr>
              <a:t>ІІ це 3-10 тиждень зародкового розвитку – формування зачатків органів</a:t>
            </a:r>
          </a:p>
          <a:p>
            <a:pPr marL="0" indent="0" algn="just">
              <a:buNone/>
            </a:pPr>
            <a:r>
              <a:rPr lang="uk-UA" b="1" dirty="0" smtClean="0">
                <a:solidFill>
                  <a:schemeClr val="accent6">
                    <a:lumMod val="75000"/>
                  </a:schemeClr>
                </a:solidFill>
              </a:rPr>
              <a:t>ІІІ останні два місяці – ризик передчасних пологів</a:t>
            </a:r>
          </a:p>
          <a:p>
            <a:pPr marL="0" indent="0" algn="just">
              <a:buNone/>
            </a:pPr>
            <a:endParaRPr lang="uk-UA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uk-UA" b="1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uk-UA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uk-UA" dirty="0"/>
          </a:p>
          <a:p>
            <a:pPr marL="0" indent="0" algn="just">
              <a:buNone/>
            </a:pPr>
            <a:endParaRPr lang="uk-UA" dirty="0" smtClean="0"/>
          </a:p>
          <a:p>
            <a:pPr marL="0" indent="0" algn="just">
              <a:buNone/>
            </a:pP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942" y="2132856"/>
            <a:ext cx="10729192" cy="2154138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2480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Місце для вмісту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55" y="416772"/>
            <a:ext cx="7041189" cy="5758156"/>
          </a:xfr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596" y="620688"/>
            <a:ext cx="4226716" cy="2148132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596" y="3140968"/>
            <a:ext cx="4226716" cy="2809524"/>
          </a:xfrm>
          <a:prstGeom prst="rect">
            <a:avLst/>
          </a:prstGeom>
          <a:effectLst>
            <a:glow rad="127000">
              <a:schemeClr val="tx2">
                <a:lumMod val="20000"/>
                <a:lumOff val="8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041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748" y="116632"/>
            <a:ext cx="11881320" cy="792088"/>
          </a:xfrm>
        </p:spPr>
        <p:txBody>
          <a:bodyPr>
            <a:normAutofit/>
          </a:bodyPr>
          <a:lstStyle/>
          <a:p>
            <a:pPr algn="ctr"/>
            <a:r>
              <a:rPr lang="uk-UA" sz="4800" b="1" dirty="0" smtClean="0"/>
              <a:t>ПОСТЕМБРІОНАЛЬНИЙ  РОЗВИТОК</a:t>
            </a:r>
            <a:endParaRPr lang="uk-UA" sz="48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9941" y="929390"/>
            <a:ext cx="12098883" cy="59286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uk-UA" sz="2400" b="1" u="sng" dirty="0">
                <a:solidFill>
                  <a:srgbClr val="FF0000"/>
                </a:solidFill>
              </a:rPr>
              <a:t>Прямий розвиток </a:t>
            </a:r>
            <a:r>
              <a:rPr lang="uk-UA" sz="2400" b="1" dirty="0"/>
              <a:t>– це розвиток, за якого щойно народжена тварина загалом </a:t>
            </a:r>
            <a:r>
              <a:rPr lang="uk-UA" sz="2400" b="1" dirty="0" smtClean="0"/>
              <a:t>нагадує дорослу </a:t>
            </a:r>
            <a:r>
              <a:rPr lang="uk-UA" sz="2400" b="1" dirty="0"/>
              <a:t>(ссавці, плазуни, птахи, хрящові риби, павуки, скорпіони, війчасті та </a:t>
            </a:r>
            <a:r>
              <a:rPr lang="uk-UA" sz="2400" b="1" dirty="0" smtClean="0"/>
              <a:t>малощетинкові черви</a:t>
            </a:r>
            <a:r>
              <a:rPr lang="uk-UA" sz="2400" b="1" dirty="0"/>
              <a:t>). Біологічне значення прямого розвитку полягає в тому, що зменшується </a:t>
            </a:r>
            <a:r>
              <a:rPr lang="uk-UA" sz="2400" b="1" dirty="0" smtClean="0"/>
              <a:t>вразливість народженої </a:t>
            </a:r>
            <a:r>
              <a:rPr lang="uk-UA" sz="2400" b="1" dirty="0"/>
              <a:t>тварини щодо зовнішніх </a:t>
            </a:r>
            <a:r>
              <a:rPr lang="uk-UA" sz="2400" b="1" dirty="0" smtClean="0"/>
              <a:t>чинників</a:t>
            </a:r>
          </a:p>
          <a:p>
            <a:pPr algn="just"/>
            <a:r>
              <a:rPr lang="uk-UA" sz="2400" b="1" u="sng" dirty="0" smtClean="0">
                <a:solidFill>
                  <a:srgbClr val="FF0000"/>
                </a:solidFill>
              </a:rPr>
              <a:t>Непрямий </a:t>
            </a:r>
            <a:r>
              <a:rPr lang="uk-UA" sz="2400" b="1" u="sng" dirty="0">
                <a:solidFill>
                  <a:srgbClr val="FF0000"/>
                </a:solidFill>
              </a:rPr>
              <a:t>розвиток </a:t>
            </a:r>
            <a:r>
              <a:rPr lang="uk-UA" sz="2400" b="1" dirty="0"/>
              <a:t>– це розвиток, за якого утворюється личинка, яка перетворюється </a:t>
            </a:r>
            <a:r>
              <a:rPr lang="uk-UA" sz="2400" b="1" dirty="0" smtClean="0"/>
              <a:t>на дорослу </a:t>
            </a:r>
            <a:r>
              <a:rPr lang="uk-UA" sz="2400" b="1" dirty="0"/>
              <a:t>особину безпосередньо або через перетворення (земноводні, кісткові риби, </a:t>
            </a:r>
            <a:r>
              <a:rPr lang="uk-UA" sz="2400" b="1" dirty="0" smtClean="0"/>
              <a:t>комахи, кліщі</a:t>
            </a:r>
            <a:r>
              <a:rPr lang="uk-UA" sz="2400" b="1" dirty="0"/>
              <a:t>, більшість молюсків, </a:t>
            </a:r>
            <a:r>
              <a:rPr lang="uk-UA" sz="2400" b="1" dirty="0" err="1"/>
              <a:t>червів</a:t>
            </a:r>
            <a:r>
              <a:rPr lang="uk-UA" sz="2400" b="1" dirty="0"/>
              <a:t>). Біологічне значення непрямого розвитку: </a:t>
            </a:r>
            <a:r>
              <a:rPr lang="uk-UA" sz="2400" b="1" dirty="0" smtClean="0"/>
              <a:t>живильна функція</a:t>
            </a:r>
            <a:r>
              <a:rPr lang="uk-UA" sz="2400" b="1" dirty="0"/>
              <a:t>, раціональне використання ресурсів, розселення, забезпечення зараження хазяїв</a:t>
            </a:r>
          </a:p>
          <a:p>
            <a:pPr algn="just"/>
            <a:r>
              <a:rPr lang="uk-UA" sz="2400" b="1" dirty="0"/>
              <a:t>Різновиди непрямого </a:t>
            </a:r>
            <a:r>
              <a:rPr lang="uk-UA" sz="2400" b="1" dirty="0" smtClean="0"/>
              <a:t>розвитку:</a:t>
            </a:r>
          </a:p>
          <a:p>
            <a:pPr algn="just"/>
            <a:r>
              <a:rPr lang="uk-UA" sz="2400" b="1" u="sng" dirty="0" smtClean="0"/>
              <a:t>непрямий </a:t>
            </a:r>
            <a:r>
              <a:rPr lang="uk-UA" sz="2400" b="1" u="sng" dirty="0"/>
              <a:t>розвиток з </a:t>
            </a:r>
            <a:r>
              <a:rPr lang="uk-UA" sz="2400" b="1" u="sng" dirty="0">
                <a:solidFill>
                  <a:schemeClr val="accent6">
                    <a:lumMod val="75000"/>
                  </a:schemeClr>
                </a:solidFill>
              </a:rPr>
              <a:t>повним</a:t>
            </a:r>
            <a:r>
              <a:rPr lang="uk-UA" sz="2400" b="1" u="sng" dirty="0"/>
              <a:t> перетворенням </a:t>
            </a:r>
            <a:r>
              <a:rPr lang="uk-UA" sz="2400" b="1" dirty="0"/>
              <a:t>– це розвиток личинки, який </a:t>
            </a:r>
            <a:r>
              <a:rPr lang="uk-UA" sz="2400" b="1" dirty="0" smtClean="0"/>
              <a:t>супроводжується </a:t>
            </a:r>
            <a:r>
              <a:rPr lang="uk-UA" sz="2400" b="1" dirty="0"/>
              <a:t>перебудовою всіх її органів і систем (наприклад, у твердокрилих, </a:t>
            </a:r>
            <a:r>
              <a:rPr lang="uk-UA" sz="2400" b="1" dirty="0" smtClean="0"/>
              <a:t>кісткових риб</a:t>
            </a:r>
            <a:r>
              <a:rPr lang="uk-UA" sz="2400" b="1" dirty="0"/>
              <a:t>, земноводних</a:t>
            </a:r>
            <a:r>
              <a:rPr lang="uk-UA" sz="2400" b="1" dirty="0" smtClean="0"/>
              <a:t>);</a:t>
            </a:r>
          </a:p>
          <a:p>
            <a:pPr algn="just"/>
            <a:r>
              <a:rPr lang="uk-UA" sz="2400" b="1" u="sng" dirty="0" smtClean="0"/>
              <a:t>непрямий </a:t>
            </a:r>
            <a:r>
              <a:rPr lang="uk-UA" sz="2400" b="1" u="sng" dirty="0"/>
              <a:t>розвиток з </a:t>
            </a:r>
            <a:r>
              <a:rPr lang="uk-UA" sz="2400" b="1" u="sng" dirty="0">
                <a:solidFill>
                  <a:schemeClr val="accent6">
                    <a:lumMod val="75000"/>
                  </a:schemeClr>
                </a:solidFill>
              </a:rPr>
              <a:t>неповним </a:t>
            </a:r>
            <a:r>
              <a:rPr lang="uk-UA" sz="2400" b="1" u="sng" dirty="0"/>
              <a:t>перетворенням </a:t>
            </a:r>
            <a:r>
              <a:rPr lang="uk-UA" sz="2400" b="1" dirty="0"/>
              <a:t>– це розвиток личинки, яка має </a:t>
            </a:r>
            <a:r>
              <a:rPr lang="uk-UA" sz="2400" b="1" dirty="0" smtClean="0"/>
              <a:t>спільні риси </a:t>
            </a:r>
            <a:r>
              <a:rPr lang="uk-UA" sz="2400" b="1" dirty="0"/>
              <a:t>будови з дорослими особинами, в зв’язку з чим перетворення </a:t>
            </a:r>
            <a:r>
              <a:rPr lang="uk-UA" sz="2400" b="1" dirty="0" smtClean="0"/>
              <a:t>стосуватимуться  окремих </a:t>
            </a:r>
            <a:r>
              <a:rPr lang="uk-UA" sz="2400" b="1" dirty="0"/>
              <a:t>органів і систем (наприклад, у прямокрилих, тарганів, клопів, термітів)</a:t>
            </a:r>
          </a:p>
          <a:p>
            <a:endParaRPr lang="uk-UA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8748" y="3506109"/>
            <a:ext cx="2016224" cy="77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4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tercolor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0793127_TF02886637_TF02886637" id="{65200D65-29FC-4DB9-AC2A-C65A677091ED}" vid="{35E22120-FD81-4782-BCBF-23DC24820687}"/>
    </a:ext>
  </a:extLst>
</a:theme>
</file>

<file path=ppt/theme/theme2.xml><?xml version="1.0" encoding="utf-8"?>
<a:theme xmlns:a="http://schemas.openxmlformats.org/drawingml/2006/main" name="Тема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Акварельна презентація (широкоформатна)</Template>
  <TotalTime>881</TotalTime>
  <Words>713</Words>
  <Application>Microsoft Office PowerPoint</Application>
  <PresentationFormat>Довільний</PresentationFormat>
  <Paragraphs>63</Paragraphs>
  <Slides>16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19" baseType="lpstr">
      <vt:lpstr>Arial</vt:lpstr>
      <vt:lpstr>Palatino Linotype</vt:lpstr>
      <vt:lpstr>Watercolor_16x9</vt:lpstr>
      <vt:lpstr>Ембріогенез людини Онтогенез Постембріогенез  </vt:lpstr>
      <vt:lpstr>ОНТОГЕНЕЗ – ІНДИВІДУАЛЬНИЙ РОЗВИТОК ОРГАНІЗМУ ВІД МОМЕНТУ ЙОГО ЗАРОДЖЕННЯ ДО  СМЕРТІ</vt:lpstr>
      <vt:lpstr>ЕТАПИ ЕМБРІОГЕНЕЗУ</vt:lpstr>
      <vt:lpstr>ЕМБРІОГЕНЕЗ ЛЮДИНИ – розвиток організму людини від зиготи до народження. Він триває 40 тижнів, і за цей час з однієї клітини виростає організм, який складається з мільярдів спеціалізованих клітин. Ембріогенез людини під час вагітності поділяють на три періоди: передзародковий (1 тиждень), зародковий (перші 2 – 8 тижні) і плідний (9 – 40 тижні)</vt:lpstr>
      <vt:lpstr>Зародковий період – це період формування зародка, що триває від моменту імплантації до утворення плоду</vt:lpstr>
      <vt:lpstr>Плідний період – це період розвитку плода, що триває з початку третього місяця до народження</vt:lpstr>
      <vt:lpstr>Перед пологами (38–40­і тижні зародкового розвитку) доношений плід становить 45–60 см завдовжки при масі 2,5–4 кг. В середньому. У нього функціонують смакові, тактильні та температурні рецептори, а органи слуху та зору ще неповністю розвинені</vt:lpstr>
      <vt:lpstr>Презентація PowerPoint</vt:lpstr>
      <vt:lpstr>ПОСТЕМБРІОНАЛЬНИЙ  РОЗВИТОК</vt:lpstr>
      <vt:lpstr>Періоди постембріонального розвитку людини</vt:lpstr>
      <vt:lpstr>Періоди постембріонального розвитку людини</vt:lpstr>
      <vt:lpstr>Періоди постембріонального розвитку людини</vt:lpstr>
      <vt:lpstr>Періоди постембріонального розвитку людини</vt:lpstr>
      <vt:lpstr>Періоди постембріонального розвитку людини</vt:lpstr>
      <vt:lpstr>Старіння людини – процес закономірного виникнення вікових змін, які поступово призводять до скорочення пристосувальних можливостей організму. Наука, що вивчає закономірності старіння, називається геронтологією </vt:lpstr>
      <vt:lpstr>ЗАПОВНІТЬ ТАБЛИЦЮ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Ембріогенез людини Онтогенез Постембріогенез</dc:title>
  <dc:creator>Закликовська А.В.</dc:creator>
  <cp:lastModifiedBy>Закликовська А.В.</cp:lastModifiedBy>
  <cp:revision>45</cp:revision>
  <dcterms:created xsi:type="dcterms:W3CDTF">2020-05-02T17:26:07Z</dcterms:created>
  <dcterms:modified xsi:type="dcterms:W3CDTF">2021-08-23T14:01:14Z</dcterms:modified>
</cp:coreProperties>
</file>