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3" r:id="rId6"/>
    <p:sldId id="259" r:id="rId7"/>
    <p:sldId id="264" r:id="rId8"/>
    <p:sldId id="261" r:id="rId9"/>
    <p:sldId id="266" r:id="rId10"/>
    <p:sldId id="262" r:id="rId11"/>
    <p:sldId id="260" r:id="rId12"/>
    <p:sldId id="269" r:id="rId13"/>
    <p:sldId id="268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9BDA-1BAD-47BD-A8AF-388566BAB2CE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C7A0-30E3-407F-8B33-C90179610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170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9BDA-1BAD-47BD-A8AF-388566BAB2CE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C7A0-30E3-407F-8B33-C90179610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93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9BDA-1BAD-47BD-A8AF-388566BAB2CE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C7A0-30E3-407F-8B33-C90179610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377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9BDA-1BAD-47BD-A8AF-388566BAB2CE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C7A0-30E3-407F-8B33-C90179610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97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9BDA-1BAD-47BD-A8AF-388566BAB2CE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C7A0-30E3-407F-8B33-C90179610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971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9BDA-1BAD-47BD-A8AF-388566BAB2CE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C7A0-30E3-407F-8B33-C90179610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140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9BDA-1BAD-47BD-A8AF-388566BAB2CE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C7A0-30E3-407F-8B33-C90179610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410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9BDA-1BAD-47BD-A8AF-388566BAB2CE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C7A0-30E3-407F-8B33-C90179610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549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9BDA-1BAD-47BD-A8AF-388566BAB2CE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C7A0-30E3-407F-8B33-C90179610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914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9BDA-1BAD-47BD-A8AF-388566BAB2CE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C7A0-30E3-407F-8B33-C90179610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97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E9BDA-1BAD-47BD-A8AF-388566BAB2CE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DC7A0-30E3-407F-8B33-C90179610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48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E9BDA-1BAD-47BD-A8AF-388566BAB2CE}" type="datetimeFigureOut">
              <a:rPr lang="ru-RU" smtClean="0"/>
              <a:t>24.02.2019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DC7A0-30E3-407F-8B33-C90179610F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83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196752"/>
            <a:ext cx="7772400" cy="1470025"/>
          </a:xfrm>
        </p:spPr>
        <p:txBody>
          <a:bodyPr>
            <a:noAutofit/>
          </a:bodyPr>
          <a:lstStyle/>
          <a:p>
            <a:r>
              <a:rPr lang="ru-RU" sz="8000" b="1" dirty="0" err="1" smtClean="0"/>
              <a:t>Формування</a:t>
            </a:r>
            <a:r>
              <a:rPr lang="ru-RU" sz="8000" b="1" dirty="0" smtClean="0"/>
              <a:t> </a:t>
            </a:r>
            <a:r>
              <a:rPr lang="ru-RU" sz="8000" b="1" dirty="0" err="1" smtClean="0"/>
              <a:t>еволюційних</a:t>
            </a:r>
            <a:r>
              <a:rPr lang="ru-RU" sz="8000" b="1" dirty="0" smtClean="0"/>
              <a:t> </a:t>
            </a:r>
            <a:r>
              <a:rPr lang="ru-RU" sz="8000" b="1" dirty="0" err="1" smtClean="0"/>
              <a:t>поглядів</a:t>
            </a:r>
            <a:endParaRPr lang="ru-RU" sz="8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933056"/>
            <a:ext cx="6192688" cy="2251365"/>
          </a:xfrm>
          <a:prstGeom prst="rect">
            <a:avLst/>
          </a:prstGeom>
          <a:noFill/>
          <a:ln w="762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290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ru-RU" sz="2800" b="1" dirty="0" err="1" smtClean="0"/>
              <a:t>Еволюція</a:t>
            </a:r>
            <a:r>
              <a:rPr lang="ru-RU" sz="2800" b="1" dirty="0" smtClean="0"/>
              <a:t> за Ламарком – </a:t>
            </a:r>
            <a:r>
              <a:rPr lang="ru-RU" sz="2800" b="1" dirty="0" err="1" smtClean="0"/>
              <a:t>це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безперервний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процес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набуття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організмами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корисних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пристосувань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які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успадковуються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нащадками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49069"/>
            <a:ext cx="8229600" cy="608931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 err="1" smtClean="0"/>
              <a:t>Еволюція</a:t>
            </a:r>
            <a:r>
              <a:rPr lang="ru-RU" dirty="0" smtClean="0"/>
              <a:t> за Ламарком </a:t>
            </a:r>
            <a:r>
              <a:rPr lang="ru-RU" dirty="0" err="1" smtClean="0"/>
              <a:t>іде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простих</a:t>
            </a:r>
            <a:r>
              <a:rPr lang="ru-RU" dirty="0" smtClean="0"/>
              <a:t> форм </a:t>
            </a:r>
            <a:r>
              <a:rPr lang="ru-RU" dirty="0" err="1" smtClean="0"/>
              <a:t>організації</a:t>
            </a:r>
            <a:r>
              <a:rPr lang="ru-RU" dirty="0" smtClean="0"/>
              <a:t> до </a:t>
            </a:r>
            <a:r>
              <a:rPr lang="ru-RU" dirty="0" err="1" smtClean="0"/>
              <a:t>складних</a:t>
            </a:r>
            <a:r>
              <a:rPr lang="ru-RU" dirty="0" smtClean="0"/>
              <a:t> у </a:t>
            </a:r>
            <a:r>
              <a:rPr lang="ru-RU" dirty="0" err="1" smtClean="0"/>
              <a:t>вигляді</a:t>
            </a:r>
            <a:r>
              <a:rPr lang="ru-RU" dirty="0" smtClean="0"/>
              <a:t> </a:t>
            </a:r>
            <a:r>
              <a:rPr lang="ru-RU" dirty="0" err="1" smtClean="0"/>
              <a:t>послідовності</a:t>
            </a:r>
            <a:r>
              <a:rPr lang="ru-RU" dirty="0" smtClean="0"/>
              <a:t> </a:t>
            </a:r>
            <a:r>
              <a:rPr lang="ru-RU" dirty="0" err="1" smtClean="0"/>
              <a:t>певних</a:t>
            </a:r>
            <a:r>
              <a:rPr lang="ru-RU" dirty="0" smtClean="0"/>
              <a:t> </a:t>
            </a:r>
            <a:r>
              <a:rPr lang="ru-RU" dirty="0" err="1" smtClean="0"/>
              <a:t>щаблів</a:t>
            </a:r>
            <a:r>
              <a:rPr lang="ru-RU" dirty="0"/>
              <a:t> </a:t>
            </a:r>
            <a:r>
              <a:rPr lang="ru-RU" dirty="0" err="1" smtClean="0"/>
              <a:t>удосконалення</a:t>
            </a:r>
            <a:r>
              <a:rPr lang="ru-RU" dirty="0" smtClean="0"/>
              <a:t> – </a:t>
            </a:r>
            <a:r>
              <a:rPr lang="ru-RU" dirty="0" err="1" smtClean="0"/>
              <a:t>градацій</a:t>
            </a:r>
            <a:endParaRPr lang="ru-RU" dirty="0"/>
          </a:p>
        </p:txBody>
      </p:sp>
      <p:pic>
        <p:nvPicPr>
          <p:cNvPr id="9218" name="Picture 2" descr="C:\Users\User\Desktop\411928_4_i_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85601"/>
            <a:ext cx="6768752" cy="4563429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9920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b="1" dirty="0" smtClean="0"/>
              <a:t>Дарвінізм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5452282" cy="54006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О</a:t>
            </a:r>
            <a:r>
              <a:rPr lang="uk-UA" dirty="0" smtClean="0"/>
              <a:t>дин з найвидатніших біологів світу, його еволюційне вчення носить назву дарвінізм, а прибічники його сьогодні називають себе неодарвіністами.</a:t>
            </a:r>
          </a:p>
          <a:p>
            <a:pPr marL="0" indent="0">
              <a:buNone/>
            </a:pPr>
            <a:r>
              <a:rPr lang="ru-RU" dirty="0" err="1"/>
              <a:t>М</a:t>
            </a:r>
            <a:r>
              <a:rPr lang="ru-RU" dirty="0" err="1" smtClean="0"/>
              <a:t>атеріаліст</a:t>
            </a:r>
            <a:r>
              <a:rPr lang="ru-RU" dirty="0" smtClean="0"/>
              <a:t>, </a:t>
            </a:r>
            <a:r>
              <a:rPr lang="ru-RU" dirty="0" err="1" smtClean="0"/>
              <a:t>спростовував</a:t>
            </a:r>
            <a:r>
              <a:rPr lang="ru-RU" dirty="0" smtClean="0"/>
              <a:t> </a:t>
            </a:r>
            <a:r>
              <a:rPr lang="ru-RU" dirty="0" err="1" smtClean="0"/>
              <a:t>метафізичні</a:t>
            </a:r>
            <a:r>
              <a:rPr lang="ru-RU" dirty="0" smtClean="0"/>
              <a:t> й </a:t>
            </a:r>
            <a:r>
              <a:rPr lang="ru-RU" dirty="0" err="1" smtClean="0"/>
              <a:t>ідеалістичні</a:t>
            </a:r>
            <a:r>
              <a:rPr lang="ru-RU" dirty="0" smtClean="0"/>
              <a:t> погляди на </a:t>
            </a:r>
            <a:r>
              <a:rPr lang="ru-RU" dirty="0" err="1" smtClean="0"/>
              <a:t>види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/>
              <a:t>В</a:t>
            </a:r>
            <a:r>
              <a:rPr lang="ru-RU" dirty="0" err="1" smtClean="0"/>
              <a:t>перше</a:t>
            </a:r>
            <a:r>
              <a:rPr lang="ru-RU" dirty="0" smtClean="0"/>
              <a:t> створив </a:t>
            </a:r>
            <a:r>
              <a:rPr lang="ru-RU" dirty="0" err="1" smtClean="0"/>
              <a:t>наукову</a:t>
            </a:r>
            <a:r>
              <a:rPr lang="ru-RU" dirty="0" smtClean="0"/>
              <a:t> </a:t>
            </a:r>
            <a:r>
              <a:rPr lang="ru-RU" dirty="0" err="1" smtClean="0"/>
              <a:t>теорію</a:t>
            </a:r>
            <a:r>
              <a:rPr lang="ru-RU" dirty="0" smtClean="0"/>
              <a:t> </a:t>
            </a:r>
            <a:r>
              <a:rPr lang="ru-RU" dirty="0" err="1" smtClean="0"/>
              <a:t>еволюції</a:t>
            </a:r>
            <a:r>
              <a:rPr lang="ru-RU" dirty="0" smtClean="0"/>
              <a:t> </a:t>
            </a:r>
            <a:r>
              <a:rPr lang="ru-RU" dirty="0" err="1" smtClean="0"/>
              <a:t>органічного</a:t>
            </a:r>
            <a:r>
              <a:rPr lang="ru-RU" dirty="0" smtClean="0"/>
              <a:t> </a:t>
            </a:r>
            <a:r>
              <a:rPr lang="ru-RU" dirty="0" err="1" smtClean="0"/>
              <a:t>світу</a:t>
            </a:r>
            <a:endParaRPr lang="ru-RU" dirty="0" smtClean="0"/>
          </a:p>
          <a:p>
            <a:pPr marL="0" indent="0" algn="ctr">
              <a:buNone/>
            </a:pPr>
            <a:r>
              <a:rPr lang="uk-UA" dirty="0" smtClean="0"/>
              <a:t>Основні положення:</a:t>
            </a:r>
          </a:p>
          <a:p>
            <a:pPr>
              <a:buFontTx/>
              <a:buChar char="-"/>
            </a:pPr>
            <a:r>
              <a:rPr lang="ru-RU" dirty="0" err="1" smtClean="0"/>
              <a:t>види</a:t>
            </a:r>
            <a:r>
              <a:rPr lang="ru-RU" dirty="0" smtClean="0"/>
              <a:t> </a:t>
            </a:r>
            <a:r>
              <a:rPr lang="ru-RU" dirty="0" err="1" smtClean="0"/>
              <a:t>виникли</a:t>
            </a:r>
            <a:r>
              <a:rPr lang="ru-RU" dirty="0" smtClean="0"/>
              <a:t> шляхом </a:t>
            </a:r>
            <a:r>
              <a:rPr lang="ru-RU" dirty="0" err="1" smtClean="0"/>
              <a:t>еволюції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тих </a:t>
            </a:r>
            <a:r>
              <a:rPr lang="ru-RU" dirty="0" err="1" smtClean="0"/>
              <a:t>видів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жили колись</a:t>
            </a:r>
          </a:p>
          <a:p>
            <a:pPr>
              <a:buFontTx/>
              <a:buChar char="-"/>
            </a:pPr>
            <a:r>
              <a:rPr lang="uk-UA" dirty="0" smtClean="0"/>
              <a:t>пристосованість - результат еволюції</a:t>
            </a:r>
          </a:p>
          <a:p>
            <a:pPr>
              <a:buFontTx/>
              <a:buChar char="-"/>
            </a:pPr>
            <a:r>
              <a:rPr lang="ru-RU" dirty="0" err="1" smtClean="0"/>
              <a:t>види</a:t>
            </a:r>
            <a:r>
              <a:rPr lang="ru-RU" dirty="0" smtClean="0"/>
              <a:t> </a:t>
            </a:r>
            <a:r>
              <a:rPr lang="ru-RU" dirty="0" err="1" smtClean="0"/>
              <a:t>непостійні</a:t>
            </a:r>
            <a:r>
              <a:rPr lang="ru-RU" dirty="0" smtClean="0"/>
              <a:t>, </a:t>
            </a:r>
            <a:r>
              <a:rPr lang="ru-RU" dirty="0" err="1" smtClean="0"/>
              <a:t>повільно</a:t>
            </a:r>
            <a:r>
              <a:rPr lang="ru-RU" dirty="0" smtClean="0"/>
              <a:t> </a:t>
            </a:r>
            <a:r>
              <a:rPr lang="ru-RU" dirty="0" err="1" smtClean="0"/>
              <a:t>змінюються</a:t>
            </a:r>
            <a:r>
              <a:rPr lang="ru-RU" dirty="0" smtClean="0"/>
              <a:t>, </a:t>
            </a:r>
            <a:r>
              <a:rPr lang="ru-RU" dirty="0" err="1" smtClean="0"/>
              <a:t>еволюціонують</a:t>
            </a:r>
            <a:endParaRPr lang="uk-UA" dirty="0" smtClean="0"/>
          </a:p>
          <a:p>
            <a:pPr>
              <a:buFontTx/>
              <a:buChar char="-"/>
            </a:pPr>
            <a:r>
              <a:rPr lang="ru-RU" dirty="0" smtClean="0"/>
              <a:t>для </a:t>
            </a:r>
            <a:r>
              <a:rPr lang="ru-RU" dirty="0" err="1" smtClean="0"/>
              <a:t>організмів</a:t>
            </a:r>
            <a:r>
              <a:rPr lang="ru-RU" dirty="0" smtClean="0"/>
              <a:t> характерна </a:t>
            </a:r>
            <a:r>
              <a:rPr lang="ru-RU" dirty="0" err="1" smtClean="0"/>
              <a:t>спадковість</a:t>
            </a:r>
            <a:r>
              <a:rPr lang="ru-RU" dirty="0" smtClean="0"/>
              <a:t> і </a:t>
            </a:r>
            <a:r>
              <a:rPr lang="ru-RU" dirty="0" err="1" smtClean="0"/>
              <a:t>мінливість</a:t>
            </a: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endParaRPr lang="uk-UA" dirty="0"/>
          </a:p>
          <a:p>
            <a:endParaRPr lang="uk-UA" dirty="0" smtClean="0"/>
          </a:p>
          <a:p>
            <a:endParaRPr lang="uk-UA" dirty="0"/>
          </a:p>
          <a:p>
            <a:pPr marL="0" indent="0">
              <a:buNone/>
            </a:pPr>
            <a:endParaRPr lang="uk-UA" dirty="0" smtClean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483" y="1340768"/>
            <a:ext cx="3207990" cy="4243296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452282" y="5657671"/>
            <a:ext cx="35283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b="1" dirty="0" smtClean="0"/>
              <a:t>Чарлз Ро́берт Да́рвін </a:t>
            </a:r>
            <a:endParaRPr lang="uk-UA" dirty="0"/>
          </a:p>
          <a:p>
            <a:pPr algn="ctr"/>
            <a:r>
              <a:rPr lang="uk-UA" dirty="0" smtClean="0"/>
              <a:t>1809-1882</a:t>
            </a:r>
          </a:p>
          <a:p>
            <a:pPr algn="ctr"/>
            <a:r>
              <a:rPr lang="vi-VN" dirty="0" smtClean="0"/>
              <a:t>англійський науковець</a:t>
            </a:r>
            <a:endParaRPr lang="uk-UA" dirty="0" smtClean="0"/>
          </a:p>
          <a:p>
            <a:pPr algn="ctr"/>
            <a:r>
              <a:rPr lang="vi-VN" dirty="0" smtClean="0"/>
              <a:t> створив теорію еволюції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468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437112"/>
            <a:ext cx="8856984" cy="229371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dirty="0" err="1" smtClean="0"/>
              <a:t>Після</a:t>
            </a:r>
            <a:r>
              <a:rPr lang="ru-RU" dirty="0" smtClean="0"/>
              <a:t> </a:t>
            </a:r>
            <a:r>
              <a:rPr lang="ru-RU" dirty="0" err="1" smtClean="0"/>
              <a:t>досліджень</a:t>
            </a:r>
            <a:r>
              <a:rPr lang="ru-RU" dirty="0" smtClean="0"/>
              <a:t> у </a:t>
            </a:r>
            <a:r>
              <a:rPr lang="ru-RU" dirty="0" err="1" smtClean="0"/>
              <a:t>Південній</a:t>
            </a:r>
            <a:r>
              <a:rPr lang="ru-RU" dirty="0" smtClean="0"/>
              <a:t> </a:t>
            </a:r>
            <a:r>
              <a:rPr lang="ru-RU" dirty="0" err="1" smtClean="0"/>
              <a:t>Америці</a:t>
            </a:r>
            <a:r>
              <a:rPr lang="ru-RU" dirty="0" smtClean="0"/>
              <a:t> і на </a:t>
            </a:r>
            <a:r>
              <a:rPr lang="ru-RU" dirty="0" err="1" smtClean="0"/>
              <a:t>Галапагоських</a:t>
            </a:r>
            <a:r>
              <a:rPr lang="ru-RU" dirty="0" smtClean="0"/>
              <a:t> островах, де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під</a:t>
            </a:r>
            <a:r>
              <a:rPr lang="ru-RU" dirty="0" smtClean="0"/>
              <a:t> час </a:t>
            </a:r>
            <a:r>
              <a:rPr lang="ru-RU" dirty="0" err="1" smtClean="0"/>
              <a:t>навколосвітньої</a:t>
            </a:r>
            <a:r>
              <a:rPr lang="ru-RU" dirty="0" smtClean="0"/>
              <a:t> </a:t>
            </a:r>
            <a:r>
              <a:rPr lang="ru-RU" dirty="0" err="1" smtClean="0"/>
              <a:t>подорожі</a:t>
            </a:r>
            <a:r>
              <a:rPr lang="ru-RU" dirty="0" smtClean="0"/>
              <a:t> на </a:t>
            </a:r>
            <a:r>
              <a:rPr lang="ru-RU" dirty="0" err="1" smtClean="0"/>
              <a:t>кораблі</a:t>
            </a:r>
            <a:r>
              <a:rPr lang="ru-RU" dirty="0" smtClean="0"/>
              <a:t> «</a:t>
            </a:r>
            <a:r>
              <a:rPr lang="ru-RU" dirty="0" err="1" smtClean="0"/>
              <a:t>Бігль</a:t>
            </a:r>
            <a:r>
              <a:rPr lang="ru-RU" dirty="0" smtClean="0"/>
              <a:t>» 1831–1836, </a:t>
            </a:r>
            <a:r>
              <a:rPr lang="ru-RU" dirty="0" err="1" smtClean="0"/>
              <a:t>Дарвін</a:t>
            </a:r>
            <a:r>
              <a:rPr lang="ru-RU" dirty="0" smtClean="0"/>
              <a:t> </a:t>
            </a:r>
            <a:r>
              <a:rPr lang="ru-RU" dirty="0" err="1" smtClean="0"/>
              <a:t>опублікував</a:t>
            </a:r>
            <a:r>
              <a:rPr lang="ru-RU" dirty="0" smtClean="0"/>
              <a:t> книгу «</a:t>
            </a:r>
            <a:r>
              <a:rPr lang="ru-RU" b="1" i="1" dirty="0" err="1" smtClean="0"/>
              <a:t>Походження</a:t>
            </a:r>
            <a:r>
              <a:rPr lang="ru-RU" b="1" i="1" dirty="0" smtClean="0"/>
              <a:t> </a:t>
            </a:r>
            <a:r>
              <a:rPr lang="ru-RU" b="1" i="1" dirty="0" err="1" smtClean="0"/>
              <a:t>видів</a:t>
            </a:r>
            <a:r>
              <a:rPr lang="ru-RU" b="1" i="1" dirty="0" smtClean="0"/>
              <a:t> шляхом природного добору</a:t>
            </a:r>
            <a:r>
              <a:rPr lang="ru-RU" dirty="0" smtClean="0"/>
              <a:t>», в </a:t>
            </a:r>
            <a:r>
              <a:rPr lang="ru-RU" dirty="0" err="1" smtClean="0"/>
              <a:t>якій</a:t>
            </a:r>
            <a:r>
              <a:rPr lang="ru-RU" dirty="0" smtClean="0"/>
              <a:t> </a:t>
            </a:r>
            <a:r>
              <a:rPr lang="ru-RU" dirty="0" err="1" smtClean="0"/>
              <a:t>пояснював</a:t>
            </a:r>
            <a:r>
              <a:rPr lang="ru-RU" dirty="0" smtClean="0"/>
              <a:t> </a:t>
            </a:r>
            <a:r>
              <a:rPr lang="ru-RU" dirty="0" err="1" smtClean="0"/>
              <a:t>еволюційний</a:t>
            </a:r>
            <a:r>
              <a:rPr lang="ru-RU" dirty="0" smtClean="0"/>
              <a:t> </a:t>
            </a:r>
            <a:r>
              <a:rPr lang="ru-RU" dirty="0" err="1" smtClean="0"/>
              <a:t>процес</a:t>
            </a:r>
            <a:r>
              <a:rPr lang="ru-RU" dirty="0" smtClean="0"/>
              <a:t> принципами природного й </a:t>
            </a:r>
            <a:r>
              <a:rPr lang="ru-RU" dirty="0" err="1" smtClean="0"/>
              <a:t>статевого</a:t>
            </a:r>
            <a:r>
              <a:rPr lang="ru-RU" dirty="0" smtClean="0"/>
              <a:t> добору.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теорія</a:t>
            </a:r>
            <a:r>
              <a:rPr lang="ru-RU" dirty="0" smtClean="0"/>
              <a:t> </a:t>
            </a:r>
            <a:r>
              <a:rPr lang="ru-RU" dirty="0" err="1" smtClean="0"/>
              <a:t>викликала</a:t>
            </a:r>
            <a:r>
              <a:rPr lang="ru-RU" dirty="0" smtClean="0"/>
              <a:t> </a:t>
            </a:r>
            <a:r>
              <a:rPr lang="ru-RU" dirty="0" err="1" smtClean="0"/>
              <a:t>жорстокі</a:t>
            </a:r>
            <a:r>
              <a:rPr lang="ru-RU" dirty="0" smtClean="0"/>
              <a:t> </a:t>
            </a:r>
            <a:r>
              <a:rPr lang="ru-RU" dirty="0" err="1" smtClean="0"/>
              <a:t>суперечки</a:t>
            </a:r>
            <a:r>
              <a:rPr lang="ru-RU" dirty="0" smtClean="0"/>
              <a:t>, </a:t>
            </a:r>
            <a:r>
              <a:rPr lang="ru-RU" dirty="0" err="1" smtClean="0"/>
              <a:t>оскільки</a:t>
            </a:r>
            <a:r>
              <a:rPr lang="ru-RU" dirty="0" smtClean="0"/>
              <a:t>, на думку </a:t>
            </a:r>
            <a:r>
              <a:rPr lang="ru-RU" dirty="0" err="1" smtClean="0"/>
              <a:t>деяких</a:t>
            </a:r>
            <a:r>
              <a:rPr lang="ru-RU" dirty="0" smtClean="0"/>
              <a:t> людей, </a:t>
            </a:r>
            <a:r>
              <a:rPr lang="ru-RU" dirty="0" err="1" smtClean="0"/>
              <a:t>суперечила</a:t>
            </a:r>
            <a:r>
              <a:rPr lang="ru-RU" dirty="0" smtClean="0"/>
              <a:t> </a:t>
            </a:r>
            <a:r>
              <a:rPr lang="ru-RU" dirty="0" err="1" smtClean="0"/>
              <a:t>Книзі</a:t>
            </a:r>
            <a:r>
              <a:rPr lang="ru-RU" dirty="0" smtClean="0"/>
              <a:t> </a:t>
            </a:r>
            <a:r>
              <a:rPr lang="ru-RU" dirty="0" err="1" smtClean="0"/>
              <a:t>Буття</a:t>
            </a:r>
            <a:r>
              <a:rPr lang="ru-RU" dirty="0" smtClean="0"/>
              <a:t> </a:t>
            </a:r>
            <a:r>
              <a:rPr lang="ru-RU" dirty="0" err="1" smtClean="0"/>
              <a:t>Біблії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60648"/>
            <a:ext cx="2736304" cy="3960440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80" y="260648"/>
            <a:ext cx="5452864" cy="3960440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8779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err="1" smtClean="0"/>
              <a:t>Еволюція</a:t>
            </a:r>
            <a:r>
              <a:rPr lang="ru-RU" sz="5400" b="1" dirty="0" smtClean="0"/>
              <a:t> за </a:t>
            </a:r>
            <a:r>
              <a:rPr lang="ru-RU" sz="5400" b="1" dirty="0" err="1" smtClean="0"/>
              <a:t>Дарвіном</a:t>
            </a:r>
            <a:r>
              <a:rPr lang="ru-RU" sz="5400" b="1" dirty="0" smtClean="0"/>
              <a:t> 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11595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П</a:t>
            </a:r>
            <a:r>
              <a:rPr lang="ru-RU" dirty="0" err="1" smtClean="0"/>
              <a:t>олягає</a:t>
            </a:r>
            <a:r>
              <a:rPr lang="ru-RU" dirty="0" smtClean="0"/>
              <a:t> у </a:t>
            </a:r>
            <a:r>
              <a:rPr lang="ru-RU" dirty="0" err="1" smtClean="0"/>
              <a:t>безперевних</a:t>
            </a:r>
            <a:r>
              <a:rPr lang="ru-RU" dirty="0" smtClean="0"/>
              <a:t> </a:t>
            </a:r>
            <a:r>
              <a:rPr lang="ru-RU" dirty="0" err="1" smtClean="0"/>
              <a:t>пристосувальних</a:t>
            </a:r>
            <a:r>
              <a:rPr lang="ru-RU" dirty="0" smtClean="0"/>
              <a:t> </a:t>
            </a:r>
            <a:r>
              <a:rPr lang="ru-RU" dirty="0" err="1" smtClean="0"/>
              <a:t>змінах</a:t>
            </a:r>
            <a:r>
              <a:rPr lang="ru-RU" dirty="0" smtClean="0"/>
              <a:t> </a:t>
            </a:r>
            <a:r>
              <a:rPr lang="ru-RU" dirty="0" err="1" smtClean="0"/>
              <a:t>видів</a:t>
            </a:r>
            <a:r>
              <a:rPr lang="ru-RU" dirty="0" smtClean="0"/>
              <a:t>.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вважав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всі</a:t>
            </a:r>
            <a:r>
              <a:rPr lang="ru-RU" dirty="0" smtClean="0"/>
              <a:t> </a:t>
            </a:r>
            <a:r>
              <a:rPr lang="ru-RU" dirty="0" err="1" smtClean="0"/>
              <a:t>сучасні</a:t>
            </a:r>
            <a:r>
              <a:rPr lang="ru-RU" dirty="0" smtClean="0"/>
              <a:t> </a:t>
            </a:r>
            <a:r>
              <a:rPr lang="ru-RU" dirty="0" err="1" smtClean="0"/>
              <a:t>види</a:t>
            </a:r>
            <a:r>
              <a:rPr lang="ru-RU" dirty="0" smtClean="0"/>
              <a:t> є </a:t>
            </a:r>
            <a:r>
              <a:rPr lang="ru-RU" dirty="0" err="1" smtClean="0"/>
              <a:t>нащадками</a:t>
            </a:r>
            <a:r>
              <a:rPr lang="ru-RU" dirty="0" smtClean="0"/>
              <a:t> </a:t>
            </a:r>
            <a:r>
              <a:rPr lang="ru-RU" dirty="0" err="1" smtClean="0"/>
              <a:t>вимерлих</a:t>
            </a:r>
            <a:r>
              <a:rPr lang="ru-RU" dirty="0" smtClean="0"/>
              <a:t> </a:t>
            </a:r>
            <a:r>
              <a:rPr lang="ru-RU" dirty="0" err="1" smtClean="0"/>
              <a:t>предкових</a:t>
            </a:r>
            <a:r>
              <a:rPr lang="ru-RU" dirty="0" smtClean="0"/>
              <a:t> форм. </a:t>
            </a:r>
            <a:r>
              <a:rPr lang="ru-RU" i="1" dirty="0" err="1" smtClean="0"/>
              <a:t>Еволюція</a:t>
            </a:r>
            <a:r>
              <a:rPr lang="ru-RU" i="1" dirty="0" smtClean="0"/>
              <a:t> </a:t>
            </a:r>
            <a:r>
              <a:rPr lang="ru-RU" i="1" dirty="0" err="1" smtClean="0"/>
              <a:t>відбувається</a:t>
            </a:r>
            <a:r>
              <a:rPr lang="ru-RU" i="1" dirty="0" smtClean="0"/>
              <a:t> на </a:t>
            </a:r>
            <a:r>
              <a:rPr lang="ru-RU" i="1" dirty="0" err="1" smtClean="0"/>
              <a:t>грунті</a:t>
            </a:r>
            <a:r>
              <a:rPr lang="ru-RU" i="1" dirty="0" smtClean="0"/>
              <a:t> </a:t>
            </a:r>
            <a:r>
              <a:rPr lang="ru-RU" i="1" dirty="0" err="1" smtClean="0"/>
              <a:t>спадкової</a:t>
            </a:r>
            <a:r>
              <a:rPr lang="ru-RU" i="1" dirty="0" smtClean="0"/>
              <a:t> </a:t>
            </a:r>
            <a:r>
              <a:rPr lang="ru-RU" i="1" dirty="0" err="1" smtClean="0"/>
              <a:t>мінливості</a:t>
            </a:r>
            <a:r>
              <a:rPr lang="ru-RU" i="1" dirty="0" smtClean="0"/>
              <a:t> </a:t>
            </a:r>
            <a:r>
              <a:rPr lang="ru-RU" i="1" dirty="0" err="1" smtClean="0"/>
              <a:t>під</a:t>
            </a:r>
            <a:r>
              <a:rPr lang="ru-RU" i="1" dirty="0" smtClean="0"/>
              <a:t> </a:t>
            </a:r>
            <a:r>
              <a:rPr lang="ru-RU" i="1" dirty="0" err="1" smtClean="0"/>
              <a:t>дією</a:t>
            </a:r>
            <a:r>
              <a:rPr lang="ru-RU" i="1" dirty="0" smtClean="0"/>
              <a:t> </a:t>
            </a:r>
            <a:r>
              <a:rPr lang="ru-RU" i="1" dirty="0" err="1" smtClean="0"/>
              <a:t>боротьби</a:t>
            </a:r>
            <a:r>
              <a:rPr lang="ru-RU" i="1" dirty="0" smtClean="0"/>
              <a:t> за </a:t>
            </a:r>
            <a:r>
              <a:rPr lang="ru-RU" i="1" dirty="0" err="1" smtClean="0"/>
              <a:t>існування</a:t>
            </a:r>
            <a:r>
              <a:rPr lang="ru-RU" i="1" dirty="0" smtClean="0"/>
              <a:t>, </a:t>
            </a:r>
            <a:r>
              <a:rPr lang="ru-RU" i="1" dirty="0" err="1" smtClean="0"/>
              <a:t>наслідком</a:t>
            </a:r>
            <a:r>
              <a:rPr lang="ru-RU" i="1" dirty="0" smtClean="0"/>
              <a:t> </a:t>
            </a:r>
            <a:r>
              <a:rPr lang="ru-RU" i="1" dirty="0" err="1" smtClean="0"/>
              <a:t>якої</a:t>
            </a:r>
            <a:r>
              <a:rPr lang="ru-RU" i="1" dirty="0" smtClean="0"/>
              <a:t> є </a:t>
            </a:r>
            <a:r>
              <a:rPr lang="ru-RU" i="1" dirty="0" err="1" smtClean="0"/>
              <a:t>природний</a:t>
            </a:r>
            <a:r>
              <a:rPr lang="ru-RU" i="1" dirty="0" smtClean="0"/>
              <a:t> </a:t>
            </a:r>
            <a:r>
              <a:rPr lang="ru-RU" i="1" dirty="0" err="1" smtClean="0"/>
              <a:t>добір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01223"/>
            <a:ext cx="4027512" cy="2105566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520322"/>
            <a:ext cx="3672408" cy="206736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scene3d>
            <a:camera prst="isometricOffAxis2Lef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536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Важливим</a:t>
            </a:r>
            <a:r>
              <a:rPr lang="ru-RU" b="1" dirty="0" smtClean="0"/>
              <a:t> у </a:t>
            </a:r>
            <a:r>
              <a:rPr lang="ru-RU" b="1" dirty="0" err="1" smtClean="0"/>
              <a:t>дарвінізмі</a:t>
            </a:r>
            <a:r>
              <a:rPr lang="ru-RU" b="1" dirty="0" smtClean="0"/>
              <a:t> є </a:t>
            </a:r>
            <a:r>
              <a:rPr lang="ru-RU" b="1" dirty="0" err="1" smtClean="0"/>
              <a:t>вчення</a:t>
            </a:r>
            <a:r>
              <a:rPr lang="ru-RU" b="1" dirty="0" smtClean="0"/>
              <a:t> про </a:t>
            </a:r>
            <a:r>
              <a:rPr lang="ru-RU" b="1" dirty="0" err="1" smtClean="0"/>
              <a:t>походження</a:t>
            </a:r>
            <a:r>
              <a:rPr lang="ru-RU" b="1" dirty="0" smtClean="0"/>
              <a:t> </a:t>
            </a:r>
            <a:r>
              <a:rPr lang="ru-RU" b="1" dirty="0" err="1" smtClean="0"/>
              <a:t>людини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1297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err="1" smtClean="0"/>
              <a:t>Дарвінізм</a:t>
            </a:r>
            <a:r>
              <a:rPr lang="ru-RU" dirty="0" smtClean="0"/>
              <a:t> </a:t>
            </a:r>
            <a:r>
              <a:rPr lang="ru-RU" dirty="0" err="1" smtClean="0"/>
              <a:t>навів</a:t>
            </a:r>
            <a:r>
              <a:rPr lang="ru-RU" dirty="0" smtClean="0"/>
              <a:t> </a:t>
            </a:r>
            <a:r>
              <a:rPr lang="ru-RU" dirty="0" err="1" smtClean="0"/>
              <a:t>найпереконливіші</a:t>
            </a:r>
            <a:r>
              <a:rPr lang="ru-RU" dirty="0" smtClean="0"/>
              <a:t> </a:t>
            </a:r>
            <a:r>
              <a:rPr lang="ru-RU" dirty="0" err="1" smtClean="0"/>
              <a:t>докази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походження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</a:t>
            </a:r>
            <a:r>
              <a:rPr lang="ru-RU" dirty="0" err="1" smtClean="0"/>
              <a:t>людиноподібних</a:t>
            </a:r>
            <a:r>
              <a:rPr lang="ru-RU" dirty="0" smtClean="0"/>
              <a:t> </a:t>
            </a:r>
            <a:r>
              <a:rPr lang="ru-RU" dirty="0" err="1" smtClean="0"/>
              <a:t>мавп</a:t>
            </a:r>
            <a:r>
              <a:rPr lang="ru-RU" dirty="0" smtClean="0"/>
              <a:t>. Але сам </a:t>
            </a:r>
            <a:r>
              <a:rPr lang="ru-RU" dirty="0" err="1" smtClean="0"/>
              <a:t>Дарвін</a:t>
            </a:r>
            <a:r>
              <a:rPr lang="ru-RU" dirty="0" smtClean="0"/>
              <a:t>, </a:t>
            </a:r>
            <a:r>
              <a:rPr lang="ru-RU" dirty="0" err="1" smtClean="0"/>
              <a:t>базуючись</a:t>
            </a:r>
            <a:r>
              <a:rPr lang="ru-RU" dirty="0" smtClean="0"/>
              <a:t> на </a:t>
            </a:r>
            <a:r>
              <a:rPr lang="ru-RU" dirty="0" err="1" smtClean="0"/>
              <a:t>суто</a:t>
            </a:r>
            <a:r>
              <a:rPr lang="ru-RU" dirty="0" smtClean="0"/>
              <a:t> </a:t>
            </a:r>
            <a:r>
              <a:rPr lang="ru-RU" dirty="0" err="1" smtClean="0"/>
              <a:t>біологічному</a:t>
            </a:r>
            <a:r>
              <a:rPr lang="ru-RU" dirty="0" smtClean="0"/>
              <a:t> </a:t>
            </a:r>
            <a:r>
              <a:rPr lang="ru-RU" dirty="0" err="1" smtClean="0"/>
              <a:t>ґрунті</a:t>
            </a:r>
            <a:r>
              <a:rPr lang="ru-RU" dirty="0" smtClean="0"/>
              <a:t>, не </a:t>
            </a:r>
            <a:r>
              <a:rPr lang="ru-RU" dirty="0" err="1" smtClean="0"/>
              <a:t>розв’язав</a:t>
            </a:r>
            <a:r>
              <a:rPr lang="ru-RU" dirty="0" smtClean="0"/>
              <a:t> </a:t>
            </a:r>
            <a:r>
              <a:rPr lang="ru-RU" dirty="0" err="1" smtClean="0"/>
              <a:t>цього</a:t>
            </a:r>
            <a:r>
              <a:rPr lang="ru-RU" dirty="0" smtClean="0"/>
              <a:t> </a:t>
            </a:r>
            <a:r>
              <a:rPr lang="ru-RU" dirty="0" err="1" smtClean="0"/>
              <a:t>питання</a:t>
            </a:r>
            <a:r>
              <a:rPr lang="ru-RU" dirty="0" smtClean="0"/>
              <a:t> </a:t>
            </a:r>
            <a:r>
              <a:rPr lang="ru-RU" dirty="0" err="1" smtClean="0"/>
              <a:t>повністю</a:t>
            </a:r>
            <a:r>
              <a:rPr lang="ru-RU" dirty="0" smtClean="0"/>
              <a:t>. </a:t>
            </a:r>
            <a:r>
              <a:rPr lang="ru-RU" dirty="0" err="1" smtClean="0"/>
              <a:t>Цю</a:t>
            </a:r>
            <a:r>
              <a:rPr lang="ru-RU" dirty="0" smtClean="0"/>
              <a:t> роботу завершив Ф. </a:t>
            </a:r>
            <a:r>
              <a:rPr lang="ru-RU" dirty="0" err="1" smtClean="0"/>
              <a:t>Енгельс</a:t>
            </a:r>
            <a:r>
              <a:rPr lang="ru-RU" dirty="0" smtClean="0"/>
              <a:t>, </a:t>
            </a:r>
            <a:r>
              <a:rPr lang="ru-RU" dirty="0" err="1" smtClean="0"/>
              <a:t>який</a:t>
            </a:r>
            <a:r>
              <a:rPr lang="ru-RU" dirty="0" smtClean="0"/>
              <a:t> показав,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вирішальне</a:t>
            </a:r>
            <a:r>
              <a:rPr lang="ru-RU" dirty="0" smtClean="0"/>
              <a:t> </a:t>
            </a:r>
            <a:r>
              <a:rPr lang="ru-RU" dirty="0" err="1" smtClean="0"/>
              <a:t>значення</a:t>
            </a:r>
            <a:r>
              <a:rPr lang="ru-RU" dirty="0" smtClean="0"/>
              <a:t> в </a:t>
            </a:r>
            <a:r>
              <a:rPr lang="ru-RU" dirty="0" err="1" smtClean="0"/>
              <a:t>процесі</a:t>
            </a:r>
            <a:r>
              <a:rPr lang="ru-RU" dirty="0" smtClean="0"/>
              <a:t> </a:t>
            </a:r>
            <a:r>
              <a:rPr lang="ru-RU" dirty="0" err="1" smtClean="0"/>
              <a:t>олюднення</a:t>
            </a:r>
            <a:r>
              <a:rPr lang="ru-RU" dirty="0" smtClean="0"/>
              <a:t> </a:t>
            </a:r>
            <a:r>
              <a:rPr lang="ru-RU" dirty="0" err="1" smtClean="0"/>
              <a:t>людиноподібних</a:t>
            </a:r>
            <a:r>
              <a:rPr lang="ru-RU" dirty="0" smtClean="0"/>
              <a:t> </a:t>
            </a:r>
            <a:r>
              <a:rPr lang="ru-RU" dirty="0" err="1" smtClean="0"/>
              <a:t>мавп</a:t>
            </a:r>
            <a:r>
              <a:rPr lang="ru-RU" dirty="0" smtClean="0"/>
              <a:t> – </a:t>
            </a:r>
            <a:r>
              <a:rPr lang="ru-RU" dirty="0" err="1" smtClean="0"/>
              <a:t>безпосередніх</a:t>
            </a:r>
            <a:r>
              <a:rPr lang="ru-RU" dirty="0" smtClean="0"/>
              <a:t> </a:t>
            </a:r>
            <a:r>
              <a:rPr lang="ru-RU" dirty="0" err="1" smtClean="0"/>
              <a:t>предків</a:t>
            </a:r>
            <a:r>
              <a:rPr lang="ru-RU" dirty="0" smtClean="0"/>
              <a:t> </a:t>
            </a:r>
            <a:r>
              <a:rPr lang="ru-RU" dirty="0" err="1" smtClean="0"/>
              <a:t>людини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725144"/>
            <a:ext cx="4536504" cy="187220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760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3600" b="1" dirty="0" err="1" smtClean="0"/>
              <a:t>Еволюція</a:t>
            </a:r>
            <a:r>
              <a:rPr lang="ru-RU" sz="3600" b="1" dirty="0" smtClean="0"/>
              <a:t> – </a:t>
            </a:r>
            <a:r>
              <a:rPr lang="ru-RU" sz="3600" b="1" dirty="0" err="1" smtClean="0"/>
              <a:t>процес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необоротних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змін</a:t>
            </a:r>
            <a:r>
              <a:rPr lang="ru-RU" sz="3600" b="1" dirty="0" smtClean="0"/>
              <a:t> у </a:t>
            </a:r>
            <a:r>
              <a:rPr lang="ru-RU" sz="3600" b="1" dirty="0" err="1" smtClean="0"/>
              <a:t>будові</a:t>
            </a:r>
            <a:r>
              <a:rPr lang="ru-RU" sz="3600" b="1" dirty="0" smtClean="0"/>
              <a:t> і </a:t>
            </a:r>
            <a:r>
              <a:rPr lang="ru-RU" sz="3600" b="1" dirty="0" err="1" smtClean="0"/>
              <a:t>функціях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організмів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протягом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їхнього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історичного</a:t>
            </a:r>
            <a:r>
              <a:rPr lang="ru-RU" sz="3600" b="1" dirty="0" smtClean="0"/>
              <a:t> </a:t>
            </a:r>
            <a:r>
              <a:rPr lang="ru-RU" sz="3600" b="1" dirty="0" err="1" smtClean="0"/>
              <a:t>існування</a:t>
            </a:r>
            <a:endParaRPr lang="ru-RU" sz="3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i="1" dirty="0" err="1" smtClean="0"/>
              <a:t>Наслідком</a:t>
            </a:r>
            <a:r>
              <a:rPr lang="ru-RU" dirty="0" smtClean="0"/>
              <a:t> </a:t>
            </a:r>
            <a:r>
              <a:rPr lang="ru-RU" dirty="0" err="1" smtClean="0"/>
              <a:t>еволюції</a:t>
            </a:r>
            <a:r>
              <a:rPr lang="ru-RU" dirty="0" smtClean="0"/>
              <a:t> є </a:t>
            </a:r>
            <a:r>
              <a:rPr lang="ru-RU" dirty="0" err="1" smtClean="0"/>
              <a:t>пристосованість</a:t>
            </a:r>
            <a:r>
              <a:rPr lang="ru-RU" dirty="0" smtClean="0"/>
              <a:t> (</a:t>
            </a:r>
            <a:r>
              <a:rPr lang="ru-RU" dirty="0" err="1" smtClean="0"/>
              <a:t>адаптація</a:t>
            </a:r>
            <a:r>
              <a:rPr lang="ru-RU" dirty="0" smtClean="0"/>
              <a:t>) </a:t>
            </a:r>
            <a:r>
              <a:rPr lang="ru-RU" dirty="0" err="1" smtClean="0"/>
              <a:t>видів</a:t>
            </a:r>
            <a:r>
              <a:rPr lang="ru-RU" dirty="0" smtClean="0"/>
              <a:t> до умов </a:t>
            </a:r>
            <a:r>
              <a:rPr lang="ru-RU" dirty="0" err="1" smtClean="0"/>
              <a:t>довкілля</a:t>
            </a:r>
            <a:r>
              <a:rPr lang="ru-RU" dirty="0" smtClean="0"/>
              <a:t>. </a:t>
            </a:r>
            <a:r>
              <a:rPr lang="ru-RU" dirty="0" err="1" smtClean="0"/>
              <a:t>Проблеми</a:t>
            </a:r>
            <a:r>
              <a:rPr lang="ru-RU" dirty="0" smtClean="0"/>
              <a:t> </a:t>
            </a:r>
            <a:r>
              <a:rPr lang="ru-RU" dirty="0" err="1" smtClean="0"/>
              <a:t>еволюції</a:t>
            </a:r>
            <a:r>
              <a:rPr lang="ru-RU" dirty="0" smtClean="0"/>
              <a:t> </a:t>
            </a:r>
            <a:r>
              <a:rPr lang="ru-RU" dirty="0" err="1" smtClean="0"/>
              <a:t>вивчає</a:t>
            </a:r>
            <a:r>
              <a:rPr lang="ru-RU" dirty="0" smtClean="0"/>
              <a:t> </a:t>
            </a:r>
            <a:r>
              <a:rPr lang="ru-RU" dirty="0" err="1" smtClean="0"/>
              <a:t>розділ</a:t>
            </a:r>
            <a:r>
              <a:rPr lang="ru-RU" dirty="0" smtClean="0"/>
              <a:t> </a:t>
            </a:r>
            <a:r>
              <a:rPr lang="ru-RU" dirty="0" err="1" smtClean="0"/>
              <a:t>біології</a:t>
            </a:r>
            <a:r>
              <a:rPr lang="ru-RU" dirty="0" smtClean="0"/>
              <a:t> – </a:t>
            </a:r>
            <a:r>
              <a:rPr lang="ru-RU" i="1" dirty="0" err="1" smtClean="0"/>
              <a:t>еволюційне</a:t>
            </a:r>
            <a:r>
              <a:rPr lang="ru-RU" i="1" dirty="0" smtClean="0"/>
              <a:t> </a:t>
            </a:r>
            <a:r>
              <a:rPr lang="ru-RU" i="1" dirty="0" err="1" smtClean="0"/>
              <a:t>вчення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741371"/>
            <a:ext cx="5616624" cy="2811561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980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221088"/>
            <a:ext cx="8352928" cy="2121099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ru-RU" dirty="0" err="1" smtClean="0"/>
              <a:t>Деякі</a:t>
            </a:r>
            <a:r>
              <a:rPr lang="ru-RU" dirty="0" smtClean="0"/>
              <a:t> </a:t>
            </a:r>
            <a:r>
              <a:rPr lang="ru-RU" dirty="0" err="1" smtClean="0"/>
              <a:t>ідеї</a:t>
            </a:r>
            <a:r>
              <a:rPr lang="ru-RU" dirty="0" smtClean="0"/>
              <a:t> про </a:t>
            </a:r>
            <a:r>
              <a:rPr lang="ru-RU" dirty="0" err="1" smtClean="0"/>
              <a:t>історичний</a:t>
            </a:r>
            <a:r>
              <a:rPr lang="ru-RU" dirty="0" smtClean="0"/>
              <a:t> </a:t>
            </a:r>
            <a:r>
              <a:rPr lang="ru-RU" dirty="0" err="1" smtClean="0"/>
              <a:t>розвиток</a:t>
            </a:r>
            <a:r>
              <a:rPr lang="ru-RU" dirty="0" smtClean="0"/>
              <a:t> </a:t>
            </a:r>
            <a:r>
              <a:rPr lang="ru-RU" dirty="0" err="1" smtClean="0"/>
              <a:t>живих</a:t>
            </a:r>
            <a:r>
              <a:rPr lang="ru-RU" dirty="0" smtClean="0"/>
              <a:t> </a:t>
            </a:r>
            <a:r>
              <a:rPr lang="ru-RU" dirty="0" err="1" smtClean="0"/>
              <a:t>істот</a:t>
            </a:r>
            <a:r>
              <a:rPr lang="ru-RU" dirty="0" smtClean="0"/>
              <a:t> </a:t>
            </a:r>
            <a:r>
              <a:rPr lang="ru-RU" dirty="0" err="1" smtClean="0"/>
              <a:t>висловлювали</a:t>
            </a:r>
            <a:r>
              <a:rPr lang="ru-RU" dirty="0" smtClean="0"/>
              <a:t> </a:t>
            </a:r>
            <a:r>
              <a:rPr lang="ru-RU" dirty="0" err="1" smtClean="0"/>
              <a:t>ще</a:t>
            </a:r>
            <a:r>
              <a:rPr lang="ru-RU" dirty="0" smtClean="0"/>
              <a:t> </a:t>
            </a:r>
            <a:r>
              <a:rPr lang="ru-RU" dirty="0" err="1" smtClean="0"/>
              <a:t>античні</a:t>
            </a:r>
            <a:r>
              <a:rPr lang="ru-RU" dirty="0" smtClean="0"/>
              <a:t> </a:t>
            </a:r>
            <a:r>
              <a:rPr lang="ru-RU" dirty="0" err="1" smtClean="0"/>
              <a:t>мислителі</a:t>
            </a:r>
            <a:r>
              <a:rPr lang="ru-RU" dirty="0" smtClean="0"/>
              <a:t>: </a:t>
            </a:r>
            <a:r>
              <a:rPr lang="ru-RU" dirty="0" err="1" smtClean="0"/>
              <a:t>давньогрецькі</a:t>
            </a:r>
            <a:r>
              <a:rPr lang="ru-RU" dirty="0" smtClean="0"/>
              <a:t> – </a:t>
            </a:r>
            <a:r>
              <a:rPr lang="ru-RU" dirty="0" err="1" smtClean="0"/>
              <a:t>Геракліт</a:t>
            </a:r>
            <a:r>
              <a:rPr lang="ru-RU" dirty="0" smtClean="0"/>
              <a:t>, </a:t>
            </a:r>
            <a:r>
              <a:rPr lang="ru-RU" dirty="0" err="1" smtClean="0"/>
              <a:t>Демокріт</a:t>
            </a:r>
            <a:r>
              <a:rPr lang="ru-RU" dirty="0" smtClean="0"/>
              <a:t>, </a:t>
            </a:r>
            <a:r>
              <a:rPr lang="ru-RU" dirty="0" err="1" smtClean="0"/>
              <a:t>давньоримські</a:t>
            </a:r>
            <a:r>
              <a:rPr lang="ru-RU" dirty="0" smtClean="0"/>
              <a:t> – </a:t>
            </a:r>
            <a:r>
              <a:rPr lang="ru-RU" dirty="0" err="1" smtClean="0"/>
              <a:t>Тіт</a:t>
            </a:r>
            <a:r>
              <a:rPr lang="ru-RU" dirty="0" smtClean="0"/>
              <a:t> </a:t>
            </a:r>
            <a:r>
              <a:rPr lang="ru-RU" dirty="0" err="1" smtClean="0"/>
              <a:t>Лукрецій</a:t>
            </a:r>
            <a:r>
              <a:rPr lang="ru-RU" dirty="0" smtClean="0"/>
              <a:t>, але </a:t>
            </a:r>
            <a:r>
              <a:rPr lang="ru-RU" dirty="0" err="1" smtClean="0"/>
              <a:t>спроби</a:t>
            </a:r>
            <a:r>
              <a:rPr lang="ru-RU" dirty="0" smtClean="0"/>
              <a:t> </a:t>
            </a:r>
            <a:r>
              <a:rPr lang="ru-RU" dirty="0" err="1" smtClean="0"/>
              <a:t>науково</a:t>
            </a:r>
            <a:r>
              <a:rPr lang="ru-RU" dirty="0" smtClean="0"/>
              <a:t> </a:t>
            </a:r>
            <a:r>
              <a:rPr lang="ru-RU" dirty="0" err="1" smtClean="0"/>
              <a:t>пояснити</a:t>
            </a:r>
            <a:r>
              <a:rPr lang="ru-RU" dirty="0" smtClean="0"/>
              <a:t> </a:t>
            </a:r>
            <a:r>
              <a:rPr lang="ru-RU" dirty="0" err="1" smtClean="0"/>
              <a:t>розвиток</a:t>
            </a:r>
            <a:r>
              <a:rPr lang="ru-RU" dirty="0" smtClean="0"/>
              <a:t> </a:t>
            </a:r>
            <a:r>
              <a:rPr lang="ru-RU" dirty="0" err="1" smtClean="0"/>
              <a:t>природи</a:t>
            </a:r>
            <a:r>
              <a:rPr lang="ru-RU" dirty="0" smtClean="0"/>
              <a:t> </a:t>
            </a:r>
            <a:r>
              <a:rPr lang="ru-RU" dirty="0" err="1" smtClean="0"/>
              <a:t>з’явились</a:t>
            </a:r>
            <a:r>
              <a:rPr lang="ru-RU" dirty="0" smtClean="0"/>
              <a:t> </a:t>
            </a:r>
            <a:r>
              <a:rPr lang="ru-RU" dirty="0" err="1" smtClean="0"/>
              <a:t>лише</a:t>
            </a:r>
            <a:r>
              <a:rPr lang="ru-RU" dirty="0" smtClean="0"/>
              <a:t> на початку ХІХ ст..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3168352" cy="3379440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268760"/>
            <a:ext cx="2088232" cy="2875384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363" y="631623"/>
            <a:ext cx="2808312" cy="3567106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051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esktop\image40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6048672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838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2800" b="1" dirty="0" smtClean="0"/>
              <a:t>Метафізичні погляди про незмінність природи </a:t>
            </a:r>
            <a:br>
              <a:rPr lang="uk-UA" sz="2800" b="1" dirty="0" smtClean="0"/>
            </a:br>
            <a:r>
              <a:rPr lang="ru-RU" sz="2800" b="1" dirty="0" smtClean="0"/>
              <a:t>(друга половина XV — середина XVIII ст.) 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6131024" cy="525780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err="1" smtClean="0"/>
              <a:t>Домінуючими</a:t>
            </a:r>
            <a:r>
              <a:rPr lang="ru-RU" dirty="0" smtClean="0"/>
              <a:t> </a:t>
            </a:r>
            <a:r>
              <a:rPr lang="ru-RU" dirty="0" err="1" smtClean="0"/>
              <a:t>вченнями</a:t>
            </a:r>
            <a:r>
              <a:rPr lang="ru-RU" dirty="0" smtClean="0"/>
              <a:t> </a:t>
            </a:r>
            <a:r>
              <a:rPr lang="ru-RU" dirty="0" err="1" smtClean="0"/>
              <a:t>цього</a:t>
            </a:r>
            <a:r>
              <a:rPr lang="ru-RU" dirty="0" smtClean="0"/>
              <a:t> </a:t>
            </a:r>
            <a:r>
              <a:rPr lang="ru-RU" dirty="0" err="1" smtClean="0"/>
              <a:t>періоду</a:t>
            </a:r>
            <a:r>
              <a:rPr lang="ru-RU" dirty="0" smtClean="0"/>
              <a:t> </a:t>
            </a:r>
            <a:r>
              <a:rPr lang="ru-RU" dirty="0" err="1" smtClean="0"/>
              <a:t>були</a:t>
            </a:r>
            <a:r>
              <a:rPr lang="ru-RU" dirty="0" smtClean="0"/>
              <a:t>:</a:t>
            </a:r>
          </a:p>
          <a:p>
            <a:pPr marL="0" indent="0" algn="just">
              <a:buNone/>
            </a:pPr>
            <a:r>
              <a:rPr lang="ru-RU" dirty="0" smtClean="0"/>
              <a:t>•</a:t>
            </a:r>
            <a:r>
              <a:rPr lang="ru-RU" dirty="0" err="1" smtClean="0"/>
              <a:t>теологія</a:t>
            </a:r>
            <a:r>
              <a:rPr lang="ru-RU" dirty="0" smtClean="0"/>
              <a:t> — </a:t>
            </a:r>
            <a:r>
              <a:rPr lang="ru-RU" dirty="0" err="1" smtClean="0"/>
              <a:t>учення</a:t>
            </a:r>
            <a:r>
              <a:rPr lang="ru-RU" dirty="0" smtClean="0"/>
              <a:t>, </a:t>
            </a:r>
            <a:r>
              <a:rPr lang="ru-RU" dirty="0" err="1" smtClean="0"/>
              <a:t>спрямоване</a:t>
            </a:r>
            <a:r>
              <a:rPr lang="ru-RU" dirty="0" smtClean="0"/>
              <a:t> на </a:t>
            </a:r>
            <a:r>
              <a:rPr lang="ru-RU" dirty="0" err="1" smtClean="0"/>
              <a:t>наукове</a:t>
            </a:r>
            <a:r>
              <a:rPr lang="ru-RU" dirty="0" smtClean="0"/>
              <a:t> </a:t>
            </a:r>
            <a:r>
              <a:rPr lang="ru-RU" dirty="0" err="1" smtClean="0"/>
              <a:t>обґрунтування</a:t>
            </a:r>
            <a:r>
              <a:rPr lang="ru-RU" dirty="0" smtClean="0"/>
              <a:t> </a:t>
            </a:r>
            <a:r>
              <a:rPr lang="ru-RU" dirty="0" err="1" smtClean="0"/>
              <a:t>ідеї</a:t>
            </a:r>
            <a:r>
              <a:rPr lang="ru-RU" dirty="0" smtClean="0"/>
              <a:t> Бога;</a:t>
            </a:r>
          </a:p>
          <a:p>
            <a:pPr marL="0" indent="0" algn="just">
              <a:buNone/>
            </a:pPr>
            <a:r>
              <a:rPr lang="ru-RU" dirty="0" smtClean="0"/>
              <a:t>•</a:t>
            </a:r>
            <a:r>
              <a:rPr lang="ru-RU" dirty="0" err="1" smtClean="0"/>
              <a:t>креаціонізм</a:t>
            </a:r>
            <a:r>
              <a:rPr lang="ru-RU" dirty="0" smtClean="0"/>
              <a:t> — </a:t>
            </a:r>
            <a:r>
              <a:rPr lang="ru-RU" dirty="0" err="1" smtClean="0"/>
              <a:t>учення</a:t>
            </a:r>
            <a:r>
              <a:rPr lang="ru-RU" dirty="0" smtClean="0"/>
              <a:t> про </a:t>
            </a:r>
            <a:r>
              <a:rPr lang="ru-RU" dirty="0" err="1" smtClean="0"/>
              <a:t>незмінюваність</a:t>
            </a:r>
            <a:r>
              <a:rPr lang="ru-RU" dirty="0" smtClean="0"/>
              <a:t> </a:t>
            </a:r>
            <a:r>
              <a:rPr lang="ru-RU" dirty="0" err="1" smtClean="0"/>
              <a:t>видів</a:t>
            </a:r>
            <a:r>
              <a:rPr lang="ru-RU" dirty="0" smtClean="0"/>
              <a:t> </a:t>
            </a:r>
            <a:r>
              <a:rPr lang="ru-RU" dirty="0" err="1" smtClean="0"/>
              <a:t>живих</a:t>
            </a:r>
            <a:r>
              <a:rPr lang="ru-RU" dirty="0" smtClean="0"/>
              <a:t> </a:t>
            </a:r>
            <a:r>
              <a:rPr lang="ru-RU" dirty="0" err="1" smtClean="0"/>
              <a:t>істот</a:t>
            </a:r>
            <a:r>
              <a:rPr lang="ru-RU" dirty="0" smtClean="0"/>
              <a:t>;</a:t>
            </a:r>
          </a:p>
          <a:p>
            <a:pPr marL="0" indent="0" algn="just">
              <a:buNone/>
            </a:pPr>
            <a:r>
              <a:rPr lang="ru-RU" dirty="0" smtClean="0"/>
              <a:t>•</a:t>
            </a:r>
            <a:r>
              <a:rPr lang="ru-RU" dirty="0" err="1" smtClean="0"/>
              <a:t>телеологія</a:t>
            </a:r>
            <a:r>
              <a:rPr lang="ru-RU" dirty="0" smtClean="0"/>
              <a:t> — </a:t>
            </a:r>
            <a:r>
              <a:rPr lang="ru-RU" dirty="0" err="1" smtClean="0"/>
              <a:t>уявлення</a:t>
            </a:r>
            <a:r>
              <a:rPr lang="ru-RU" dirty="0" smtClean="0"/>
              <a:t> про </a:t>
            </a:r>
            <a:r>
              <a:rPr lang="ru-RU" dirty="0" err="1" smtClean="0"/>
              <a:t>споконвічну</a:t>
            </a:r>
            <a:r>
              <a:rPr lang="ru-RU" dirty="0" smtClean="0"/>
              <a:t> </a:t>
            </a:r>
            <a:r>
              <a:rPr lang="ru-RU" dirty="0" err="1" smtClean="0"/>
              <a:t>доцільність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err="1" smtClean="0"/>
              <a:t>Отже</a:t>
            </a:r>
            <a:r>
              <a:rPr lang="ru-RU" dirty="0" smtClean="0"/>
              <a:t>, </a:t>
            </a:r>
            <a:r>
              <a:rPr lang="ru-RU" dirty="0" err="1" smtClean="0"/>
              <a:t>офіційна</a:t>
            </a:r>
            <a:r>
              <a:rPr lang="ru-RU" dirty="0" smtClean="0"/>
              <a:t> наука </a:t>
            </a:r>
            <a:r>
              <a:rPr lang="ru-RU" dirty="0" err="1" smtClean="0"/>
              <a:t>змирилася</a:t>
            </a:r>
            <a:r>
              <a:rPr lang="ru-RU" dirty="0" smtClean="0"/>
              <a:t> з </a:t>
            </a:r>
            <a:r>
              <a:rPr lang="ru-RU" dirty="0" err="1" smtClean="0"/>
              <a:t>релігією</a:t>
            </a:r>
            <a:r>
              <a:rPr lang="ru-RU" dirty="0" smtClean="0"/>
              <a:t> і </a:t>
            </a:r>
            <a:r>
              <a:rPr lang="ru-RU" dirty="0" err="1" smtClean="0"/>
              <a:t>слідом</a:t>
            </a:r>
            <a:r>
              <a:rPr lang="ru-RU" dirty="0" smtClean="0"/>
              <a:t> за нею </a:t>
            </a:r>
            <a:r>
              <a:rPr lang="ru-RU" dirty="0" err="1" smtClean="0"/>
              <a:t>визнала</a:t>
            </a:r>
            <a:r>
              <a:rPr lang="ru-RU" dirty="0" smtClean="0"/>
              <a:t> </a:t>
            </a:r>
            <a:r>
              <a:rPr lang="ru-RU" dirty="0" err="1" smtClean="0"/>
              <a:t>Творця</a:t>
            </a:r>
            <a:r>
              <a:rPr lang="ru-RU" dirty="0" smtClean="0"/>
              <a:t>, </a:t>
            </a:r>
            <a:r>
              <a:rPr lang="ru-RU" dirty="0" err="1" smtClean="0"/>
              <a:t>відповідального</a:t>
            </a:r>
            <a:r>
              <a:rPr lang="ru-RU" dirty="0" smtClean="0"/>
              <a:t> за </a:t>
            </a:r>
            <a:r>
              <a:rPr lang="ru-RU" dirty="0" err="1" smtClean="0"/>
              <a:t>виникнення</a:t>
            </a:r>
            <a:r>
              <a:rPr lang="ru-RU" dirty="0" smtClean="0"/>
              <a:t> </a:t>
            </a:r>
            <a:r>
              <a:rPr lang="ru-RU" dirty="0" err="1" smtClean="0"/>
              <a:t>природи</a:t>
            </a:r>
            <a:r>
              <a:rPr lang="ru-RU" dirty="0" smtClean="0"/>
              <a:t> й </a:t>
            </a:r>
            <a:r>
              <a:rPr lang="ru-RU" dirty="0" err="1" smtClean="0"/>
              <a:t>існуючий</a:t>
            </a:r>
            <a:r>
              <a:rPr lang="ru-RU" dirty="0" smtClean="0"/>
              <a:t> у </a:t>
            </a:r>
            <a:r>
              <a:rPr lang="ru-RU" dirty="0" err="1" smtClean="0"/>
              <a:t>ній</a:t>
            </a:r>
            <a:r>
              <a:rPr lang="ru-RU" dirty="0" smtClean="0"/>
              <a:t> порядок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700808"/>
            <a:ext cx="2143125" cy="2143125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898" y="4077072"/>
            <a:ext cx="2435671" cy="2448272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34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Карл </a:t>
            </a:r>
            <a:r>
              <a:rPr lang="uk-UA" b="1" dirty="0" err="1" smtClean="0"/>
              <a:t>Лінней</a:t>
            </a:r>
            <a:r>
              <a:rPr lang="uk-UA" b="1" dirty="0" smtClean="0"/>
              <a:t>: </a:t>
            </a:r>
            <a:r>
              <a:rPr lang="uk-UA" b="1" dirty="0" smtClean="0">
                <a:solidFill>
                  <a:srgbClr val="FF0000"/>
                </a:solidFill>
              </a:rPr>
              <a:t>вид</a:t>
            </a:r>
            <a:r>
              <a:rPr lang="uk-UA" b="1" dirty="0" smtClean="0"/>
              <a:t> є, але еволюції немає</a:t>
            </a:r>
            <a:endParaRPr lang="ru-RU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653" y="1339424"/>
            <a:ext cx="1762125" cy="2448272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12097" y="3823401"/>
            <a:ext cx="14745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/>
              <a:t>Карл </a:t>
            </a:r>
            <a:r>
              <a:rPr lang="ru-RU" b="1" dirty="0" err="1" smtClean="0"/>
              <a:t>Лінней</a:t>
            </a:r>
            <a:endParaRPr lang="ru-RU" b="1" dirty="0" smtClean="0"/>
          </a:p>
          <a:p>
            <a:pPr algn="ctr"/>
            <a:r>
              <a:rPr lang="uk-UA" b="1" dirty="0" smtClean="0"/>
              <a:t>1707-1778</a:t>
            </a:r>
            <a:endParaRPr lang="ru-RU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01865"/>
            <a:ext cx="1992490" cy="2297375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504" y="1371078"/>
            <a:ext cx="653447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/>
              <a:t>Лінней</a:t>
            </a:r>
            <a:r>
              <a:rPr lang="ru-RU" sz="2000" dirty="0" smtClean="0"/>
              <a:t> </a:t>
            </a:r>
            <a:r>
              <a:rPr lang="ru-RU" sz="2000" dirty="0" err="1" smtClean="0"/>
              <a:t>розглядав</a:t>
            </a:r>
            <a:r>
              <a:rPr lang="ru-RU" sz="2000" dirty="0" smtClean="0"/>
              <a:t> вид як </a:t>
            </a:r>
            <a:r>
              <a:rPr lang="ru-RU" sz="2000" dirty="0" err="1" smtClean="0"/>
              <a:t>стабільний</a:t>
            </a:r>
            <a:r>
              <a:rPr lang="ru-RU" sz="2000" dirty="0" smtClean="0"/>
              <a:t>, реально </a:t>
            </a:r>
            <a:r>
              <a:rPr lang="ru-RU" sz="2000" dirty="0" err="1" smtClean="0"/>
              <a:t>існуючий</a:t>
            </a:r>
            <a:r>
              <a:rPr lang="ru-RU" sz="2000" dirty="0" smtClean="0"/>
              <a:t> </a:t>
            </a:r>
            <a:r>
              <a:rPr lang="ru-RU" sz="2000" dirty="0" err="1" smtClean="0"/>
              <a:t>елемент</a:t>
            </a:r>
            <a:r>
              <a:rPr lang="ru-RU" sz="2000" dirty="0" smtClean="0"/>
              <a:t> у </a:t>
            </a:r>
            <a:r>
              <a:rPr lang="ru-RU" sz="2000" dirty="0" err="1" smtClean="0"/>
              <a:t>природі</a:t>
            </a:r>
            <a:r>
              <a:rPr lang="ru-RU" sz="2000" dirty="0" smtClean="0"/>
              <a:t>, але </a:t>
            </a:r>
            <a:r>
              <a:rPr lang="ru-RU" sz="2000" dirty="0" err="1" smtClean="0"/>
              <a:t>оскільки</a:t>
            </a:r>
            <a:r>
              <a:rPr lang="ru-RU" sz="2000" dirty="0" smtClean="0"/>
              <a:t> </a:t>
            </a:r>
            <a:r>
              <a:rPr lang="ru-RU" sz="2000" dirty="0" err="1" smtClean="0"/>
              <a:t>він</a:t>
            </a:r>
            <a:r>
              <a:rPr lang="ru-RU" sz="2000" dirty="0" smtClean="0"/>
              <a:t> </a:t>
            </a:r>
            <a:r>
              <a:rPr lang="ru-RU" sz="2000" dirty="0" err="1" smtClean="0"/>
              <a:t>вірив</a:t>
            </a:r>
            <a:r>
              <a:rPr lang="ru-RU" sz="2000" dirty="0" smtClean="0"/>
              <a:t> у </a:t>
            </a:r>
            <a:r>
              <a:rPr lang="ru-RU" sz="2000" dirty="0" err="1" smtClean="0"/>
              <a:t>біблійну</a:t>
            </a:r>
            <a:r>
              <a:rPr lang="ru-RU" sz="2000" dirty="0" smtClean="0"/>
              <a:t> легенду </a:t>
            </a:r>
            <a:r>
              <a:rPr lang="ru-RU" sz="2000" dirty="0" err="1" smtClean="0"/>
              <a:t>створення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видів</a:t>
            </a:r>
            <a:r>
              <a:rPr lang="ru-RU" sz="2000" dirty="0" smtClean="0"/>
              <a:t>, то стояв на </a:t>
            </a:r>
            <a:r>
              <a:rPr lang="ru-RU" sz="2000" dirty="0" err="1" smtClean="0"/>
              <a:t>позиціях</a:t>
            </a:r>
            <a:r>
              <a:rPr lang="ru-RU" sz="2000" dirty="0" smtClean="0"/>
              <a:t> </a:t>
            </a:r>
            <a:r>
              <a:rPr lang="ru-RU" sz="2000" dirty="0" err="1" smtClean="0"/>
              <a:t>креаціонізму</a:t>
            </a:r>
            <a:r>
              <a:rPr lang="ru-RU" sz="2000" dirty="0" smtClean="0"/>
              <a:t> й уважав, </a:t>
            </a:r>
            <a:r>
              <a:rPr lang="ru-RU" sz="2000" dirty="0" err="1" smtClean="0"/>
              <a:t>що</a:t>
            </a:r>
            <a:r>
              <a:rPr lang="ru-RU" sz="2000" dirty="0" smtClean="0"/>
              <a:t> </a:t>
            </a:r>
            <a:r>
              <a:rPr lang="ru-RU" sz="2000" dirty="0" err="1" smtClean="0"/>
              <a:t>види</a:t>
            </a:r>
            <a:r>
              <a:rPr lang="ru-RU" sz="2000" dirty="0" smtClean="0"/>
              <a:t> не </a:t>
            </a:r>
            <a:r>
              <a:rPr lang="ru-RU" sz="2000" dirty="0" err="1" smtClean="0"/>
              <a:t>змінюються</a:t>
            </a:r>
            <a:r>
              <a:rPr lang="ru-RU" sz="2000" dirty="0" smtClean="0"/>
              <a:t>.   </a:t>
            </a:r>
          </a:p>
          <a:p>
            <a:pPr algn="ctr"/>
            <a:r>
              <a:rPr lang="uk-UA" sz="2000" i="1" dirty="0" smtClean="0"/>
              <a:t>Внесок </a:t>
            </a:r>
            <a:r>
              <a:rPr lang="uk-UA" sz="2000" i="1" dirty="0" err="1" smtClean="0"/>
              <a:t>К.Ліннея</a:t>
            </a:r>
            <a:r>
              <a:rPr lang="uk-UA" sz="2000" i="1" dirty="0" smtClean="0"/>
              <a:t>:</a:t>
            </a:r>
          </a:p>
          <a:p>
            <a:pPr algn="just"/>
            <a:r>
              <a:rPr lang="uk-UA" sz="2000" dirty="0" smtClean="0"/>
              <a:t>- запропонував систему  класифікації рослин і тварин</a:t>
            </a:r>
          </a:p>
          <a:p>
            <a:pPr algn="just"/>
            <a:r>
              <a:rPr lang="uk-UA" sz="2000" dirty="0" smtClean="0"/>
              <a:t>- вперше ввів подвійні назви</a:t>
            </a:r>
          </a:p>
          <a:p>
            <a:pPr algn="just"/>
            <a:r>
              <a:rPr lang="uk-UA" sz="2000" dirty="0" smtClean="0"/>
              <a:t>- описав понад 1200 родів та 8000 видів рослин</a:t>
            </a:r>
          </a:p>
          <a:p>
            <a:pPr algn="just"/>
            <a:r>
              <a:rPr lang="uk-UA" sz="2000" dirty="0" smtClean="0"/>
              <a:t>- зробив значний внесок у ботаніку</a:t>
            </a:r>
            <a:endParaRPr lang="ru-RU" sz="2000" dirty="0" smtClean="0"/>
          </a:p>
          <a:p>
            <a:endParaRPr lang="ru-RU" sz="24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574" y="3840557"/>
            <a:ext cx="1872208" cy="2248201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60109" y="6208644"/>
            <a:ext cx="17171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/>
              <a:t>Береза повисла</a:t>
            </a:r>
          </a:p>
          <a:p>
            <a:pPr algn="ctr"/>
            <a:r>
              <a:rPr lang="en-US" i="1" dirty="0" err="1" smtClean="0"/>
              <a:t>Betula</a:t>
            </a:r>
            <a:r>
              <a:rPr lang="en-US" i="1" dirty="0" smtClean="0"/>
              <a:t> pendula</a:t>
            </a:r>
            <a:endParaRPr lang="ru-RU" i="1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301865"/>
            <a:ext cx="1712315" cy="2028237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833254" y="6303338"/>
            <a:ext cx="18774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/>
              <a:t>Береза пухнаста</a:t>
            </a:r>
          </a:p>
          <a:p>
            <a:r>
              <a:rPr lang="en-US" i="1" dirty="0" err="1" smtClean="0"/>
              <a:t>Betula</a:t>
            </a:r>
            <a:r>
              <a:rPr lang="en-US" i="1" dirty="0" smtClean="0"/>
              <a:t> </a:t>
            </a:r>
            <a:r>
              <a:rPr lang="en-US" i="1" dirty="0" err="1" smtClean="0"/>
              <a:t>pubescens</a:t>
            </a:r>
            <a:endParaRPr lang="ru-RU" i="1" dirty="0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465" y="4481061"/>
            <a:ext cx="1714500" cy="1714500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7071246" y="6414574"/>
            <a:ext cx="16771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/>
              <a:t>Медаль </a:t>
            </a:r>
            <a:r>
              <a:rPr lang="ru-RU" i="1" dirty="0" err="1" smtClean="0"/>
              <a:t>Ліннея</a:t>
            </a:r>
            <a:endParaRPr lang="ru-RU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54136" y="6532602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1735 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2237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Порівняння</a:t>
            </a:r>
            <a:r>
              <a:rPr lang="ru-RU" dirty="0" smtClean="0"/>
              <a:t> </a:t>
            </a:r>
            <a:r>
              <a:rPr lang="ru-RU" dirty="0" err="1"/>
              <a:t>Л</a:t>
            </a:r>
            <a:r>
              <a:rPr lang="ru-RU" dirty="0" err="1" smtClean="0"/>
              <a:t>іннеївської</a:t>
            </a:r>
            <a:r>
              <a:rPr lang="ru-RU" dirty="0" smtClean="0"/>
              <a:t> </a:t>
            </a:r>
            <a:r>
              <a:rPr lang="ru-RU" dirty="0" err="1" smtClean="0"/>
              <a:t>класифікації</a:t>
            </a:r>
            <a:r>
              <a:rPr lang="ru-RU" dirty="0" smtClean="0"/>
              <a:t> </a:t>
            </a:r>
            <a:r>
              <a:rPr lang="ru-RU" dirty="0" err="1" smtClean="0"/>
              <a:t>тварин</a:t>
            </a:r>
            <a:r>
              <a:rPr lang="ru-RU" dirty="0" smtClean="0"/>
              <a:t> з </a:t>
            </a:r>
            <a:r>
              <a:rPr lang="ru-RU" dirty="0" err="1" smtClean="0"/>
              <a:t>сучасною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4104456" cy="4997151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uk-UA" b="1" i="1" dirty="0" smtClean="0"/>
              <a:t>Класифікація тварин:</a:t>
            </a:r>
            <a:endParaRPr lang="ru-RU" b="1" i="1" dirty="0" smtClean="0"/>
          </a:p>
          <a:p>
            <a:pPr marL="0" indent="0" algn="just">
              <a:buNone/>
            </a:pPr>
            <a:r>
              <a:rPr lang="ru-RU" i="1" dirty="0" smtClean="0"/>
              <a:t>Перший </a:t>
            </a:r>
            <a:r>
              <a:rPr lang="ru-RU" i="1" dirty="0" err="1" smtClean="0"/>
              <a:t>ступінь</a:t>
            </a:r>
            <a:r>
              <a:rPr lang="ru-RU" dirty="0" smtClean="0"/>
              <a:t>: </a:t>
            </a:r>
            <a:r>
              <a:rPr lang="ru-RU" dirty="0" err="1" smtClean="0"/>
              <a:t>серце</a:t>
            </a:r>
            <a:r>
              <a:rPr lang="ru-RU" dirty="0" smtClean="0"/>
              <a:t> з 2 </a:t>
            </a:r>
            <a:r>
              <a:rPr lang="ru-RU" dirty="0" err="1" smtClean="0"/>
              <a:t>шлуночками</a:t>
            </a:r>
            <a:r>
              <a:rPr lang="ru-RU" dirty="0" smtClean="0"/>
              <a:t>, кров </a:t>
            </a:r>
            <a:r>
              <a:rPr lang="ru-RU" dirty="0" err="1" smtClean="0"/>
              <a:t>червона</a:t>
            </a:r>
            <a:r>
              <a:rPr lang="ru-RU" dirty="0" smtClean="0"/>
              <a:t> і </a:t>
            </a:r>
            <a:r>
              <a:rPr lang="ru-RU" dirty="0" err="1" smtClean="0"/>
              <a:t>гаряча</a:t>
            </a:r>
            <a:r>
              <a:rPr lang="ru-RU" dirty="0" smtClean="0"/>
              <a:t>. (</a:t>
            </a:r>
            <a:r>
              <a:rPr lang="ru-RU" dirty="0" err="1" smtClean="0"/>
              <a:t>Четвероногі</a:t>
            </a:r>
            <a:r>
              <a:rPr lang="ru-RU" dirty="0" smtClean="0"/>
              <a:t> та Птахи)</a:t>
            </a:r>
          </a:p>
          <a:p>
            <a:pPr marL="0" indent="0" algn="just">
              <a:buNone/>
            </a:pPr>
            <a:r>
              <a:rPr lang="ru-RU" i="1" dirty="0" err="1" smtClean="0"/>
              <a:t>Другий</a:t>
            </a:r>
            <a:r>
              <a:rPr lang="ru-RU" i="1" dirty="0" smtClean="0"/>
              <a:t> </a:t>
            </a:r>
            <a:r>
              <a:rPr lang="ru-RU" i="1" dirty="0" err="1" smtClean="0"/>
              <a:t>ступінь</a:t>
            </a:r>
            <a:r>
              <a:rPr lang="ru-RU" dirty="0" smtClean="0"/>
              <a:t>: </a:t>
            </a:r>
            <a:r>
              <a:rPr lang="ru-RU" dirty="0" err="1" smtClean="0"/>
              <a:t>серце</a:t>
            </a:r>
            <a:r>
              <a:rPr lang="ru-RU" dirty="0" smtClean="0"/>
              <a:t> з одним </a:t>
            </a:r>
            <a:r>
              <a:rPr lang="ru-RU" dirty="0" err="1" smtClean="0"/>
              <a:t>шлуночком</a:t>
            </a:r>
            <a:r>
              <a:rPr lang="ru-RU" dirty="0" smtClean="0"/>
              <a:t>, кров </a:t>
            </a:r>
            <a:r>
              <a:rPr lang="ru-RU" dirty="0" err="1" smtClean="0"/>
              <a:t>червона</a:t>
            </a:r>
            <a:r>
              <a:rPr lang="ru-RU" dirty="0" smtClean="0"/>
              <a:t> і холодна.(</a:t>
            </a:r>
            <a:r>
              <a:rPr lang="ru-RU" dirty="0" err="1" smtClean="0"/>
              <a:t>Гади</a:t>
            </a:r>
            <a:r>
              <a:rPr lang="ru-RU" dirty="0" smtClean="0"/>
              <a:t> та </a:t>
            </a:r>
            <a:r>
              <a:rPr lang="ru-RU" dirty="0" err="1" smtClean="0"/>
              <a:t>Риби</a:t>
            </a:r>
            <a:r>
              <a:rPr lang="ru-RU" dirty="0" smtClean="0"/>
              <a:t>)</a:t>
            </a:r>
          </a:p>
          <a:p>
            <a:pPr marL="0" indent="0" algn="just">
              <a:buNone/>
            </a:pPr>
            <a:r>
              <a:rPr lang="ru-RU" i="1" dirty="0" err="1" smtClean="0"/>
              <a:t>Третій</a:t>
            </a:r>
            <a:r>
              <a:rPr lang="ru-RU" i="1" dirty="0" smtClean="0"/>
              <a:t> </a:t>
            </a:r>
            <a:r>
              <a:rPr lang="ru-RU" i="1" dirty="0" err="1" smtClean="0"/>
              <a:t>ступінь</a:t>
            </a:r>
            <a:r>
              <a:rPr lang="ru-RU" dirty="0" smtClean="0"/>
              <a:t>: </a:t>
            </a:r>
            <a:r>
              <a:rPr lang="ru-RU" dirty="0" err="1" smtClean="0"/>
              <a:t>холодні</a:t>
            </a:r>
            <a:r>
              <a:rPr lang="ru-RU" dirty="0" smtClean="0"/>
              <a:t> </a:t>
            </a:r>
            <a:r>
              <a:rPr lang="ru-RU" dirty="0" err="1" smtClean="0"/>
              <a:t>біла</a:t>
            </a:r>
            <a:r>
              <a:rPr lang="ru-RU" dirty="0" smtClean="0"/>
              <a:t> </a:t>
            </a:r>
            <a:r>
              <a:rPr lang="ru-RU" dirty="0" err="1" smtClean="0"/>
              <a:t>рідина</a:t>
            </a:r>
            <a:r>
              <a:rPr lang="ru-RU" dirty="0" smtClean="0"/>
              <a:t> </a:t>
            </a:r>
            <a:r>
              <a:rPr lang="ru-RU" dirty="0" err="1" smtClean="0"/>
              <a:t>замість</a:t>
            </a:r>
            <a:r>
              <a:rPr lang="ru-RU" dirty="0" smtClean="0"/>
              <a:t> </a:t>
            </a:r>
            <a:r>
              <a:rPr lang="ru-RU" dirty="0" err="1" smtClean="0"/>
              <a:t>крові</a:t>
            </a:r>
            <a:r>
              <a:rPr lang="ru-RU" dirty="0" smtClean="0"/>
              <a:t>. (</a:t>
            </a:r>
            <a:r>
              <a:rPr lang="ru-RU" dirty="0" err="1" smtClean="0"/>
              <a:t>Комахи</a:t>
            </a:r>
            <a:r>
              <a:rPr lang="ru-RU" dirty="0" smtClean="0"/>
              <a:t> та Черви)</a:t>
            </a:r>
          </a:p>
          <a:p>
            <a:endParaRPr lang="ru-RU" dirty="0"/>
          </a:p>
        </p:txBody>
      </p:sp>
      <p:pic>
        <p:nvPicPr>
          <p:cNvPr id="6146" name="Picture 2" descr="C:\Users\User\Desktop\0012-012-Skhema-klassifikatsii-rastenij-po-Linnej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00808"/>
            <a:ext cx="4464496" cy="4752528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952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6600" b="1" dirty="0" smtClean="0"/>
              <a:t>Жан Батист </a:t>
            </a:r>
            <a:r>
              <a:rPr lang="uk-UA" sz="6600" b="1" dirty="0" err="1" smtClean="0"/>
              <a:t>Ламарк</a:t>
            </a: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3629000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err="1" smtClean="0"/>
              <a:t>Еволюційна</a:t>
            </a:r>
            <a:r>
              <a:rPr lang="ru-RU" dirty="0" smtClean="0"/>
              <a:t> </a:t>
            </a:r>
            <a:r>
              <a:rPr lang="ru-RU" dirty="0" err="1" smtClean="0"/>
              <a:t>гіпотеза</a:t>
            </a:r>
            <a:r>
              <a:rPr lang="ru-RU" dirty="0" smtClean="0"/>
              <a:t> </a:t>
            </a:r>
            <a:r>
              <a:rPr lang="ru-RU" dirty="0" err="1" smtClean="0"/>
              <a:t>Ж.Б.Ламарка</a:t>
            </a:r>
            <a:r>
              <a:rPr lang="ru-RU" dirty="0" smtClean="0"/>
              <a:t>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першою</a:t>
            </a:r>
            <a:r>
              <a:rPr lang="ru-RU" dirty="0" smtClean="0"/>
              <a:t> </a:t>
            </a:r>
            <a:r>
              <a:rPr lang="ru-RU" dirty="0" err="1" smtClean="0"/>
              <a:t>спробою</a:t>
            </a:r>
            <a:r>
              <a:rPr lang="ru-RU" dirty="0" smtClean="0"/>
              <a:t> </a:t>
            </a:r>
            <a:r>
              <a:rPr lang="ru-RU" dirty="0" err="1" smtClean="0"/>
              <a:t>пояснити</a:t>
            </a:r>
            <a:r>
              <a:rPr lang="ru-RU" dirty="0" smtClean="0"/>
              <a:t> </a:t>
            </a:r>
            <a:r>
              <a:rPr lang="ru-RU" dirty="0" err="1" smtClean="0"/>
              <a:t>історичний</a:t>
            </a:r>
            <a:r>
              <a:rPr lang="ru-RU" dirty="0" smtClean="0"/>
              <a:t> </a:t>
            </a:r>
            <a:r>
              <a:rPr lang="ru-RU" dirty="0" err="1" smtClean="0"/>
              <a:t>розвиток</a:t>
            </a:r>
            <a:r>
              <a:rPr lang="ru-RU" dirty="0" smtClean="0"/>
              <a:t> </a:t>
            </a:r>
            <a:r>
              <a:rPr lang="ru-RU" i="1" dirty="0" err="1" smtClean="0"/>
              <a:t>живої</a:t>
            </a:r>
            <a:r>
              <a:rPr lang="ru-RU" dirty="0" smtClean="0"/>
              <a:t> </a:t>
            </a:r>
            <a:r>
              <a:rPr lang="ru-RU" dirty="0" err="1" smtClean="0"/>
              <a:t>матерії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 smtClean="0"/>
              <a:t>За Ламарком в </a:t>
            </a:r>
            <a:r>
              <a:rPr lang="ru-RU" dirty="0" err="1" smtClean="0"/>
              <a:t>основі</a:t>
            </a:r>
            <a:r>
              <a:rPr lang="ru-RU" dirty="0" smtClean="0"/>
              <a:t> </a:t>
            </a:r>
            <a:r>
              <a:rPr lang="ru-RU" dirty="0" err="1" smtClean="0"/>
              <a:t>еволюції</a:t>
            </a:r>
            <a:r>
              <a:rPr lang="ru-RU" dirty="0" smtClean="0"/>
              <a:t> </a:t>
            </a:r>
            <a:r>
              <a:rPr lang="ru-RU" dirty="0" err="1" smtClean="0"/>
              <a:t>лежить</a:t>
            </a:r>
            <a:r>
              <a:rPr lang="ru-RU" dirty="0" smtClean="0"/>
              <a:t> </a:t>
            </a:r>
            <a:r>
              <a:rPr lang="ru-RU" i="1" dirty="0" err="1" smtClean="0"/>
              <a:t>виникнення</a:t>
            </a:r>
            <a:r>
              <a:rPr lang="ru-RU" i="1" dirty="0" smtClean="0"/>
              <a:t> </a:t>
            </a:r>
            <a:r>
              <a:rPr lang="ru-RU" i="1" dirty="0" err="1" smtClean="0"/>
              <a:t>спадкових</a:t>
            </a:r>
            <a:r>
              <a:rPr lang="ru-RU" i="1" dirty="0" smtClean="0"/>
              <a:t> </a:t>
            </a:r>
            <a:r>
              <a:rPr lang="ru-RU" i="1" dirty="0" err="1" smtClean="0"/>
              <a:t>пристосувальних</a:t>
            </a:r>
            <a:r>
              <a:rPr lang="ru-RU" i="1" dirty="0" smtClean="0"/>
              <a:t> </a:t>
            </a:r>
            <a:r>
              <a:rPr lang="ru-RU" i="1" dirty="0" err="1" smtClean="0"/>
              <a:t>змін</a:t>
            </a:r>
            <a:r>
              <a:rPr lang="ru-RU" i="1" dirty="0" smtClean="0"/>
              <a:t> </a:t>
            </a:r>
            <a:r>
              <a:rPr lang="ru-RU" i="1" dirty="0" err="1" smtClean="0"/>
              <a:t>під</a:t>
            </a:r>
            <a:r>
              <a:rPr lang="ru-RU" i="1" dirty="0" smtClean="0"/>
              <a:t> </a:t>
            </a:r>
            <a:r>
              <a:rPr lang="ru-RU" i="1" dirty="0" err="1" smtClean="0"/>
              <a:t>впливом</a:t>
            </a:r>
            <a:r>
              <a:rPr lang="ru-RU" i="1" dirty="0" smtClean="0"/>
              <a:t> умов </a:t>
            </a:r>
            <a:r>
              <a:rPr lang="ru-RU" i="1" dirty="0" err="1" smtClean="0"/>
              <a:t>довкілля</a:t>
            </a:r>
            <a:r>
              <a:rPr lang="ru-RU" dirty="0" smtClean="0"/>
              <a:t> та </a:t>
            </a:r>
            <a:r>
              <a:rPr lang="ru-RU" i="1" dirty="0" err="1" smtClean="0"/>
              <a:t>внутрішнє</a:t>
            </a:r>
            <a:r>
              <a:rPr lang="ru-RU" i="1" dirty="0" smtClean="0"/>
              <a:t> </a:t>
            </a:r>
            <a:r>
              <a:rPr lang="ru-RU" i="1" dirty="0" err="1" smtClean="0"/>
              <a:t>прагнення</a:t>
            </a:r>
            <a:r>
              <a:rPr lang="ru-RU" i="1" dirty="0" smtClean="0"/>
              <a:t> до </a:t>
            </a:r>
            <a:r>
              <a:rPr lang="ru-RU" i="1" dirty="0" err="1" smtClean="0"/>
              <a:t>самовдосконалення</a:t>
            </a:r>
            <a:r>
              <a:rPr lang="ru-RU" i="1" dirty="0" smtClean="0"/>
              <a:t> </a:t>
            </a:r>
            <a:r>
              <a:rPr lang="ru-RU" dirty="0" err="1" smtClean="0"/>
              <a:t>тобто</a:t>
            </a:r>
            <a:r>
              <a:rPr lang="ru-RU" dirty="0" smtClean="0"/>
              <a:t> </a:t>
            </a:r>
            <a:r>
              <a:rPr lang="ru-RU" dirty="0" err="1" smtClean="0"/>
              <a:t>ускладнення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 err="1" smtClean="0"/>
              <a:t>Еволюційну</a:t>
            </a:r>
            <a:r>
              <a:rPr lang="ru-RU" dirty="0" smtClean="0"/>
              <a:t> </a:t>
            </a:r>
            <a:r>
              <a:rPr lang="ru-RU" dirty="0" err="1" smtClean="0"/>
              <a:t>гіпотезу</a:t>
            </a:r>
            <a:r>
              <a:rPr lang="ru-RU" dirty="0" smtClean="0"/>
              <a:t> </a:t>
            </a:r>
            <a:r>
              <a:rPr lang="ru-RU" dirty="0" err="1" smtClean="0"/>
              <a:t>Ж.Б.Ламарка</a:t>
            </a:r>
            <a:r>
              <a:rPr lang="ru-RU" dirty="0" smtClean="0"/>
              <a:t> </a:t>
            </a:r>
            <a:r>
              <a:rPr lang="ru-RU" dirty="0" err="1" smtClean="0"/>
              <a:t>прийнято</a:t>
            </a:r>
            <a:r>
              <a:rPr lang="ru-RU" dirty="0" smtClean="0"/>
              <a:t> </a:t>
            </a:r>
            <a:r>
              <a:rPr lang="ru-RU" dirty="0" err="1" smtClean="0"/>
              <a:t>називати</a:t>
            </a:r>
            <a:r>
              <a:rPr lang="ru-RU" dirty="0" smtClean="0"/>
              <a:t> </a:t>
            </a:r>
            <a:r>
              <a:rPr lang="ru-RU" b="1" dirty="0" err="1" smtClean="0"/>
              <a:t>ламаркізмом</a:t>
            </a:r>
            <a:r>
              <a:rPr lang="ru-RU" b="1" dirty="0" smtClean="0"/>
              <a:t>.</a:t>
            </a:r>
            <a:r>
              <a:rPr lang="ru-RU" dirty="0" smtClean="0"/>
              <a:t> </a:t>
            </a:r>
          </a:p>
          <a:p>
            <a:pPr marL="0" indent="0" algn="just">
              <a:buNone/>
            </a:pPr>
            <a:r>
              <a:rPr lang="ru-RU" dirty="0" err="1" smtClean="0"/>
              <a:t>Еволюція</a:t>
            </a:r>
            <a:r>
              <a:rPr lang="ru-RU" dirty="0" smtClean="0"/>
              <a:t> за Ламарком – </a:t>
            </a: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безперервний</a:t>
            </a:r>
            <a:r>
              <a:rPr lang="ru-RU" dirty="0" smtClean="0"/>
              <a:t> </a:t>
            </a:r>
            <a:r>
              <a:rPr lang="ru-RU" dirty="0" err="1" smtClean="0"/>
              <a:t>процес</a:t>
            </a:r>
            <a:r>
              <a:rPr lang="ru-RU" dirty="0" smtClean="0"/>
              <a:t> </a:t>
            </a:r>
            <a:r>
              <a:rPr lang="ru-RU" dirty="0" err="1" smtClean="0"/>
              <a:t>набуття</a:t>
            </a:r>
            <a:r>
              <a:rPr lang="ru-RU" dirty="0" smtClean="0"/>
              <a:t> </a:t>
            </a:r>
            <a:r>
              <a:rPr lang="ru-RU" dirty="0" err="1" smtClean="0"/>
              <a:t>організмами</a:t>
            </a:r>
            <a:r>
              <a:rPr lang="ru-RU" dirty="0" smtClean="0"/>
              <a:t> </a:t>
            </a:r>
            <a:r>
              <a:rPr lang="ru-RU" dirty="0" err="1" smtClean="0"/>
              <a:t>корисних</a:t>
            </a:r>
            <a:r>
              <a:rPr lang="ru-RU" dirty="0" smtClean="0"/>
              <a:t> </a:t>
            </a:r>
            <a:r>
              <a:rPr lang="ru-RU" dirty="0" err="1" smtClean="0"/>
              <a:t>пристосувань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успадковуються</a:t>
            </a:r>
            <a:r>
              <a:rPr lang="ru-RU" dirty="0" smtClean="0"/>
              <a:t> </a:t>
            </a:r>
            <a:r>
              <a:rPr lang="ru-RU" dirty="0" err="1" smtClean="0"/>
              <a:t>нащадками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21088"/>
            <a:ext cx="4968552" cy="2437696"/>
          </a:xfrm>
          <a:prstGeom prst="rect">
            <a:avLst/>
          </a:prstGeom>
          <a:noFill/>
          <a:ln w="76200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694219" y="4293096"/>
            <a:ext cx="29822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err="1" smtClean="0"/>
              <a:t>Ж.Б.Ламарк</a:t>
            </a:r>
            <a:r>
              <a:rPr lang="uk-UA" sz="2400" b="1" dirty="0" smtClean="0"/>
              <a:t> разом з Р. </a:t>
            </a:r>
            <a:r>
              <a:rPr lang="uk-UA" sz="2400" b="1" dirty="0" err="1" smtClean="0"/>
              <a:t>Тревіранусом</a:t>
            </a:r>
            <a:r>
              <a:rPr lang="uk-UA" sz="2400" b="1" dirty="0" smtClean="0"/>
              <a:t> вперше запропонував термін «біологія» </a:t>
            </a:r>
          </a:p>
          <a:p>
            <a:pPr algn="ctr"/>
            <a:r>
              <a:rPr lang="uk-UA" sz="2400" b="1" dirty="0" smtClean="0"/>
              <a:t> </a:t>
            </a:r>
            <a:r>
              <a:rPr lang="uk-UA" sz="2400" b="1" dirty="0"/>
              <a:t>в</a:t>
            </a:r>
            <a:r>
              <a:rPr lang="uk-UA" sz="2400" b="1" dirty="0" smtClean="0"/>
              <a:t> 1802 р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719250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786210"/>
          </a:xfrm>
        </p:spPr>
        <p:txBody>
          <a:bodyPr>
            <a:normAutofit/>
          </a:bodyPr>
          <a:lstStyle/>
          <a:p>
            <a:r>
              <a:rPr lang="uk-UA" sz="4800" b="1" dirty="0" smtClean="0"/>
              <a:t>Вправляння органів у жирафи за </a:t>
            </a:r>
            <a:r>
              <a:rPr lang="uk-UA" sz="4800" b="1" dirty="0" err="1" smtClean="0"/>
              <a:t>Ламарком</a:t>
            </a:r>
            <a:endParaRPr lang="ru-RU" sz="4800" b="1" dirty="0"/>
          </a:p>
        </p:txBody>
      </p:sp>
      <p:pic>
        <p:nvPicPr>
          <p:cNvPr id="10242" name="Picture 2" descr="C:\Users\User\Desktop\img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8352928" cy="4431747"/>
          </a:xfrm>
          <a:prstGeom prst="rect">
            <a:avLst/>
          </a:prstGeom>
          <a:noFill/>
          <a:ln w="57150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6364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000000"/>
      </a:dk1>
      <a:lt1>
        <a:srgbClr val="92D050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638</Words>
  <Application>Microsoft Office PowerPoint</Application>
  <PresentationFormat>Экран (4:3)</PresentationFormat>
  <Paragraphs>62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Формування еволюційних поглядів</vt:lpstr>
      <vt:lpstr>Еволюція – процес необоротних змін у будові і функціях організмів протягом їхнього історичного існування</vt:lpstr>
      <vt:lpstr>Презентация PowerPoint</vt:lpstr>
      <vt:lpstr>Презентация PowerPoint</vt:lpstr>
      <vt:lpstr>Метафізичні погляди про незмінність природи  (друга половина XV — середина XVIII ст.) </vt:lpstr>
      <vt:lpstr>Карл Лінней: вид є, але еволюції немає</vt:lpstr>
      <vt:lpstr>Порівняння Ліннеївської класифікації тварин з сучасною</vt:lpstr>
      <vt:lpstr>Жан Батист Ламарк</vt:lpstr>
      <vt:lpstr>Вправляння органів у жирафи за Ламарком</vt:lpstr>
      <vt:lpstr>Еволюція за Ламарком – це безперервний процес набуття організмами корисних пристосувань, які успадковуються нащадками </vt:lpstr>
      <vt:lpstr>Дарвінізм</vt:lpstr>
      <vt:lpstr>Презентация PowerPoint</vt:lpstr>
      <vt:lpstr>Еволюція за Дарвіном </vt:lpstr>
      <vt:lpstr>Важливим у дарвінізмі є вчення про походження людини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Формування еволюційних поглядів</dc:title>
  <dc:creator>Закликовська А.В.</dc:creator>
  <cp:lastModifiedBy>Закликовська А.В.</cp:lastModifiedBy>
  <cp:revision>14</cp:revision>
  <dcterms:created xsi:type="dcterms:W3CDTF">2019-02-24T16:14:13Z</dcterms:created>
  <dcterms:modified xsi:type="dcterms:W3CDTF">2019-02-24T19:03:21Z</dcterms:modified>
</cp:coreProperties>
</file>