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69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6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922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53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67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503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40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97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361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2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65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7030A0"/>
          </a:fgClr>
          <a:bgClr>
            <a:schemeClr val="accent4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159B1-EB27-4FDF-AB17-02150D0B3EF4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FE524-4CE3-4967-A58A-F825E1A091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630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b="1" dirty="0" err="1" smtClean="0"/>
              <a:t>Основні</a:t>
            </a:r>
            <a:r>
              <a:rPr lang="ru-RU" sz="8800" b="1" dirty="0" smtClean="0"/>
              <a:t> </a:t>
            </a:r>
            <a:r>
              <a:rPr lang="ru-RU" sz="8800" b="1" dirty="0" err="1" smtClean="0"/>
              <a:t>поняття</a:t>
            </a:r>
            <a:r>
              <a:rPr lang="ru-RU" sz="8800" b="1" dirty="0" smtClean="0"/>
              <a:t> генетики</a:t>
            </a:r>
            <a:endParaRPr lang="ru-RU" sz="8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476672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schemeClr val="bg1"/>
                </a:solidFill>
              </a:rPr>
              <a:t>Основні</a:t>
            </a:r>
            <a:r>
              <a:rPr lang="ru-RU" sz="4800" b="1" dirty="0">
                <a:solidFill>
                  <a:schemeClr val="bg1"/>
                </a:solidFill>
              </a:rPr>
              <a:t> </a:t>
            </a:r>
            <a:r>
              <a:rPr lang="ru-RU" sz="4800" b="1" dirty="0" err="1">
                <a:solidFill>
                  <a:schemeClr val="bg1"/>
                </a:solidFill>
              </a:rPr>
              <a:t>поняття</a:t>
            </a:r>
            <a:r>
              <a:rPr lang="ru-RU" sz="4800" b="1" dirty="0">
                <a:solidFill>
                  <a:schemeClr val="bg1"/>
                </a:solidFill>
              </a:rPr>
              <a:t> генетики</a:t>
            </a:r>
          </a:p>
        </p:txBody>
      </p:sp>
    </p:spTree>
    <p:extLst>
      <p:ext uri="{BB962C8B-B14F-4D97-AF65-F5344CB8AC3E}">
        <p14:creationId xmlns:p14="http://schemas.microsoft.com/office/powerpoint/2010/main" val="125907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Основні поняття генетики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err="1" smtClean="0"/>
              <a:t>Гомозигота</a:t>
            </a:r>
            <a:r>
              <a:rPr lang="ru-RU" dirty="0" smtClean="0"/>
              <a:t>- </a:t>
            </a:r>
            <a:r>
              <a:rPr lang="ru-RU" dirty="0" err="1" smtClean="0"/>
              <a:t>організм</a:t>
            </a:r>
            <a:r>
              <a:rPr lang="ru-RU" dirty="0"/>
              <a:t>, </a:t>
            </a:r>
            <a:r>
              <a:rPr lang="ru-RU" dirty="0" smtClean="0"/>
              <a:t>де </a:t>
            </a:r>
            <a:r>
              <a:rPr lang="ru-RU" dirty="0" err="1" smtClean="0"/>
              <a:t>однакові</a:t>
            </a:r>
            <a:r>
              <a:rPr lang="ru-RU" dirty="0" smtClean="0"/>
              <a:t>  </a:t>
            </a:r>
            <a:r>
              <a:rPr lang="ru-RU" dirty="0" err="1" smtClean="0"/>
              <a:t>алелі</a:t>
            </a:r>
            <a:r>
              <a:rPr lang="ru-RU" dirty="0" smtClean="0"/>
              <a:t> </a:t>
            </a:r>
            <a:r>
              <a:rPr lang="ru-RU" dirty="0"/>
              <a:t>одного </a:t>
            </a:r>
            <a:r>
              <a:rPr lang="ru-RU" dirty="0" smtClean="0"/>
              <a:t>гена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/>
              <a:t>розташовані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гомологічних</a:t>
            </a:r>
            <a:r>
              <a:rPr lang="ru-RU" dirty="0"/>
              <a:t> </a:t>
            </a:r>
            <a:r>
              <a:rPr lang="ru-RU" dirty="0" smtClean="0"/>
              <a:t>хромосомах</a:t>
            </a:r>
          </a:p>
          <a:p>
            <a:pPr algn="just"/>
            <a:endParaRPr lang="ru-RU" dirty="0"/>
          </a:p>
          <a:p>
            <a:pPr algn="just"/>
            <a:r>
              <a:rPr lang="ru-RU" b="1" dirty="0" err="1" smtClean="0"/>
              <a:t>Гетерозигота</a:t>
            </a:r>
            <a:r>
              <a:rPr lang="ru-RU" dirty="0" smtClean="0"/>
              <a:t> -  </a:t>
            </a:r>
            <a:r>
              <a:rPr lang="ru-RU" dirty="0" err="1" smtClean="0"/>
              <a:t>організм</a:t>
            </a:r>
            <a:r>
              <a:rPr lang="ru-RU" dirty="0" smtClean="0"/>
              <a:t>, де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алелі</a:t>
            </a:r>
            <a:r>
              <a:rPr lang="ru-RU" dirty="0" smtClean="0"/>
              <a:t> одного гена </a:t>
            </a:r>
            <a:r>
              <a:rPr lang="ru-RU" dirty="0" err="1" smtClean="0"/>
              <a:t>розташовані</a:t>
            </a:r>
            <a:r>
              <a:rPr lang="ru-RU" dirty="0" smtClean="0"/>
              <a:t>  </a:t>
            </a:r>
            <a:r>
              <a:rPr lang="ru-RU" dirty="0"/>
              <a:t>в </a:t>
            </a:r>
            <a:r>
              <a:rPr lang="ru-RU" dirty="0" err="1"/>
              <a:t>гомологічних</a:t>
            </a:r>
            <a:r>
              <a:rPr lang="ru-RU" dirty="0"/>
              <a:t> хромосомах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b="1" dirty="0" err="1" smtClean="0"/>
              <a:t>Гемізигота</a:t>
            </a:r>
            <a:r>
              <a:rPr lang="ru-RU" b="1" dirty="0" smtClean="0"/>
              <a:t> </a:t>
            </a:r>
            <a:r>
              <a:rPr lang="ru-RU" dirty="0" smtClean="0"/>
              <a:t>-  </a:t>
            </a:r>
            <a:r>
              <a:rPr lang="ru-RU" dirty="0"/>
              <a:t>в </a:t>
            </a:r>
            <a:r>
              <a:rPr lang="ru-RU" dirty="0" err="1"/>
              <a:t>парі</a:t>
            </a:r>
            <a:r>
              <a:rPr lang="ru-RU" dirty="0"/>
              <a:t> хромосом </a:t>
            </a:r>
            <a:r>
              <a:rPr lang="ru-RU" dirty="0" err="1"/>
              <a:t>присутній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один </a:t>
            </a:r>
            <a:r>
              <a:rPr lang="ru-RU" dirty="0" err="1" smtClean="0"/>
              <a:t>алель</a:t>
            </a:r>
            <a:r>
              <a:rPr lang="ru-RU" dirty="0" smtClean="0"/>
              <a:t> гена </a:t>
            </a:r>
            <a:r>
              <a:rPr lang="ru-RU" dirty="0"/>
              <a:t>(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буває</a:t>
            </a:r>
            <a:r>
              <a:rPr lang="ru-RU" dirty="0"/>
              <a:t> у </a:t>
            </a:r>
            <a:r>
              <a:rPr lang="ru-RU" dirty="0" err="1"/>
              <a:t>статевих</a:t>
            </a:r>
            <a:r>
              <a:rPr lang="ru-RU" dirty="0"/>
              <a:t> хромосомах) 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До </a:t>
            </a:r>
            <a:r>
              <a:rPr lang="ru-RU" dirty="0" err="1"/>
              <a:t>основних</a:t>
            </a:r>
            <a:r>
              <a:rPr lang="ru-RU" dirty="0"/>
              <a:t> понять генетики належать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домінантність</a:t>
            </a:r>
            <a:r>
              <a:rPr lang="ru-RU" dirty="0"/>
              <a:t> і </a:t>
            </a:r>
            <a:r>
              <a:rPr lang="ru-RU" dirty="0" err="1"/>
              <a:t>рецесивність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форму </a:t>
            </a:r>
            <a:r>
              <a:rPr lang="ru-RU" dirty="0" err="1" smtClean="0"/>
              <a:t>взаємовідносин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/>
              <a:t>алелями</a:t>
            </a:r>
            <a:r>
              <a:rPr lang="ru-RU" dirty="0"/>
              <a:t> одного гена. За таких </a:t>
            </a:r>
            <a:r>
              <a:rPr lang="ru-RU" dirty="0" err="1"/>
              <a:t>взаємовідносин</a:t>
            </a:r>
            <a:r>
              <a:rPr lang="ru-RU" dirty="0"/>
              <a:t> </a:t>
            </a:r>
            <a:r>
              <a:rPr lang="ru-RU" dirty="0" smtClean="0"/>
              <a:t>один з </a:t>
            </a:r>
            <a:r>
              <a:rPr lang="ru-RU" dirty="0" err="1"/>
              <a:t>алелів</a:t>
            </a:r>
            <a:r>
              <a:rPr lang="ru-RU" dirty="0"/>
              <a:t> (</a:t>
            </a:r>
            <a:r>
              <a:rPr lang="ru-RU" dirty="0" err="1" smtClean="0"/>
              <a:t>домінантний</a:t>
            </a:r>
            <a:r>
              <a:rPr lang="ru-RU" dirty="0" smtClean="0"/>
              <a:t>) </a:t>
            </a:r>
            <a:r>
              <a:rPr lang="ru-RU" dirty="0" err="1" smtClean="0"/>
              <a:t>маскує</a:t>
            </a: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гетерозиготі</a:t>
            </a:r>
            <a:r>
              <a:rPr lang="ru-RU" dirty="0"/>
              <a:t> </a:t>
            </a:r>
            <a:r>
              <a:rPr lang="ru-RU" dirty="0" err="1"/>
              <a:t>прояв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 smtClean="0"/>
              <a:t>алеля</a:t>
            </a:r>
            <a:r>
              <a:rPr lang="ru-RU" dirty="0" smtClean="0"/>
              <a:t> (</a:t>
            </a:r>
            <a:r>
              <a:rPr lang="ru-RU" dirty="0" err="1" smtClean="0"/>
              <a:t>рецесивного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857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264696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214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16" y="0"/>
            <a:ext cx="8229600" cy="1143000"/>
          </a:xfrm>
        </p:spPr>
        <p:txBody>
          <a:bodyPr/>
          <a:lstStyle/>
          <a:p>
            <a:r>
              <a:rPr lang="uk-UA" b="1" dirty="0" smtClean="0"/>
              <a:t>Методи генетики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6517396"/>
              </p:ext>
            </p:extLst>
          </p:nvPr>
        </p:nvGraphicFramePr>
        <p:xfrm>
          <a:off x="259390" y="1004506"/>
          <a:ext cx="8496944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/>
                <a:gridCol w="4320480"/>
                <a:gridCol w="2221904"/>
              </a:tblGrid>
              <a:tr h="346117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Назва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Суть методу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Приклад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974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Генеалогічний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Вивчення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родоводів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організмів</a:t>
                      </a:r>
                      <a:r>
                        <a:rPr lang="ru-RU" sz="1200" dirty="0" smtClean="0"/>
                        <a:t> . </a:t>
                      </a:r>
                      <a:r>
                        <a:rPr lang="ru-RU" sz="1200" dirty="0" err="1" smtClean="0"/>
                        <a:t>Це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дає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змогу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простежити</a:t>
                      </a:r>
                      <a:r>
                        <a:rPr lang="ru-RU" sz="1200" dirty="0" smtClean="0"/>
                        <a:t> характер </a:t>
                      </a:r>
                      <a:r>
                        <a:rPr lang="ru-RU" sz="1200" dirty="0" err="1" smtClean="0"/>
                        <a:t>успадкування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різних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станів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певних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ознак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у  </a:t>
                      </a:r>
                      <a:r>
                        <a:rPr lang="ru-RU" sz="1200" dirty="0" err="1" smtClean="0"/>
                        <a:t>ряді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поколінь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Популяційно</a:t>
                      </a:r>
                      <a:r>
                        <a:rPr lang="ru-RU" sz="1800" b="1" dirty="0" smtClean="0"/>
                        <a:t> -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="1" dirty="0" err="1" smtClean="0"/>
                        <a:t>статистичний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Встановлення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частоти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зустрічальності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алелей</a:t>
                      </a:r>
                      <a:r>
                        <a:rPr lang="ru-RU" sz="1200" dirty="0" smtClean="0"/>
                        <a:t> у </a:t>
                      </a:r>
                      <a:r>
                        <a:rPr lang="ru-RU" sz="1200" dirty="0" err="1" smtClean="0"/>
                        <a:t>популяціях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200" dirty="0" err="1" smtClean="0"/>
                        <a:t>організмів</a:t>
                      </a:r>
                      <a:r>
                        <a:rPr lang="ru-RU" sz="1200" dirty="0" smtClean="0"/>
                        <a:t> та </a:t>
                      </a:r>
                      <a:r>
                        <a:rPr lang="ru-RU" sz="1200" dirty="0" err="1" smtClean="0"/>
                        <a:t>генетичної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структури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популяцій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Гібридологічний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Схрещування</a:t>
                      </a:r>
                      <a:r>
                        <a:rPr lang="ru-RU" sz="1200" dirty="0" smtClean="0"/>
                        <a:t> (</a:t>
                      </a:r>
                      <a:r>
                        <a:rPr lang="ru-RU" sz="1200" dirty="0" err="1" smtClean="0"/>
                        <a:t>гібридизація</a:t>
                      </a:r>
                      <a:r>
                        <a:rPr lang="ru-RU" sz="1200" dirty="0" smtClean="0"/>
                        <a:t>) </a:t>
                      </a:r>
                      <a:r>
                        <a:rPr lang="ru-RU" sz="1200" dirty="0" err="1" smtClean="0"/>
                        <a:t>організмів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які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відрізняються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за  </a:t>
                      </a:r>
                      <a:r>
                        <a:rPr lang="ru-RU" sz="1200" dirty="0" err="1" smtClean="0"/>
                        <a:t>певними</a:t>
                      </a:r>
                      <a:r>
                        <a:rPr lang="ru-RU" sz="1200" dirty="0" smtClean="0"/>
                        <a:t> станами </a:t>
                      </a:r>
                      <a:r>
                        <a:rPr lang="ru-RU" sz="1200" dirty="0" err="1" smtClean="0"/>
                        <a:t>однієї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чи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кількох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спадкових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ознак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r>
                        <a:rPr lang="ru-RU" sz="1200" dirty="0" err="1" smtClean="0"/>
                        <a:t>Нащадків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одержаних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від</a:t>
                      </a:r>
                      <a:r>
                        <a:rPr lang="ru-RU" sz="1200" dirty="0" smtClean="0"/>
                        <a:t> такого </a:t>
                      </a:r>
                      <a:r>
                        <a:rPr lang="ru-RU" sz="1200" dirty="0" err="1" smtClean="0"/>
                        <a:t>схрещування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називають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гібридами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34611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Цитогенетичний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Вивчення</a:t>
                      </a:r>
                      <a:r>
                        <a:rPr lang="ru-RU" sz="1200" dirty="0" smtClean="0"/>
                        <a:t> хромосомного набору (</a:t>
                      </a:r>
                      <a:r>
                        <a:rPr lang="ru-RU" sz="1200" dirty="0" err="1" smtClean="0"/>
                        <a:t>каріотипу</a:t>
                      </a:r>
                      <a:r>
                        <a:rPr lang="ru-RU" sz="1200" dirty="0" smtClean="0"/>
                        <a:t>) </a:t>
                      </a:r>
                      <a:r>
                        <a:rPr lang="ru-RU" sz="1200" dirty="0" err="1" smtClean="0"/>
                        <a:t>організмів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endParaRPr lang="uk-UA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Біохімічний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Вивчення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особливостей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біохімічних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процесів</a:t>
                      </a:r>
                      <a:r>
                        <a:rPr lang="ru-RU" sz="1200" dirty="0" smtClean="0"/>
                        <a:t> у </a:t>
                      </a:r>
                      <a:r>
                        <a:rPr lang="ru-RU" sz="1200" dirty="0" err="1" smtClean="0"/>
                        <a:t>організмів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з  </a:t>
                      </a:r>
                      <a:r>
                        <a:rPr lang="ru-RU" sz="1200" dirty="0" err="1" smtClean="0"/>
                        <a:t>різними</a:t>
                      </a:r>
                      <a:r>
                        <a:rPr lang="ru-RU" sz="1200" dirty="0" smtClean="0"/>
                        <a:t> генотипами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179557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Близнюковий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Вивчення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монозиготних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близнят</a:t>
                      </a:r>
                      <a:r>
                        <a:rPr lang="ru-RU" sz="1200" dirty="0" smtClean="0"/>
                        <a:t> (</a:t>
                      </a:r>
                      <a:r>
                        <a:rPr lang="ru-RU" sz="1200" dirty="0" err="1" smtClean="0"/>
                        <a:t>організмів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які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походять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з  </a:t>
                      </a:r>
                      <a:r>
                        <a:rPr lang="ru-RU" sz="1200" dirty="0" err="1" smtClean="0"/>
                        <a:t>однієї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зиготи</a:t>
                      </a:r>
                      <a:r>
                        <a:rPr lang="ru-RU" sz="1200" dirty="0" smtClean="0"/>
                        <a:t>) та </a:t>
                      </a:r>
                      <a:r>
                        <a:rPr lang="ru-RU" sz="1200" dirty="0" err="1" smtClean="0"/>
                        <a:t>порівняння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їх</a:t>
                      </a:r>
                      <a:r>
                        <a:rPr lang="ru-RU" sz="1200" dirty="0" smtClean="0"/>
                        <a:t> з </a:t>
                      </a:r>
                      <a:r>
                        <a:rPr lang="ru-RU" sz="1200" dirty="0" err="1" smtClean="0"/>
                        <a:t>дизиготними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близнятами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(</a:t>
                      </a:r>
                      <a:r>
                        <a:rPr lang="ru-RU" sz="1200" dirty="0" err="1" smtClean="0"/>
                        <a:t>які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утворюються</a:t>
                      </a:r>
                      <a:r>
                        <a:rPr lang="ru-RU" sz="1200" dirty="0" smtClean="0"/>
                        <a:t> з </a:t>
                      </a:r>
                      <a:r>
                        <a:rPr lang="ru-RU" sz="1200" dirty="0" err="1" smtClean="0"/>
                        <a:t>різних</a:t>
                      </a:r>
                      <a:r>
                        <a:rPr lang="ru-RU" sz="1200" dirty="0" smtClean="0"/>
                        <a:t> зигот). </a:t>
                      </a:r>
                      <a:r>
                        <a:rPr lang="ru-RU" sz="1200" dirty="0" err="1" smtClean="0"/>
                        <a:t>Досліджуючи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такі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організми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можна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з’ясувати</a:t>
                      </a:r>
                      <a:r>
                        <a:rPr lang="ru-RU" sz="1200" dirty="0" smtClean="0"/>
                        <a:t> роль </a:t>
                      </a:r>
                      <a:r>
                        <a:rPr lang="ru-RU" sz="1200" dirty="0" err="1" smtClean="0"/>
                        <a:t>чинників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довкілля</a:t>
                      </a:r>
                      <a:r>
                        <a:rPr lang="ru-RU" sz="1200" dirty="0" smtClean="0"/>
                        <a:t> у </a:t>
                      </a:r>
                      <a:r>
                        <a:rPr lang="ru-RU" sz="1200" dirty="0" err="1" smtClean="0"/>
                        <a:t>формуванні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фенотипу </a:t>
                      </a:r>
                      <a:r>
                        <a:rPr lang="ru-RU" sz="1200" dirty="0" err="1" smtClean="0"/>
                        <a:t>особин</a:t>
                      </a:r>
                      <a:r>
                        <a:rPr lang="ru-RU" sz="1200" dirty="0" smtClean="0"/>
                        <a:t>: </a:t>
                      </a:r>
                      <a:r>
                        <a:rPr lang="ru-RU" sz="1200" dirty="0" err="1" smtClean="0"/>
                        <a:t>різний</a:t>
                      </a:r>
                      <a:r>
                        <a:rPr lang="ru-RU" sz="1200" dirty="0" smtClean="0"/>
                        <a:t> характер </a:t>
                      </a:r>
                      <a:r>
                        <a:rPr lang="ru-RU" sz="1200" dirty="0" err="1" smtClean="0"/>
                        <a:t>їхнього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впливу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зумовлює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200" dirty="0" err="1" smtClean="0"/>
                        <a:t>розбіжності</a:t>
                      </a:r>
                      <a:r>
                        <a:rPr lang="ru-RU" sz="1200" dirty="0" smtClean="0"/>
                        <a:t> у </a:t>
                      </a:r>
                      <a:r>
                        <a:rPr lang="ru-RU" sz="1200" dirty="0" err="1" smtClean="0"/>
                        <a:t>прояві</a:t>
                      </a:r>
                      <a:r>
                        <a:rPr lang="ru-RU" sz="1200" dirty="0" smtClean="0"/>
                        <a:t> тих </a:t>
                      </a:r>
                      <a:r>
                        <a:rPr lang="ru-RU" sz="1200" dirty="0" err="1" smtClean="0"/>
                        <a:t>чи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інших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станів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певних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ознак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pPr algn="ctr"/>
                      <a:r>
                        <a:rPr lang="ru-RU" sz="1200" dirty="0" err="1" smtClean="0"/>
                        <a:t>Цей</a:t>
                      </a:r>
                      <a:r>
                        <a:rPr lang="ru-RU" sz="1200" dirty="0" smtClean="0"/>
                        <a:t> метод </a:t>
                      </a:r>
                      <a:r>
                        <a:rPr lang="ru-RU" sz="1200" dirty="0" err="1" smtClean="0"/>
                        <a:t>дає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змогу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визначити</a:t>
                      </a:r>
                      <a:r>
                        <a:rPr lang="ru-RU" sz="1200" dirty="0" smtClean="0"/>
                        <a:t> роль </a:t>
                      </a:r>
                      <a:r>
                        <a:rPr lang="ru-RU" sz="1200" dirty="0" err="1" smtClean="0"/>
                        <a:t>спадковості</a:t>
                      </a:r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й </a:t>
                      </a:r>
                      <a:r>
                        <a:rPr lang="ru-RU" sz="1200" dirty="0" err="1" smtClean="0"/>
                        <a:t>середовища</a:t>
                      </a:r>
                      <a:r>
                        <a:rPr lang="ru-RU" sz="1200" dirty="0" smtClean="0"/>
                        <a:t> у </a:t>
                      </a:r>
                      <a:r>
                        <a:rPr lang="ru-RU" sz="1200" dirty="0" err="1" smtClean="0"/>
                        <a:t>розвитку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різних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ознак</a:t>
                      </a:r>
                      <a:r>
                        <a:rPr lang="ru-RU" sz="1200" dirty="0" smtClean="0"/>
                        <a:t> та </a:t>
                      </a:r>
                      <a:r>
                        <a:rPr lang="ru-RU" sz="1200" dirty="0" err="1" smtClean="0"/>
                        <a:t>захворювань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012" y="5085184"/>
            <a:ext cx="1224136" cy="1548797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862" y="4214997"/>
            <a:ext cx="1089472" cy="56388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546" y="3491827"/>
            <a:ext cx="1034396" cy="56997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descr="C:\Users\User\Desktop\biologiya-9-anderson-1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679" y="2620632"/>
            <a:ext cx="670655" cy="808368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963" y="2338777"/>
            <a:ext cx="834777" cy="596269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644" y="1840952"/>
            <a:ext cx="730572" cy="540231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818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Нові</a:t>
            </a:r>
            <a:r>
              <a:rPr lang="ru-RU" b="1" dirty="0" smtClean="0"/>
              <a:t> </a:t>
            </a:r>
            <a:r>
              <a:rPr lang="ru-RU" b="1" dirty="0" err="1"/>
              <a:t>методи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err="1"/>
              <a:t>молекулярної</a:t>
            </a:r>
            <a:r>
              <a:rPr lang="ru-RU" b="1" dirty="0"/>
              <a:t> </a:t>
            </a:r>
            <a:r>
              <a:rPr lang="ru-RU" b="1" dirty="0" err="1"/>
              <a:t>біології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секвенування</a:t>
            </a:r>
            <a:r>
              <a:rPr lang="ru-RU" dirty="0"/>
              <a:t> </a:t>
            </a:r>
            <a:r>
              <a:rPr lang="ru-RU" dirty="0" err="1" smtClean="0"/>
              <a:t>генів</a:t>
            </a:r>
            <a:r>
              <a:rPr lang="ru-RU" dirty="0"/>
              <a:t> -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нуклеотидної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ДНК. </a:t>
            </a:r>
            <a:r>
              <a:rPr lang="ru-RU" dirty="0" err="1"/>
              <a:t>К</a:t>
            </a:r>
            <a:r>
              <a:rPr lang="ru-RU" dirty="0" err="1" smtClean="0"/>
              <a:t>орисне</a:t>
            </a:r>
            <a:r>
              <a:rPr lang="ru-RU" dirty="0" smtClean="0"/>
              <a:t> </a:t>
            </a:r>
            <a:r>
              <a:rPr lang="ru-RU" dirty="0"/>
              <a:t>як для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фундаментальних</a:t>
            </a:r>
            <a:r>
              <a:rPr lang="ru-RU" dirty="0"/>
              <a:t> </a:t>
            </a:r>
            <a:r>
              <a:rPr lang="ru-RU" dirty="0" err="1"/>
              <a:t>біологічних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, так і для </a:t>
            </a:r>
            <a:r>
              <a:rPr lang="ru-RU" dirty="0" err="1"/>
              <a:t>прикладних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, таких як </a:t>
            </a:r>
            <a:r>
              <a:rPr lang="ru-RU" dirty="0" err="1"/>
              <a:t>діагностика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та </a:t>
            </a:r>
            <a:r>
              <a:rPr lang="ru-RU" dirty="0" err="1"/>
              <a:t>судова</a:t>
            </a:r>
            <a:r>
              <a:rPr lang="ru-RU" dirty="0"/>
              <a:t> </a:t>
            </a:r>
            <a:r>
              <a:rPr lang="ru-RU" dirty="0" smtClean="0"/>
              <a:t>медицина</a:t>
            </a:r>
          </a:p>
          <a:p>
            <a:pPr algn="just"/>
            <a:r>
              <a:rPr lang="ru-RU" dirty="0" smtClean="0"/>
              <a:t> </a:t>
            </a:r>
            <a:r>
              <a:rPr lang="ru-RU" dirty="0" err="1"/>
              <a:t>полімеразна</a:t>
            </a:r>
            <a:r>
              <a:rPr lang="ru-RU" dirty="0"/>
              <a:t> </a:t>
            </a:r>
            <a:r>
              <a:rPr lang="ru-RU" dirty="0" err="1" smtClean="0"/>
              <a:t>ланцюгова</a:t>
            </a:r>
            <a:r>
              <a:rPr lang="ru-RU" dirty="0" smtClean="0"/>
              <a:t> </a:t>
            </a:r>
            <a:r>
              <a:rPr lang="ru-RU" dirty="0" err="1" smtClean="0"/>
              <a:t>реакція</a:t>
            </a:r>
            <a:endParaRPr lang="ru-RU" dirty="0" smtClean="0"/>
          </a:p>
          <a:p>
            <a:pPr algn="just"/>
            <a:r>
              <a:rPr lang="ru-RU" dirty="0" err="1" smtClean="0"/>
              <a:t>застосування</a:t>
            </a:r>
            <a:r>
              <a:rPr lang="ru-RU" dirty="0" smtClean="0"/>
              <a:t> </a:t>
            </a:r>
            <a:r>
              <a:rPr lang="ru-RU" dirty="0" err="1"/>
              <a:t>генетичних</a:t>
            </a:r>
            <a:r>
              <a:rPr lang="ru-RU" dirty="0"/>
              <a:t> </a:t>
            </a:r>
            <a:r>
              <a:rPr lang="ru-RU" dirty="0" err="1" smtClean="0"/>
              <a:t>маркерів</a:t>
            </a:r>
            <a:endParaRPr lang="ru-RU" dirty="0" smtClean="0"/>
          </a:p>
          <a:p>
            <a:pPr algn="just"/>
            <a:r>
              <a:rPr lang="uk-UA" dirty="0" err="1"/>
              <a:t>м</a:t>
            </a:r>
            <a:r>
              <a:rPr lang="uk-UA" dirty="0" err="1" smtClean="0"/>
              <a:t>ікрочіп</a:t>
            </a:r>
            <a:r>
              <a:rPr lang="uk-UA" dirty="0" smtClean="0"/>
              <a:t> ДНК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748" y="4293096"/>
            <a:ext cx="1917732" cy="1368152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896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ПОДУМАЙ!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 err="1"/>
              <a:t>Чому</a:t>
            </a:r>
            <a:r>
              <a:rPr lang="ru-RU" sz="4000" dirty="0"/>
              <a:t> </a:t>
            </a:r>
            <a:r>
              <a:rPr lang="ru-RU" sz="4000" dirty="0" err="1"/>
              <a:t>близнюковий</a:t>
            </a:r>
            <a:r>
              <a:rPr lang="ru-RU" sz="4000" dirty="0"/>
              <a:t> метод </a:t>
            </a:r>
            <a:r>
              <a:rPr lang="ru-RU" sz="4000" dirty="0" err="1"/>
              <a:t>дозволяє</a:t>
            </a:r>
            <a:r>
              <a:rPr lang="ru-RU" sz="4000" dirty="0"/>
              <a:t> </a:t>
            </a:r>
            <a:r>
              <a:rPr lang="ru-RU" sz="4000" dirty="0" err="1"/>
              <a:t>виявити</a:t>
            </a:r>
            <a:r>
              <a:rPr lang="ru-RU" sz="4000" dirty="0"/>
              <a:t> роль генотипу і </a:t>
            </a:r>
            <a:r>
              <a:rPr lang="ru-RU" sz="4000" dirty="0" err="1"/>
              <a:t>впливу</a:t>
            </a:r>
            <a:r>
              <a:rPr lang="ru-RU" sz="4000" dirty="0"/>
              <a:t> </a:t>
            </a:r>
            <a:r>
              <a:rPr lang="ru-RU" sz="4000" dirty="0" err="1"/>
              <a:t>середовища</a:t>
            </a:r>
            <a:r>
              <a:rPr lang="ru-RU" sz="4000" dirty="0"/>
              <a:t> у </a:t>
            </a:r>
            <a:r>
              <a:rPr lang="ru-RU" sz="4000" dirty="0" err="1"/>
              <a:t>формуванні</a:t>
            </a:r>
            <a:r>
              <a:rPr lang="ru-RU" sz="4000" dirty="0"/>
              <a:t> </a:t>
            </a:r>
            <a:r>
              <a:rPr lang="ru-RU" sz="4000" dirty="0" err="1"/>
              <a:t>ознаки</a:t>
            </a:r>
            <a:r>
              <a:rPr lang="ru-RU" sz="4000" dirty="0"/>
              <a:t>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698" y="3645024"/>
            <a:ext cx="4104456" cy="3079750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614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4800" b="1" dirty="0" smtClean="0"/>
              <a:t>Дитина схожа на батьків, але не є їх </a:t>
            </a:r>
            <a:r>
              <a:rPr lang="uk-UA" sz="4800" b="1" dirty="0" err="1" smtClean="0"/>
              <a:t>копією.Чому</a:t>
            </a:r>
            <a:r>
              <a:rPr lang="uk-UA" sz="4800" b="1" dirty="0" smtClean="0"/>
              <a:t>?</a:t>
            </a:r>
            <a:endParaRPr lang="ru-RU" sz="4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8064896" cy="5097756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06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Гене́тика</a:t>
            </a:r>
            <a:r>
              <a:rPr lang="ru-RU" b="1" dirty="0" smtClean="0"/>
              <a:t> </a:t>
            </a:r>
            <a:r>
              <a:rPr lang="ru-RU" dirty="0" smtClean="0"/>
              <a:t>— </a:t>
            </a:r>
            <a:r>
              <a:rPr lang="ru-RU" dirty="0" err="1" smtClean="0"/>
              <a:t>це</a:t>
            </a:r>
            <a:r>
              <a:rPr lang="ru-RU" dirty="0" smtClean="0"/>
              <a:t> наука про </a:t>
            </a:r>
            <a:r>
              <a:rPr lang="ru-RU" dirty="0" err="1" smtClean="0"/>
              <a:t>спадковість</a:t>
            </a:r>
            <a:r>
              <a:rPr lang="ru-RU" dirty="0" smtClean="0"/>
              <a:t> і </a:t>
            </a:r>
            <a:r>
              <a:rPr lang="ru-RU" dirty="0" err="1" smtClean="0"/>
              <a:t>мінливість</a:t>
            </a:r>
            <a:r>
              <a:rPr lang="ru-RU" dirty="0" smtClean="0"/>
              <a:t> </a:t>
            </a:r>
            <a:r>
              <a:rPr lang="ru-RU" dirty="0" err="1" smtClean="0"/>
              <a:t>живих</a:t>
            </a:r>
            <a:r>
              <a:rPr lang="ru-RU" dirty="0" smtClean="0"/>
              <a:t> </a:t>
            </a:r>
            <a:r>
              <a:rPr lang="ru-RU" dirty="0" err="1" smtClean="0"/>
              <a:t>організмів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33377"/>
            <a:ext cx="6336704" cy="451996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err="1"/>
              <a:t>Спадковість</a:t>
            </a:r>
            <a:r>
              <a:rPr lang="ru-RU" dirty="0"/>
              <a:t> —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організмів</a:t>
            </a:r>
            <a:r>
              <a:rPr lang="ru-RU" dirty="0"/>
              <a:t> </a:t>
            </a:r>
            <a:r>
              <a:rPr lang="ru-RU" dirty="0" err="1"/>
              <a:t>передавати</a:t>
            </a:r>
            <a:r>
              <a:rPr lang="ru-RU" dirty="0"/>
              <a:t> </a:t>
            </a:r>
            <a:r>
              <a:rPr lang="ru-RU" dirty="0" err="1"/>
              <a:t>наступному</a:t>
            </a:r>
            <a:r>
              <a:rPr lang="ru-RU" dirty="0"/>
              <a:t> </a:t>
            </a:r>
            <a:r>
              <a:rPr lang="ru-RU" dirty="0" err="1"/>
              <a:t>поколінню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і </a:t>
            </a:r>
            <a:r>
              <a:rPr lang="ru-RU" dirty="0" err="1"/>
              <a:t>властивості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відтворювати</a:t>
            </a:r>
            <a:r>
              <a:rPr lang="ru-RU" dirty="0"/>
              <a:t>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подібних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uk-UA" b="1" dirty="0" smtClean="0"/>
              <a:t>Мінливість </a:t>
            </a:r>
            <a:r>
              <a:rPr lang="uk-UA" dirty="0" smtClean="0"/>
              <a:t>-  здатність організмів набувати нових ознак у процесі індивідуального розвитку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44824"/>
            <a:ext cx="1828800" cy="2495550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00188" y="4509120"/>
            <a:ext cx="1617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 smtClean="0"/>
              <a:t>Вільям</a:t>
            </a:r>
            <a:r>
              <a:rPr lang="ru-RU" b="1" dirty="0" smtClean="0"/>
              <a:t> </a:t>
            </a:r>
            <a:r>
              <a:rPr lang="ru-RU" b="1" dirty="0" err="1" smtClean="0"/>
              <a:t>Бетсон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00188" y="4878452"/>
            <a:ext cx="16208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з</a:t>
            </a:r>
            <a:r>
              <a:rPr lang="ru-RU" dirty="0" err="1" smtClean="0"/>
              <a:t>апропонував</a:t>
            </a:r>
            <a:r>
              <a:rPr lang="ru-RU" dirty="0" smtClean="0"/>
              <a:t> </a:t>
            </a:r>
            <a:r>
              <a:rPr lang="ru-RU" dirty="0" err="1" smtClean="0"/>
              <a:t>термін</a:t>
            </a:r>
            <a:r>
              <a:rPr lang="ru-RU" dirty="0" smtClean="0"/>
              <a:t> «генетика»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69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Відкриття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 smtClean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 smtClean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sz="2600" dirty="0" smtClean="0"/>
          </a:p>
          <a:p>
            <a:pPr marL="0" indent="0" algn="ctr">
              <a:buNone/>
            </a:pPr>
            <a:endParaRPr lang="uk-UA" sz="2600" dirty="0" smtClean="0"/>
          </a:p>
          <a:p>
            <a:pPr marL="0" indent="0" algn="ctr">
              <a:buNone/>
            </a:pPr>
            <a:r>
              <a:rPr lang="uk-UA" sz="2600" dirty="0" smtClean="0"/>
              <a:t>1900 рік, троє  учених незалежно один від одного, заново відкрили закономірності спадковості , встановлені раніше Г. Менделем</a:t>
            </a:r>
          </a:p>
          <a:p>
            <a:pPr marL="0" indent="0" algn="ctr">
              <a:buNone/>
            </a:pPr>
            <a:endParaRPr lang="uk-UA" sz="2600" dirty="0" smtClean="0"/>
          </a:p>
          <a:p>
            <a:pPr algn="ctr"/>
            <a:endParaRPr lang="uk-UA" sz="2600" dirty="0"/>
          </a:p>
          <a:p>
            <a:pPr algn="ctr"/>
            <a:endParaRPr lang="uk-UA" sz="2600" dirty="0" smtClean="0"/>
          </a:p>
          <a:p>
            <a:pPr algn="ctr"/>
            <a:endParaRPr lang="ru-RU" sz="2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3"/>
            <a:ext cx="2413024" cy="3456384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955" y="1510690"/>
            <a:ext cx="259228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56792"/>
            <a:ext cx="2543175" cy="345638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5157192"/>
            <a:ext cx="1383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Гуго де </a:t>
            </a:r>
            <a:r>
              <a:rPr lang="ru-RU" b="1" dirty="0" err="1"/>
              <a:t>Фріз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39837" y="5111090"/>
            <a:ext cx="1210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К.Корренс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67608" y="5155024"/>
            <a:ext cx="1120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/>
              <a:t>Е.Чермак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321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Періоди розвитку генетики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983815"/>
              </p:ext>
            </p:extLst>
          </p:nvPr>
        </p:nvGraphicFramePr>
        <p:xfrm>
          <a:off x="323528" y="1412776"/>
          <a:ext cx="8640960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76264"/>
                <a:gridCol w="2880320"/>
                <a:gridCol w="33843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4000" b="1" dirty="0" smtClean="0"/>
                        <a:t>Період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000" b="1" dirty="0" smtClean="0"/>
                        <a:t>Тривалість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000" b="1" dirty="0" smtClean="0"/>
                        <a:t>Події</a:t>
                      </a:r>
                      <a:endParaRPr lang="ru-RU" sz="4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b="0" dirty="0" smtClean="0"/>
                        <a:t>Перший </a:t>
                      </a:r>
                    </a:p>
                    <a:p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з давніх часів до  середини </a:t>
                      </a:r>
                      <a:r>
                        <a:rPr lang="en-US" dirty="0" smtClean="0"/>
                        <a:t> XIX</a:t>
                      </a:r>
                      <a:r>
                        <a:rPr lang="en-US" baseline="0" dirty="0" smtClean="0"/>
                        <a:t>  </a:t>
                      </a:r>
                      <a:r>
                        <a:rPr lang="uk-UA" baseline="0" dirty="0" err="1" smtClean="0"/>
                        <a:t>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dirty="0" smtClean="0"/>
                        <a:t>накопичення інформації про закономірності спадковості та мінливості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b="0" dirty="0" smtClean="0"/>
                        <a:t>Другий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1865-1900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dirty="0" smtClean="0"/>
                        <a:t>період виникнення генетики як</a:t>
                      </a:r>
                      <a:r>
                        <a:rPr lang="uk-UA" baseline="0" dirty="0" smtClean="0"/>
                        <a:t> науки, розпочався з виходу роботи </a:t>
                      </a:r>
                      <a:r>
                        <a:rPr lang="uk-UA" baseline="0" dirty="0" err="1" smtClean="0"/>
                        <a:t>Г.Менделя</a:t>
                      </a:r>
                      <a:r>
                        <a:rPr lang="uk-UA" baseline="0" dirty="0" smtClean="0"/>
                        <a:t>, закінчився </a:t>
                      </a:r>
                      <a:r>
                        <a:rPr lang="uk-UA" baseline="0" dirty="0" err="1" smtClean="0"/>
                        <a:t>перевідкриттям</a:t>
                      </a:r>
                      <a:r>
                        <a:rPr lang="uk-UA" baseline="0" dirty="0" smtClean="0"/>
                        <a:t> його законів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b="0" dirty="0" smtClean="0"/>
                        <a:t>Третій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1900-1953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вивчення генетичних процесів на клітинному рівні, сформована хромосомна теорія спадковості, з‘ясована роль хромосом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b="0" dirty="0" smtClean="0"/>
                        <a:t>Сучасний</a:t>
                      </a:r>
                      <a:endParaRPr lang="ru-RU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з 1953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ведуться дослідження</a:t>
                      </a:r>
                      <a:r>
                        <a:rPr lang="uk-UA" baseline="0" dirty="0" smtClean="0"/>
                        <a:t> на молекулярному рівні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7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err="1" smtClean="0"/>
              <a:t>Грегор</a:t>
            </a:r>
            <a:r>
              <a:rPr lang="uk-UA" b="1" dirty="0" smtClean="0"/>
              <a:t> Мендель </a:t>
            </a:r>
            <a:r>
              <a:rPr lang="uk-UA" dirty="0" smtClean="0"/>
              <a:t>– засновник сучасної генетики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484784"/>
            <a:ext cx="2628900" cy="3448050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484784"/>
            <a:ext cx="5040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Із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1856 року Мендель проводить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дослідження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на 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горохові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«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Експерименти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із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рослинними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гібридами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 —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під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такою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назвою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у 1866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році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Мендель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опублікував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результати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своєї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роботи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Але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інтерес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до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публікації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був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незначним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endParaRPr lang="ru-RU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Лише 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 початку 20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століття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коли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розвинули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уявлення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про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гени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зрозуміли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усю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важливість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висновків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Менделя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229201"/>
            <a:ext cx="3488060" cy="1332402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70107"/>
            <a:ext cx="4572000" cy="2541905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15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uk-UA" b="1" dirty="0" smtClean="0"/>
              <a:t>Основні поняття генетики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452" y="3933056"/>
            <a:ext cx="8229600" cy="233712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Ген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окрема</a:t>
            </a:r>
            <a:r>
              <a:rPr lang="ru-RU" dirty="0"/>
              <a:t> </a:t>
            </a:r>
            <a:r>
              <a:rPr lang="ru-RU" dirty="0" err="1"/>
              <a:t>ділянка</a:t>
            </a:r>
            <a:r>
              <a:rPr lang="ru-RU" dirty="0"/>
              <a:t> ДНК, яка </a:t>
            </a:r>
            <a:r>
              <a:rPr lang="ru-RU" dirty="0" err="1"/>
              <a:t>відповідає</a:t>
            </a:r>
            <a:r>
              <a:rPr lang="ru-RU" dirty="0"/>
              <a:t> за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Генотип </a:t>
            </a:r>
            <a:r>
              <a:rPr lang="ru-RU" dirty="0" smtClean="0"/>
              <a:t>- </a:t>
            </a:r>
            <a:r>
              <a:rPr lang="ru-RU" dirty="0" err="1"/>
              <a:t>с</a:t>
            </a:r>
            <a:r>
              <a:rPr lang="ru-RU" dirty="0" err="1" smtClean="0"/>
              <a:t>укупність</a:t>
            </a:r>
            <a:r>
              <a:rPr lang="ru-RU" dirty="0" smtClean="0"/>
              <a:t> </a:t>
            </a:r>
            <a:r>
              <a:rPr lang="ru-RU" dirty="0" err="1"/>
              <a:t>генетичної</a:t>
            </a:r>
            <a:r>
              <a:rPr lang="ru-RU" dirty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 </a:t>
            </a:r>
            <a:r>
              <a:rPr lang="ru-RU" dirty="0" err="1" smtClean="0"/>
              <a:t>соматичної</a:t>
            </a:r>
            <a:r>
              <a:rPr lang="ru-RU" dirty="0" smtClean="0"/>
              <a:t> </a:t>
            </a:r>
            <a:r>
              <a:rPr lang="ru-RU" dirty="0" err="1"/>
              <a:t>клітини</a:t>
            </a:r>
            <a:r>
              <a:rPr lang="ru-RU" dirty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. </a:t>
            </a:r>
            <a:r>
              <a:rPr lang="ru-RU" dirty="0"/>
              <a:t>Генотип </a:t>
            </a:r>
            <a:r>
              <a:rPr lang="ru-RU" dirty="0" err="1" smtClean="0"/>
              <a:t>включає</a:t>
            </a:r>
            <a:r>
              <a:rPr lang="ru-RU" dirty="0" smtClean="0"/>
              <a:t>  як </a:t>
            </a:r>
            <a:r>
              <a:rPr lang="ru-RU" dirty="0" err="1"/>
              <a:t>ядерні</a:t>
            </a:r>
            <a:r>
              <a:rPr lang="ru-RU" dirty="0"/>
              <a:t>, так і </a:t>
            </a:r>
            <a:r>
              <a:rPr lang="ru-RU" dirty="0" err="1"/>
              <a:t>позаядерні</a:t>
            </a:r>
            <a:r>
              <a:rPr lang="ru-RU" dirty="0"/>
              <a:t> </a:t>
            </a:r>
            <a:r>
              <a:rPr lang="ru-RU" dirty="0" err="1"/>
              <a:t>гени</a:t>
            </a:r>
            <a:r>
              <a:rPr lang="ru-RU" dirty="0"/>
              <a:t>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Геном</a:t>
            </a:r>
            <a:r>
              <a:rPr lang="ru-RU" dirty="0" smtClean="0"/>
              <a:t> </a:t>
            </a:r>
            <a:r>
              <a:rPr lang="ru-RU" dirty="0"/>
              <a:t>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 smtClean="0"/>
              <a:t>спадкової</a:t>
            </a:r>
            <a:r>
              <a:rPr lang="ru-RU" dirty="0" smtClean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як </a:t>
            </a:r>
            <a:r>
              <a:rPr lang="ru-RU" dirty="0" err="1"/>
              <a:t>гени</a:t>
            </a:r>
            <a:r>
              <a:rPr lang="ru-RU" dirty="0"/>
              <a:t>, так і </a:t>
            </a:r>
            <a:r>
              <a:rPr lang="ru-RU" dirty="0" err="1"/>
              <a:t>некодуючі</a:t>
            </a:r>
            <a:r>
              <a:rPr lang="ru-RU" dirty="0"/>
              <a:t> </a:t>
            </a:r>
            <a:r>
              <a:rPr lang="ru-RU" dirty="0" err="1" smtClean="0"/>
              <a:t>ділянки</a:t>
            </a:r>
            <a:r>
              <a:rPr lang="ru-RU" dirty="0"/>
              <a:t> </a:t>
            </a:r>
            <a:r>
              <a:rPr lang="ru-RU" dirty="0" smtClean="0"/>
              <a:t> ДНК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81441"/>
            <a:ext cx="2520280" cy="2607599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2" y="1196752"/>
            <a:ext cx="2619375" cy="2592288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 descr="C:\Users\User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43000"/>
            <a:ext cx="2476500" cy="2646040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77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Основні поняття генетики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Фенотип</a:t>
            </a:r>
            <a:r>
              <a:rPr lang="ru-RU" dirty="0" smtClean="0"/>
              <a:t> - </a:t>
            </a:r>
            <a:r>
              <a:rPr lang="ru-RU" dirty="0" err="1"/>
              <a:t>с</a:t>
            </a:r>
            <a:r>
              <a:rPr lang="ru-RU" dirty="0" err="1" smtClean="0"/>
              <a:t>укупність</a:t>
            </a:r>
            <a:r>
              <a:rPr lang="ru-RU" dirty="0" smtClean="0"/>
              <a:t> </a:t>
            </a:r>
            <a:r>
              <a:rPr lang="ru-RU" dirty="0" err="1"/>
              <a:t>властивостей</a:t>
            </a:r>
            <a:r>
              <a:rPr lang="ru-RU" dirty="0"/>
              <a:t> та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 smtClean="0"/>
              <a:t>сформувалися</a:t>
            </a:r>
            <a:r>
              <a:rPr lang="ru-RU" dirty="0" smtClean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генотипу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зовнішнім</a:t>
            </a:r>
            <a:r>
              <a:rPr lang="ru-RU" dirty="0"/>
              <a:t> </a:t>
            </a:r>
            <a:r>
              <a:rPr lang="ru-RU" dirty="0" err="1"/>
              <a:t>середовищем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8136904" cy="3312368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57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Основні поняття генетики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6059016" cy="280831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err="1"/>
              <a:t>Алель</a:t>
            </a:r>
            <a:r>
              <a:rPr lang="ru-RU" b="1" dirty="0"/>
              <a:t> </a:t>
            </a:r>
            <a:r>
              <a:rPr lang="ru-RU" dirty="0"/>
              <a:t>є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станів</a:t>
            </a:r>
            <a:r>
              <a:rPr lang="ru-RU" dirty="0"/>
              <a:t> (</a:t>
            </a:r>
            <a:r>
              <a:rPr lang="ru-RU" dirty="0" err="1"/>
              <a:t>варіантів</a:t>
            </a:r>
            <a:r>
              <a:rPr lang="ru-RU" dirty="0"/>
              <a:t>) гена. Таких </a:t>
            </a:r>
            <a:r>
              <a:rPr lang="ru-RU" dirty="0" err="1" smtClean="0"/>
              <a:t>варіантів</a:t>
            </a:r>
            <a:r>
              <a:rPr lang="ru-RU" dirty="0" smtClean="0"/>
              <a:t> у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генів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кілька</a:t>
            </a:r>
            <a:r>
              <a:rPr lang="ru-RU" dirty="0"/>
              <a:t>.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гени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представлені</a:t>
            </a:r>
            <a:r>
              <a:rPr lang="ru-RU" dirty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одним </a:t>
            </a:r>
            <a:r>
              <a:rPr lang="ru-RU" dirty="0" err="1"/>
              <a:t>варіантом</a:t>
            </a:r>
            <a:r>
              <a:rPr lang="ru-RU" dirty="0"/>
              <a:t> (</a:t>
            </a:r>
            <a:r>
              <a:rPr lang="ru-RU" dirty="0" err="1"/>
              <a:t>алелем</a:t>
            </a:r>
            <a:r>
              <a:rPr lang="ru-RU" dirty="0"/>
              <a:t>). Є й </a:t>
            </a:r>
            <a:r>
              <a:rPr lang="ru-RU" dirty="0" err="1"/>
              <a:t>гени</a:t>
            </a:r>
            <a:r>
              <a:rPr lang="ru-RU" dirty="0"/>
              <a:t> з </a:t>
            </a:r>
            <a:r>
              <a:rPr lang="ru-RU" dirty="0" err="1"/>
              <a:t>двома</a:t>
            </a:r>
            <a:r>
              <a:rPr lang="ru-RU" dirty="0"/>
              <a:t>, </a:t>
            </a:r>
            <a:r>
              <a:rPr lang="ru-RU" dirty="0" err="1"/>
              <a:t>трьома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багатьма</a:t>
            </a:r>
            <a:r>
              <a:rPr lang="ru-RU" dirty="0" smtClean="0"/>
              <a:t> </a:t>
            </a:r>
            <a:r>
              <a:rPr lang="ru-RU" dirty="0" err="1" smtClean="0"/>
              <a:t>алелями</a:t>
            </a:r>
            <a:r>
              <a:rPr lang="ru-RU" dirty="0"/>
              <a:t>.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алелі</a:t>
            </a:r>
            <a:r>
              <a:rPr lang="ru-RU" dirty="0"/>
              <a:t> одного гена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на </a:t>
            </a:r>
            <a:r>
              <a:rPr lang="ru-RU" dirty="0" err="1"/>
              <a:t>одній</a:t>
            </a:r>
            <a:r>
              <a:rPr lang="ru-RU" dirty="0"/>
              <a:t> і </a:t>
            </a:r>
            <a:r>
              <a:rPr lang="ru-RU" dirty="0" err="1" smtClean="0"/>
              <a:t>тій</a:t>
            </a:r>
            <a:r>
              <a:rPr lang="ru-RU" dirty="0" smtClean="0"/>
              <a:t> </a:t>
            </a:r>
            <a:r>
              <a:rPr lang="ru-RU" dirty="0" err="1" smtClean="0"/>
              <a:t>самій</a:t>
            </a:r>
            <a:r>
              <a:rPr lang="ru-RU" dirty="0" smtClean="0"/>
              <a:t> </a:t>
            </a:r>
            <a:r>
              <a:rPr lang="ru-RU" dirty="0" err="1"/>
              <a:t>ділянці</a:t>
            </a:r>
            <a:r>
              <a:rPr lang="ru-RU" dirty="0"/>
              <a:t> </a:t>
            </a:r>
            <a:r>
              <a:rPr lang="ru-RU" dirty="0" err="1" smtClean="0"/>
              <a:t>хромосоми</a:t>
            </a:r>
            <a:endParaRPr lang="ru-RU" dirty="0" smtClean="0"/>
          </a:p>
          <a:p>
            <a:pPr marL="0" indent="0" algn="just">
              <a:buNone/>
            </a:pPr>
            <a:endParaRPr lang="uk-UA" b="1" dirty="0" smtClean="0"/>
          </a:p>
          <a:p>
            <a:pPr marL="0" indent="0" algn="just">
              <a:buNone/>
            </a:pPr>
            <a:r>
              <a:rPr lang="uk-UA" b="1" dirty="0" smtClean="0"/>
              <a:t>Локус</a:t>
            </a:r>
            <a:r>
              <a:rPr lang="uk-UA" dirty="0" smtClean="0"/>
              <a:t>- місце розташування гена в хромосомі</a:t>
            </a:r>
            <a:endParaRPr lang="ru-RU" dirty="0"/>
          </a:p>
        </p:txBody>
      </p:sp>
      <p:pic>
        <p:nvPicPr>
          <p:cNvPr id="7170" name="Picture 2" descr="C:\Users\User\Desktop\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128792" cy="2232248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861048"/>
            <a:ext cx="2304256" cy="2232248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69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648</Words>
  <Application>Microsoft Office PowerPoint</Application>
  <PresentationFormat>Экран (4:3)</PresentationFormat>
  <Paragraphs>98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Основні поняття генетики</vt:lpstr>
      <vt:lpstr>Дитина схожа на батьків, але не є їх копією.Чому?</vt:lpstr>
      <vt:lpstr>Гене́тика — це наука про спадковість і мінливість живих організмів</vt:lpstr>
      <vt:lpstr>Відкриття </vt:lpstr>
      <vt:lpstr>Періоди розвитку генетики</vt:lpstr>
      <vt:lpstr>Грегор Мендель – засновник сучасної генетики</vt:lpstr>
      <vt:lpstr>Основні поняття генетики</vt:lpstr>
      <vt:lpstr>Основні поняття генетики</vt:lpstr>
      <vt:lpstr>Основні поняття генетики</vt:lpstr>
      <vt:lpstr>Основні поняття генетики</vt:lpstr>
      <vt:lpstr>Презентация PowerPoint</vt:lpstr>
      <vt:lpstr>Методи генетики</vt:lpstr>
      <vt:lpstr>Нові методи молекулярної біології</vt:lpstr>
      <vt:lpstr>ПОДУМАЙ!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поняття генетики</dc:title>
  <dc:creator>Закликовська А.В.</dc:creator>
  <cp:lastModifiedBy>Закликовська А.В.</cp:lastModifiedBy>
  <cp:revision>17</cp:revision>
  <dcterms:created xsi:type="dcterms:W3CDTF">2019-01-05T19:32:28Z</dcterms:created>
  <dcterms:modified xsi:type="dcterms:W3CDTF">2019-02-10T16:31:30Z</dcterms:modified>
</cp:coreProperties>
</file>