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88" r:id="rId6"/>
    <p:sldId id="299" r:id="rId7"/>
    <p:sldId id="298" r:id="rId8"/>
    <p:sldId id="300" r:id="rId9"/>
    <p:sldId id="301" r:id="rId10"/>
    <p:sldId id="302" r:id="rId11"/>
    <p:sldId id="303" r:id="rId12"/>
    <p:sldId id="304" r:id="rId13"/>
    <p:sldId id="305" r:id="rId14"/>
    <p:sldId id="290" r:id="rId15"/>
  </p:sldIdLst>
  <p:sldSz cx="12192000" cy="6858000"/>
  <p:notesSz cx="6858000" cy="9144000"/>
  <p:defaultTextStyle>
    <a:defPPr rtl="0"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6846" autoAdjust="0"/>
  </p:normalViewPr>
  <p:slideViewPr>
    <p:cSldViewPr snapToGrid="0">
      <p:cViewPr varScale="1">
        <p:scale>
          <a:sx n="74" d="100"/>
          <a:sy n="74" d="100"/>
        </p:scale>
        <p:origin x="360" y="90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97" d="100"/>
          <a:sy n="97" d="100"/>
        </p:scale>
        <p:origin x="353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BED284B8-DD5F-406A-B747-FDCC2AD48B38}" type="datetime1">
              <a:rPr lang="uk-UA" smtClean="0"/>
              <a:t>23.08.2021</a:t>
            </a:fld>
            <a:endParaRPr lang="uk-UA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BAE14B8-3CC9-472D-9BC5-A84D80684DE2}" type="slidenum">
              <a:rPr lang="uk-UA" smtClean="0"/>
              <a:t>‹№›</a:t>
            </a:fld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верхнього колонтитула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1D13F8-E2C5-4BD0-9827-27F95FB49F02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зображення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uk-UA" noProof="0" dirty="0"/>
          </a:p>
        </p:txBody>
      </p:sp>
      <p:sp>
        <p:nvSpPr>
          <p:cNvPr id="5" name="Місце для нотаток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uk-UA" noProof="0" dirty="0" smtClean="0"/>
              <a:t>Зразки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uk-UA" noProof="0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7FB667E1-E601-4AAF-B95C-B25720D70A60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48584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39431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Місце для зображення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Місце для нотаток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rtl="0"/>
            <a:fld id="{7FB667E1-E601-4AAF-B95C-B25720D70A60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1520608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а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Поліліні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" name="Поліліні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" name="Поліліні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" name="Поліліні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" name="Поліліні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" name="Поліліні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" name="Поліліні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" name="Поліліні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" name="Поліліні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" name="Поліліні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" name="Поліліні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" name="Поліліні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" name="Поліліні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" name="Поліліні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" name="Поліліні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" name="Поліліні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" name="Поліліні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" name="Поліліні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" name="Поліліні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" name="Поліліні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" name="Поліліні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" name="Поліліні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" name="Поліліні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" name="Поліліні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" name="Поліліні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" name="Поліліні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" name="Поліліні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" name="Поліліні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" name="Поліліні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" name="Поліліні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5" name="Поліліні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6" name="Поліліні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7" name="Поліліні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8" name="Поліліні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9" name="Поліліні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40" name="Група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Поліліні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2" name="Поліліні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" name="Поліліні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4" name="Поліліні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5" name="Поліліні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6" name="Поліліні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7" name="Поліліні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8" name="Поліліні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sp>
        <p:nvSpPr>
          <p:cNvPr id="49" name="Полілінія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grpSp>
        <p:nvGrpSpPr>
          <p:cNvPr id="50" name="Група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Поліліні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2" name="Поліліні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3" name="Поліліні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4" name="Поліліні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5" name="Поліліні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6" name="Поліліні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7" name="Поліліні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8" name="Поліліні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sp>
        <p:nvSpPr>
          <p:cNvPr id="59" name="Полілінія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sp>
        <p:nvSpPr>
          <p:cNvPr id="60" name="Полілінія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grpSp>
        <p:nvGrpSpPr>
          <p:cNvPr id="61" name="Група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Поліліні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3" name="Поліліні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4" name="Поліліні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5" name="Поліліні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6" name="Полілінія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7" name="Полілінія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8" name="Поліліні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9" name="Полілінія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0" name="Поліліні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1" name="Поліліні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2" name="Поліліні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3" name="Полілінія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4" name="Полілінія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5" name="Поліліні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6" name="Поліліні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7" name="Поліліні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8" name="Поліліні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9" name="Поліліні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0" name="Поліліні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81" name="Група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Поліліні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3" name="Поліліні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4" name="Поліліні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5" name="Поліліні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6" name="Поліліні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87" name="Група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Поліліні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9" name="Поліліні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0" name="Поліліні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1" name="Поліліні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2" name="Поліліні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3" name="Поліліні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94" name="Група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Поліліні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6" name="Поліліні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7" name="Поліліні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8" name="Поліліні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99" name="Група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Поліліні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1" name="Поліліні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2" name="Поліліні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3" name="Поліліні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4" name="Поліліні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5" name="Поліліні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106" name="Група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Поліліні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8" name="Поліліні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9" name="Поліліні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0" name="Поліліні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1" name="Поліліні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2" name="Поліліні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3" name="Поліліні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4" name="Поліліні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sp>
        <p:nvSpPr>
          <p:cNvPr id="115" name="Полілінія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sp>
        <p:nvSpPr>
          <p:cNvPr id="116" name="Полілінія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uk-UA" noProof="0" dirty="0"/>
          </a:p>
        </p:txBody>
      </p:sp>
      <p:grpSp>
        <p:nvGrpSpPr>
          <p:cNvPr id="117" name="Група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Поліліні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9" name="Поліліні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0" name="Поліліні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1" name="Поліліні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2" name="Поліліні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3" name="Поліліні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4" name="Поліліні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5" name="Поліліні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6" name="Поліліні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7" name="Поліліні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8" name="Поліліні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9" name="Поліліні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0" name="Поліліні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1" name="Поліліні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2" name="Поліліні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3" name="Поліліні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4" name="Поліліні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5" name="Поліліні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6" name="Поліліні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7" name="Поліліні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8" name="Поліліні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9" name="Поліліні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0" name="Поліліні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1" name="Поліліні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2" name="Поліліні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3" name="Поліліні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4" name="Поліліні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5" name="Поліліні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146" name="Група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Поліліні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8" name="Поліліні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9" name="Поліліні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0" name="Поліліні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1" name="Полілінія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2" name="Полілінія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3" name="Поліліні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4" name="Полілінія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5" name="Поліліні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6" name="Поліліні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7" name="Поліліні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8" name="Полілінія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9" name="Полілінія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0" name="Поліліні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1" name="Поліліні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2" name="Поліліні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3" name="Поліліні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4" name="Поліліні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5" name="Поліліні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6" name="Поліліні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7" name="Поліліні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8" name="Поліліні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9" name="Поліліні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0" name="Поліліні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171" name="Група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Поліліні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3" name="Поліліні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4" name="Поліліні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5" name="Поліліні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6" name="Поліліні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7" name="Поліліні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8" name="Поліліні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9" name="Поліліні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rtlCol="0" anchor="b">
            <a:normAutofit/>
          </a:bodyPr>
          <a:lstStyle>
            <a:lvl1pPr algn="ctr">
              <a:defRPr sz="660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Підзаголовок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 rtlCol="0"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uk-UA" noProof="0" smtClean="0"/>
              <a:t>Зразок підзаголовка</a:t>
            </a: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/>
        <p:txBody>
          <a:bodyPr vert="eaVert" rtlCol="0"/>
          <a:lstStyle/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019BC2BF-A43C-4C25-A37D-A0FA5662BDB3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и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ертикального тексту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 rtlCol="0"/>
          <a:lstStyle/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D4895B7E-8818-45F3-8910-3E6163585229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і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/>
        <p:txBody>
          <a:bodyPr rtlCol="0"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29016BE6-54AE-400A-A04F-65A824D270EE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озділ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rtlCol="0" anchor="b">
            <a:normAutofit/>
          </a:bodyPr>
          <a:lstStyle>
            <a:lvl1pPr algn="l">
              <a:defRPr sz="5200" b="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rtlCol="0"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8F129DA-18B8-4826-B437-87D8D9C3F49F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елементи вміст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3A5CB3AB-F82B-4851-9FC7-B1EB6F45A30A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4" name="Місце для вмісту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5" name="Місце для тексту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rtlCol="0"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6" name="Місце для вмісту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8" name="Місце для нижнього колонтитула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7" name="Місце для дати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125E4A39-34FE-442E-A099-C8D6DB86CEF6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9" name="Місце для номера слайда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4FAB73BC-B049-4115-A692-8D63A059BFB8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ілінія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sp>
        <p:nvSpPr>
          <p:cNvPr id="7" name="Полілінія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sp>
        <p:nvSpPr>
          <p:cNvPr id="8" name="Полілінія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grpSp>
        <p:nvGrpSpPr>
          <p:cNvPr id="9" name="Група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Поліліні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" name="Поліліні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" name="Поліліні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" name="Поліліні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" name="Поліліні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" name="Поліліні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" name="Поліліні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" name="Поліліні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" name="Поліліні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" name="Поліліні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" name="Поліліні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" name="Поліліні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" name="Поліліні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" name="Поліліні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" name="Поліліні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" name="Поліліні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" name="Поліліні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" name="Поліліні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" name="Поліліні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" name="Поліліні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" name="Поліліні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" name="Поліліні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" name="Поліліні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" name="Поліліні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" name="Поліліні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5" name="Поліліні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6" name="Поліліні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7" name="Поліліні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8" name="Поліліні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9" name="Поліліні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0" name="Поліліні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1" name="Поліліні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2" name="Поліліні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" name="Поліліні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4" name="Поліліні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5" name="Поліліні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6" name="Поліліні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7" name="Поліліні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8" name="Поліліні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9" name="Поліліні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0" name="Поліліні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1" name="Поліліні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2" name="Поліліні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3" name="Поліліні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4" name="Поліліні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5" name="Поліліні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6" name="Поліліні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7" name="Поліліні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8" name="Поліліні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9" name="Поліліні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0" name="Поліліні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1" name="Поліліні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2" name="Поліліні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3" name="Поліліні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4" name="Поліліні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5" name="Поліліні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6" name="Поліліні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7" name="Поліліні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8" name="Поліліні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9" name="Поліліні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0" name="Поліліні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1" name="Поліліні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2" name="Поліліні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3" name="Поліліні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4" name="Поліліні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5" name="Поліліні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6" name="Поліліні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7" name="Поліліні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8" name="Поліліні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79" name="Поліліні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0" name="Поліліні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1" name="Поліліні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2" name="Поліліні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3" name="Поліліні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4" name="Поліліні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5" name="Поліліні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6" name="Поліліні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7" name="Поліліні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8" name="Поліліні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89" name="Поліліні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0" name="Поліліні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1" name="Поліліні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2" name="Поліліні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93" name="Група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Поліліні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5" name="Поліліні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6" name="Поліліні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7" name="Поліліні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8" name="Поліліні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99" name="Поліліні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0" name="Поліліні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1" name="Поліліні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2" name="Поліліні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3" name="Поліліні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4" name="Поліліні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5" name="Поліліні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6" name="Поліліні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7" name="Поліліні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8" name="Поліліні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09" name="Поліліні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0" name="Поліліні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1" name="Поліліні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2" name="Поліліні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3" name="Поліліні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4" name="Поліліні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5" name="Поліліні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6" name="Поліліні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7" name="Поліліні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8" name="Поліліні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19" name="Поліліні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0" name="Поліліні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1" name="Поліліні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2" name="Поліліні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3" name="Поліліні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4" name="Поліліні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5" name="Поліліні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6" name="Поліліні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7" name="Поліліні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8" name="Поліліні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9" name="Поліліні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0" name="Поліліні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1" name="Поліліні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2" name="Поліліні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3" name="Поліліні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4" name="Поліліні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5" name="Поліліні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6" name="Поліліні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7" name="Поліліні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8" name="Поліліні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9" name="Поліліні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0" name="Поліліні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1" name="Поліліні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2" name="Поліліні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3" name="Поліліні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4" name="Поліліні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5" name="Поліліні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6" name="Поліліні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7" name="Поліліні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8" name="Поліліні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9" name="Поліліні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0" name="Поліліні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1" name="Поліліні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2" name="Поліліні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3" name="Поліліні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4" name="Поліліні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5" name="Поліліні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6" name="Поліліні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7" name="Поліліні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8" name="Поліліні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9" name="Поліліні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0" name="Поліліні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1" name="Поліліні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2" name="Поліліні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3" name="Поліліні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4" name="Поліліні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5" name="Поліліні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6" name="Поліліні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7" name="Поліліні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8" name="Поліліні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9" name="Поліліні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0" name="Поліліні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1" name="Поліліні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2" name="Поліліні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3" name="Поліліні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4" name="Поліліні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5" name="Поліліні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6" name="Поліліні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177" name="Група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Поліліні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9" name="Поліліні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0" name="Поліліні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1" name="Поліліні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2" name="Поліліні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3" name="Поліліні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4" name="Поліліні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5" name="Поліліні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6" name="Поліліні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7" name="Поліліні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8" name="Поліліні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9" name="Поліліні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0" name="Поліліні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1" name="Поліліні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2" name="Поліліні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3" name="Поліліні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4" name="Поліліні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5" name="Поліліні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6" name="Поліліні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7" name="Поліліні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8" name="Поліліні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99" name="Поліліні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0" name="Поліліні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1" name="Поліліні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2" name="Поліліні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3" name="Поліліні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4" name="Поліліні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5" name="Поліліні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6" name="Поліліні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7" name="Поліліні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8" name="Поліліні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09" name="Поліліні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0" name="Поліліні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1" name="Поліліні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2" name="Поліліні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3" name="Поліліні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4" name="Поліліні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5" name="Поліліні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6" name="Поліліні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7" name="Поліліні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8" name="Поліліні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9" name="Поліліні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0" name="Поліліні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1" name="Поліліні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2" name="Поліліні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3" name="Поліліні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4" name="Поліліні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5" name="Поліліні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6" name="Поліліні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7" name="Поліліні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8" name="Поліліні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9" name="Поліліні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0" name="Поліліні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1" name="Поліліні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2" name="Поліліні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3" name="Поліліні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4" name="Поліліні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5" name="Поліліні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6" name="Поліліні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7" name="Поліліні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8" name="Поліліні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9" name="Поліліні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0" name="Поліліні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1" name="Поліліні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2" name="Поліліні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3" name="Поліліні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4" name="Поліліні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5" name="Поліліні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6" name="Поліліні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7" name="Поліліні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8" name="Поліліні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9" name="Поліліні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0" name="Поліліні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1" name="Поліліні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2" name="Поліліні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3" name="Поліліні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4" name="Поліліні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5" name="Поліліні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6" name="Поліліні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7" name="Поліліні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8" name="Поліліні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9" name="Поліліні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260" name="Група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Поліліні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2" name="Поліліні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3" name="Поліліні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4" name="Поліліні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5" name="Поліліні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6" name="Поліліні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7" name="Поліліні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8" name="Поліліні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69" name="Поліліні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0" name="Поліліні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1" name="Поліліні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2" name="Поліліні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3" name="Поліліні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іліні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5" name="Поліліні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6" name="Поліліні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7" name="Поліліні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іліні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79" name="Поліліні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0" name="Поліліні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1" name="Поліліні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2" name="Поліліні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3" name="Поліліні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4" name="Поліліні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іліні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іліні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7" name="Поліліні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8" name="Поліліні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289" name="Група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Поліліні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2" name="Поліліні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3" name="Поліліні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4" name="Полілінія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5" name="Полілінія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6" name="Поліліні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7" name="Полілінія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8" name="Поліліні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9" name="Поліліні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0" name="Поліліні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1" name="Полілінія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2" name="Полілінія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3" name="Поліліні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4" name="Поліліні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5" name="Поліліні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6" name="Поліліні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7" name="Поліліні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8" name="Поліліні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9" name="Поліліні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sp>
        <p:nvSpPr>
          <p:cNvPr id="310" name="Полілінія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grpSp>
        <p:nvGrpSpPr>
          <p:cNvPr id="311" name="Група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Поліліні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3" name="Поліліні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4" name="Поліліні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5" name="Поліліні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6" name="Поліліні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7" name="Поліліні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8" name="Поліліні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9" name="Поліліні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0" name="Поліліні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1" name="Поліліні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2" name="Поліліні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3" name="Поліліні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4" name="Поліліні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5" name="Поліліні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6" name="Поліліні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7" name="Поліліні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8" name="Поліліні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9" name="Поліліні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0" name="Поліліні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1" name="Поліліні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2" name="Поліліні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3" name="Поліліні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4" name="Поліліні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5" name="Поліліні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6" name="Поліліні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7" name="Поліліні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8" name="Поліліні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9" name="Поліліні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0" name="Поліліні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1" name="Поліліні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2" name="Поліліні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3" name="Поліліні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4" name="Поліліні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5" name="Поліліні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6" name="Поліліні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47" name="Поліліні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348" name="Група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Гру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іліні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76" name="Поліліні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77" name="Поліліні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78" name="Поліліні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79" name="Поліліні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0" name="Поліліні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1" name="Поліліні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2" name="Поліліні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3" name="Поліліні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4" name="Поліліні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5" name="Поліліні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6" name="Поліліні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7" name="Поліліні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8" name="Поліліні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89" name="Поліліні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0" name="Поліліні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1" name="Поліліні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2" name="Поліліні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3" name="Поліліні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4" name="Поліліні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5" name="Поліліні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6" name="Поліліні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7" name="Поліліні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8" name="Поліліні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99" name="Поліліні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0" name="Поліліні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1" name="Поліліні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2" name="Поліліні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3" name="Поліліні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4" name="Поліліні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5" name="Поліліні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6" name="Поліліні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7" name="Поліліні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8" name="Поліліні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09" name="Поліліні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0" name="Поліліні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1" name="Поліліні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2" name="Поліліні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3" name="Поліліні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4" name="Поліліні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5" name="Поліліні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6" name="Поліліні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7" name="Поліліні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8" name="Поліліні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19" name="Поліліні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20" name="Поліліні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421" name="Поліліні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</p:grpSp>
        <p:grpSp>
          <p:nvGrpSpPr>
            <p:cNvPr id="350" name="Гру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іліні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67" name="Поліліні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68" name="Поліліні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69" name="Поліліні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70" name="Поліліні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71" name="Поліліні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72" name="Поліліні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73" name="Поліліні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74" name="Поліліні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</p:grpSp>
        <p:grpSp>
          <p:nvGrpSpPr>
            <p:cNvPr id="351" name="Гру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іліні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60" name="Поліліні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61" name="Поліліні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62" name="Поліліні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63" name="Поліліні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64" name="Поліліні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65" name="Поліліні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</p:grpSp>
        <p:grpSp>
          <p:nvGrpSpPr>
            <p:cNvPr id="352" name="Гру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іліні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54" name="Поліліні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55" name="Поліліні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56" name="Поліліні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57" name="Поліліні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  <p:sp>
            <p:nvSpPr>
              <p:cNvPr id="358" name="Поліліні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rtl="0"/>
                <a:endParaRPr lang="uk-UA" noProof="0" dirty="0"/>
              </a:p>
            </p:txBody>
          </p:sp>
        </p:grpSp>
      </p:grpSp>
      <p:grpSp>
        <p:nvGrpSpPr>
          <p:cNvPr id="422" name="Група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Поліліні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24" name="Поліліні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25" name="Поліліні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26" name="Поліліні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27" name="Поліліні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28" name="Поліліні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29" name="Поліліні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0" name="Поліліні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431" name="Група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Поліліні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3" name="Поліліні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4" name="Поліліні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5" name="Поліліні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6" name="Поліліні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7" name="Поліліні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8" name="Поліліні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39" name="Поліліні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440" name="Група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Поліліні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42" name="Поліліні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43" name="Поліліні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44" name="Поліліні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45" name="Поліліні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46" name="Поліліні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47" name="Поліліні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48" name="Поліліні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rtlCol="0" anchor="ctr">
            <a:normAutofit/>
          </a:bodyPr>
          <a:lstStyle>
            <a:lvl1pPr algn="ctr">
              <a:defRPr sz="600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4" name="Місце для нижнього колонтитула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3" name="Місце для дати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748616B8-C652-4B30-8347-BFB33ED203BC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5" name="Місце для номера слайда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нижнього колонтитула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2" name="Місце для дати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44694E1D-30C0-4F42-A7DD-D72A6DA7ED2B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4" name="Місце для номера слайда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Вміст і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 rtlCol="0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  <a:p>
            <a:pPr lvl="1" rtl="0"/>
            <a:r>
              <a:rPr lang="uk-UA" noProof="0" smtClean="0"/>
              <a:t>Другий рівень</a:t>
            </a:r>
          </a:p>
          <a:p>
            <a:pPr lvl="2" rtl="0"/>
            <a:r>
              <a:rPr lang="uk-UA" noProof="0" smtClean="0"/>
              <a:t>Третій рівень</a:t>
            </a:r>
          </a:p>
          <a:p>
            <a:pPr lvl="3" rtl="0"/>
            <a:r>
              <a:rPr lang="uk-UA" noProof="0" smtClean="0"/>
              <a:t>Четвертий рівень</a:t>
            </a:r>
          </a:p>
          <a:p>
            <a:pPr lvl="4" rtl="0"/>
            <a:r>
              <a:rPr lang="uk-UA" noProof="0" smtClean="0"/>
              <a:t>П'ятий рівень</a:t>
            </a:r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081D40A-7C24-4A8F-9214-836463C7D34A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Зображення з підпис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rtlCol="0" anchor="b">
            <a:normAutofit/>
          </a:bodyPr>
          <a:lstStyle>
            <a:lvl1pPr>
              <a:defRPr sz="3400" b="0"/>
            </a:lvl1pPr>
          </a:lstStyle>
          <a:p>
            <a:pPr rtl="0"/>
            <a:r>
              <a:rPr lang="uk-UA" noProof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зображення 2" descr="Пустий покажчик місця заповнення для зображення. Клацніть цей покажчик і виберіть зображення, яке потрібно додати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 rtlCol="0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uk-UA" noProof="0" smtClean="0"/>
              <a:t>Клацніть піктограму, щоб додати зображення</a:t>
            </a:r>
            <a:endParaRPr lang="uk-UA" noProof="0" dirty="0"/>
          </a:p>
        </p:txBody>
      </p:sp>
      <p:sp>
        <p:nvSpPr>
          <p:cNvPr id="4" name="Місце для тексту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 rtlCol="0"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uk-UA" noProof="0" smtClean="0"/>
              <a:t>Зразок тексту</a:t>
            </a:r>
          </a:p>
        </p:txBody>
      </p:sp>
      <p:sp>
        <p:nvSpPr>
          <p:cNvPr id="6" name="Місце для нижнього колонтитула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5" name="Місце для дати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934CA522-04A8-4E4A-AB0F-6BFC1FB9B745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7" name="Місце для номера слайда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CA8D9AD5-F248-4919-864A-CFD76CC027D6}" type="slidenum">
              <a:rPr lang="uk-UA" noProof="0" smtClean="0"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ілінія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sp>
        <p:nvSpPr>
          <p:cNvPr id="8" name="Полілінія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sp>
        <p:nvSpPr>
          <p:cNvPr id="9" name="Полілінія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rtl="0"/>
            <a:endParaRPr lang="uk-UA" noProof="0" dirty="0"/>
          </a:p>
        </p:txBody>
      </p:sp>
      <p:grpSp>
        <p:nvGrpSpPr>
          <p:cNvPr id="10" name="Група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Поліліні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2" name="Поліліні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3" name="Поліліні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4" name="Поліліні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5" name="Поліліні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6" name="Поліліні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7" name="Поліліні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18" name="Поліліні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19" name="Група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Поліліні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1" name="Поліліні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2" name="Поліліні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3" name="Поліліні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4" name="Поліліні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5" name="Поліліні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26" name="Група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Поліліні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8" name="Поліліні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29" name="Поліліні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0" name="Поліліні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1" name="Поліліні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2" name="Полілінія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3" name="Поліліні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34" name="Група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Поліліні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6" name="Поліліні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7" name="Поліліні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8" name="Поліліні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39" name="Поліліні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0" name="Поліліні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1" name="Поліліні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2" name="Поліліні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43" name="Група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Поліліні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5" name="Полілінія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6" name="Полілінія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7" name="Поліліні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8" name="Поліліні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49" name="Поліліні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0" name="Поліліні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1" name="Поліліні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52" name="Група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Поліліні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4" name="Поліліні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5" name="Поліліні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6" name="Поліліні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7" name="Поліліні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8" name="Поліліні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59" name="Поліліні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0" name="Поліліні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grpSp>
        <p:nvGrpSpPr>
          <p:cNvPr id="61" name="Група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Поліліні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3" name="Поліліні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4" name="Поліліні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5" name="Поліліні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6" name="Поліліні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7" name="Поліліні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8" name="Поліліні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  <p:sp>
          <p:nvSpPr>
            <p:cNvPr id="69" name="Поліліні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uk-UA" noProof="0" dirty="0"/>
            </a:p>
          </p:txBody>
        </p:sp>
      </p:grpSp>
      <p:sp>
        <p:nvSpPr>
          <p:cNvPr id="2" name="Місце для заголовка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uk-UA" noProof="0" dirty="0" smtClean="0"/>
              <a:t>Зразок заголовка</a:t>
            </a:r>
            <a:endParaRPr lang="uk-UA" noProof="0" dirty="0"/>
          </a:p>
        </p:txBody>
      </p:sp>
      <p:sp>
        <p:nvSpPr>
          <p:cNvPr id="3" name="Місце для тексту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uk-UA" noProof="0" dirty="0" smtClean="0"/>
              <a:t>Зразки тексту</a:t>
            </a:r>
          </a:p>
          <a:p>
            <a:pPr lvl="1" rtl="0"/>
            <a:r>
              <a:rPr lang="uk-UA" noProof="0" dirty="0" smtClean="0"/>
              <a:t>Другий рівень</a:t>
            </a:r>
          </a:p>
          <a:p>
            <a:pPr lvl="2" rtl="0"/>
            <a:r>
              <a:rPr lang="uk-UA" noProof="0" dirty="0" smtClean="0"/>
              <a:t>Третій рівень</a:t>
            </a:r>
          </a:p>
          <a:p>
            <a:pPr lvl="3" rtl="0"/>
            <a:r>
              <a:rPr lang="uk-UA" noProof="0" dirty="0" smtClean="0"/>
              <a:t>Четвертий рівень</a:t>
            </a:r>
          </a:p>
          <a:p>
            <a:pPr lvl="4" rtl="0"/>
            <a:r>
              <a:rPr lang="uk-UA" noProof="0" dirty="0" smtClean="0"/>
              <a:t>П’ятий рівень</a:t>
            </a:r>
            <a:endParaRPr lang="uk-UA" noProof="0" dirty="0"/>
          </a:p>
        </p:txBody>
      </p:sp>
      <p:sp>
        <p:nvSpPr>
          <p:cNvPr id="5" name="Місце для нижнього колонтитула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baseline="0">
                <a:solidFill>
                  <a:schemeClr val="tx1"/>
                </a:solidFill>
              </a:defRPr>
            </a:lvl1pPr>
          </a:lstStyle>
          <a:p>
            <a:pPr rtl="0"/>
            <a:r>
              <a:rPr lang="uk-UA" noProof="0" dirty="0" smtClean="0"/>
              <a:t>Додайте нижній колонтитул</a:t>
            </a:r>
            <a:endParaRPr lang="uk-UA" noProof="0" dirty="0"/>
          </a:p>
        </p:txBody>
      </p:sp>
      <p:sp>
        <p:nvSpPr>
          <p:cNvPr id="4" name="Місце для дати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1063198" cy="1939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D553648A-5E52-45D8-93BC-A55CCF20A6B5}" type="datetime1">
              <a:rPr lang="uk-UA" smtClean="0"/>
              <a:pPr/>
              <a:t>23.08.2021</a:t>
            </a:fld>
            <a:endParaRPr lang="uk-UA" dirty="0"/>
          </a:p>
        </p:txBody>
      </p:sp>
      <p:sp>
        <p:nvSpPr>
          <p:cNvPr id="6" name="Місце для номера слайда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pPr rtl="0"/>
            <a:fld id="{CA8D9AD5-F248-4919-864A-CFD76CC027D6}" type="slidenum">
              <a:rPr lang="uk-UA" noProof="0" smtClean="0"/>
              <a:pPr/>
              <a:t>‹№›</a:t>
            </a:fld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7" pos="3840" userDrawn="1">
          <p15:clr>
            <a:srgbClr val="F26B43"/>
          </p15:clr>
        </p15:guide>
        <p15:guide id="8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39621" y="1839272"/>
            <a:ext cx="9360418" cy="2263258"/>
          </a:xfrm>
        </p:spPr>
        <p:txBody>
          <a:bodyPr rtlCol="0">
            <a:noAutofit/>
          </a:bodyPr>
          <a:lstStyle/>
          <a:p>
            <a:r>
              <a:rPr lang="ru-RU" sz="7000" dirty="0" err="1"/>
              <a:t>Поняття</a:t>
            </a:r>
            <a:r>
              <a:rPr lang="ru-RU" sz="7000" dirty="0"/>
              <a:t> про </a:t>
            </a:r>
            <a:r>
              <a:rPr lang="ru-RU" sz="7000" dirty="0" err="1"/>
              <a:t>якість</a:t>
            </a:r>
            <a:r>
              <a:rPr lang="ru-RU" sz="7000" dirty="0"/>
              <a:t> </a:t>
            </a:r>
            <a:r>
              <a:rPr lang="ru-RU" sz="7000" dirty="0" err="1"/>
              <a:t>довкілля</a:t>
            </a:r>
            <a:r>
              <a:rPr lang="ru-RU" sz="7000" dirty="0"/>
              <a:t>. </a:t>
            </a:r>
            <a:r>
              <a:rPr lang="ru-RU" sz="7000" dirty="0" err="1"/>
              <a:t>Критерії</a:t>
            </a:r>
            <a:r>
              <a:rPr lang="ru-RU" sz="7000" dirty="0"/>
              <a:t> </a:t>
            </a:r>
            <a:r>
              <a:rPr lang="ru-RU" sz="7000" dirty="0" err="1" smtClean="0"/>
              <a:t>забруднення</a:t>
            </a:r>
            <a:r>
              <a:rPr lang="ru-RU" sz="7000" dirty="0" smtClean="0"/>
              <a:t/>
            </a:r>
            <a:br>
              <a:rPr lang="ru-RU" sz="7000" dirty="0" smtClean="0"/>
            </a:br>
            <a:r>
              <a:rPr lang="ru-RU" sz="7000" dirty="0" smtClean="0"/>
              <a:t> </a:t>
            </a:r>
            <a:r>
              <a:rPr lang="ru-RU" sz="7000" dirty="0" err="1" smtClean="0"/>
              <a:t>довкілля</a:t>
            </a:r>
            <a:endParaRPr lang="uk-UA" sz="7000" dirty="0"/>
          </a:p>
        </p:txBody>
      </p:sp>
      <p:sp>
        <p:nvSpPr>
          <p:cNvPr id="5" name="Підзаголовок 4"/>
          <p:cNvSpPr>
            <a:spLocks noGrp="1"/>
          </p:cNvSpPr>
          <p:nvPr>
            <p:ph type="subTitle" idx="1"/>
          </p:nvPr>
        </p:nvSpPr>
        <p:spPr>
          <a:xfrm>
            <a:off x="4109390" y="4881092"/>
            <a:ext cx="6916336" cy="822738"/>
          </a:xfrm>
        </p:spPr>
        <p:txBody>
          <a:bodyPr rtlCol="0">
            <a:normAutofit fontScale="55000" lnSpcReduction="20000"/>
          </a:bodyPr>
          <a:lstStyle/>
          <a:p>
            <a:pPr rtl="0"/>
            <a:r>
              <a:rPr lang="uk-UA" dirty="0" smtClean="0"/>
              <a:t>Біологія і екологія</a:t>
            </a:r>
          </a:p>
          <a:p>
            <a:pPr rtl="0"/>
            <a:r>
              <a:rPr lang="uk-UA" dirty="0" smtClean="0"/>
              <a:t> </a:t>
            </a:r>
            <a:r>
              <a:rPr lang="uk-UA" dirty="0" smtClean="0"/>
              <a:t>11 клас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250670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uk-UA" sz="4800" dirty="0" smtClean="0">
                <a:solidFill>
                  <a:srgbClr val="FF0000"/>
                </a:solidFill>
              </a:rPr>
              <a:t>МЕТОДИ ДОСЛІДЖЕННЯ ЯКОСТІ ДОВКІЛЛЯ</a:t>
            </a:r>
            <a:endParaRPr lang="uk-UA" sz="4800" dirty="0">
              <a:solidFill>
                <a:srgbClr val="FF0000"/>
              </a:solidFill>
            </a:endParaRPr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0" y="695622"/>
            <a:ext cx="9134856" cy="4152901"/>
          </a:xfrm>
        </p:spPr>
        <p:txBody>
          <a:bodyPr/>
          <a:lstStyle/>
          <a:p>
            <a:endParaRPr lang="uk-UA" dirty="0" smtClean="0"/>
          </a:p>
          <a:p>
            <a:r>
              <a:rPr lang="uk-UA" sz="2800" dirty="0" smtClean="0"/>
              <a:t>БІОТЕСТУВАННЯ</a:t>
            </a:r>
            <a:endParaRPr lang="uk-UA" sz="2800" dirty="0"/>
          </a:p>
          <a:p>
            <a:r>
              <a:rPr lang="ru-RU" sz="2800" dirty="0" smtClean="0"/>
              <a:t>ВСТАНОВЛЕННЯ ПОРОГУ ШКІДЛИВОЇ ДІЇ</a:t>
            </a:r>
          </a:p>
          <a:p>
            <a:r>
              <a:rPr lang="ru-RU" sz="2800" dirty="0" smtClean="0"/>
              <a:t>МЕТОД ЕКОЛОГІЧНОГО МОНІТОРИНГУ</a:t>
            </a:r>
          </a:p>
          <a:p>
            <a:r>
              <a:rPr lang="ru-RU" sz="2800" dirty="0" smtClean="0"/>
              <a:t>БІОІНДИКАЦІЯ</a:t>
            </a:r>
          </a:p>
          <a:p>
            <a:r>
              <a:rPr lang="ru-RU" sz="2800" dirty="0" smtClean="0"/>
              <a:t>БІОПРОГНОЗУВАННЯ</a:t>
            </a:r>
          </a:p>
          <a:p>
            <a:endParaRPr lang="ru-RU" dirty="0"/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392" y="3369106"/>
            <a:ext cx="7944787" cy="3215715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279" y="1312334"/>
            <a:ext cx="4721900" cy="1860796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0126" y="4536547"/>
            <a:ext cx="2807689" cy="2048274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31825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03882" y="0"/>
            <a:ext cx="9133730" cy="1233424"/>
          </a:xfrm>
        </p:spPr>
        <p:txBody>
          <a:bodyPr rtlCol="0">
            <a:normAutofit/>
          </a:bodyPr>
          <a:lstStyle/>
          <a:p>
            <a:pPr algn="ctr" rtl="0"/>
            <a:r>
              <a:rPr lang="uk-UA" sz="7200" b="1" dirty="0" smtClean="0"/>
              <a:t>ПОМІРКУЙТЕ</a:t>
            </a:r>
            <a:endParaRPr lang="uk-UA" sz="72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sz="half" idx="1"/>
          </p:nvPr>
        </p:nvSpPr>
        <p:spPr>
          <a:xfrm>
            <a:off x="104931" y="1233424"/>
            <a:ext cx="5981076" cy="4123944"/>
          </a:xfrm>
        </p:spPr>
        <p:txBody>
          <a:bodyPr rtlCol="0">
            <a:noAutofit/>
          </a:bodyPr>
          <a:lstStyle/>
          <a:p>
            <a:pPr marL="45720" indent="0" algn="just">
              <a:buNone/>
            </a:pPr>
            <a:r>
              <a:rPr lang="uk-UA" sz="3200" dirty="0"/>
              <a:t>У тканинах тіла пінгвінів з Антарктиди під час дослідження </a:t>
            </a:r>
            <a:r>
              <a:rPr lang="uk-UA" sz="3200" dirty="0" smtClean="0"/>
              <a:t>було виявлено </a:t>
            </a:r>
            <a:r>
              <a:rPr lang="uk-UA" sz="3200" dirty="0"/>
              <a:t>пестициди, які застосовувалися для обробки </a:t>
            </a:r>
            <a:r>
              <a:rPr lang="uk-UA" sz="3200" dirty="0" smtClean="0"/>
              <a:t>сільськогосподарських </a:t>
            </a:r>
            <a:r>
              <a:rPr lang="uk-UA" sz="3200" dirty="0"/>
              <a:t>культур за кілька тисяч кілометрів від місця </a:t>
            </a:r>
            <a:r>
              <a:rPr lang="uk-UA" sz="3200" dirty="0" smtClean="0"/>
              <a:t>проживання цих </a:t>
            </a:r>
            <a:r>
              <a:rPr lang="uk-UA" sz="3200" dirty="0"/>
              <a:t>птахів. Як ці речовини могли потрапити до їхніх організмів?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14046" y="1678898"/>
            <a:ext cx="5713128" cy="3808752"/>
          </a:xfrm>
          <a:prstGeom prst="rect">
            <a:avLst/>
          </a:prstGeom>
          <a:effectLst>
            <a:glow rad="127000">
              <a:schemeClr val="bg1"/>
            </a:glow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1402705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1210615" y="78910"/>
            <a:ext cx="10135672" cy="1406990"/>
          </a:xfrm>
        </p:spPr>
        <p:txBody>
          <a:bodyPr rtlCol="0">
            <a:normAutofit fontScale="90000"/>
          </a:bodyPr>
          <a:lstStyle/>
          <a:p>
            <a:pPr algn="ctr"/>
            <a:r>
              <a:rPr lang="ru-R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ЯКІСТЬ ДОВКІЛЛЯ </a:t>
            </a:r>
            <a:r>
              <a:rPr lang="ru-RU" b="1" dirty="0">
                <a:solidFill>
                  <a:srgbClr val="FF0000"/>
                </a:solidFill>
              </a:rPr>
              <a:t>– </a:t>
            </a:r>
            <a:r>
              <a:rPr lang="ru-RU" b="1" dirty="0" err="1">
                <a:solidFill>
                  <a:srgbClr val="FF0000"/>
                </a:solidFill>
              </a:rPr>
              <a:t>міра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відповідності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навколишнього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середовища</a:t>
            </a:r>
            <a:r>
              <a:rPr lang="ru-RU" b="1" dirty="0">
                <a:solidFill>
                  <a:srgbClr val="FF0000"/>
                </a:solidFill>
              </a:rPr>
              <a:t> і </a:t>
            </a:r>
            <a:r>
              <a:rPr lang="ru-RU" b="1" dirty="0" err="1" smtClean="0">
                <a:solidFill>
                  <a:srgbClr val="FF0000"/>
                </a:solidFill>
              </a:rPr>
              <a:t>природних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>
                <a:solidFill>
                  <a:srgbClr val="FF0000"/>
                </a:solidFill>
              </a:rPr>
              <a:t>умов потребам людей та </a:t>
            </a:r>
            <a:r>
              <a:rPr lang="ru-RU" b="1" dirty="0" err="1">
                <a:solidFill>
                  <a:srgbClr val="FF0000"/>
                </a:solidFill>
              </a:rPr>
              <a:t>інших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організмів</a:t>
            </a:r>
            <a:endParaRPr lang="uk-UA" b="1" dirty="0">
              <a:solidFill>
                <a:srgbClr val="FF0000"/>
              </a:solidFill>
            </a:endParaRPr>
          </a:p>
        </p:txBody>
      </p:sp>
      <p:sp>
        <p:nvSpPr>
          <p:cNvPr id="14" name="Місце для вмісту 13"/>
          <p:cNvSpPr>
            <a:spLocks noGrp="1"/>
          </p:cNvSpPr>
          <p:nvPr>
            <p:ph idx="1"/>
          </p:nvPr>
        </p:nvSpPr>
        <p:spPr>
          <a:xfrm>
            <a:off x="592427" y="1485900"/>
            <a:ext cx="10959921" cy="4884920"/>
          </a:xfrm>
        </p:spPr>
        <p:txBody>
          <a:bodyPr rtlCol="0">
            <a:normAutofit fontScale="92500"/>
          </a:bodyPr>
          <a:lstStyle/>
          <a:p>
            <a:pPr marL="45720" indent="0" algn="just">
              <a:buNone/>
            </a:pPr>
            <a:endParaRPr lang="uk-UA" dirty="0" smtClean="0"/>
          </a:p>
          <a:p>
            <a:pPr marL="45720" indent="0" algn="just">
              <a:buNone/>
            </a:pPr>
            <a:endParaRPr lang="uk-UA" dirty="0"/>
          </a:p>
          <a:p>
            <a:pPr marL="45720" indent="0" algn="just">
              <a:buNone/>
            </a:pPr>
            <a:endParaRPr lang="uk-UA" dirty="0" smtClean="0"/>
          </a:p>
          <a:p>
            <a:pPr marL="45720" indent="0" algn="just">
              <a:buNone/>
            </a:pPr>
            <a:endParaRPr lang="uk-UA" dirty="0"/>
          </a:p>
          <a:p>
            <a:pPr marL="45720" indent="0" algn="just">
              <a:buNone/>
            </a:pPr>
            <a:endParaRPr lang="uk-UA" dirty="0" smtClean="0"/>
          </a:p>
          <a:p>
            <a:pPr marL="45720" indent="0" algn="just">
              <a:buNone/>
            </a:pPr>
            <a:endParaRPr lang="uk-UA" dirty="0"/>
          </a:p>
          <a:p>
            <a:pPr marL="45720" indent="0" algn="just">
              <a:buNone/>
            </a:pPr>
            <a:r>
              <a:rPr lang="uk-UA" sz="2800" dirty="0" smtClean="0"/>
              <a:t>Оцінювання </a:t>
            </a:r>
            <a:r>
              <a:rPr lang="uk-UA" sz="2800" dirty="0"/>
              <a:t>впливу забруднення на довкілля здійснюється на </a:t>
            </a:r>
            <a:r>
              <a:rPr lang="uk-UA" sz="2800" dirty="0" smtClean="0"/>
              <a:t>державному рівні </a:t>
            </a:r>
            <a:r>
              <a:rPr lang="uk-UA" sz="2800" dirty="0"/>
              <a:t>шляхом </a:t>
            </a:r>
            <a:r>
              <a:rPr lang="uk-UA" sz="2800" b="1" dirty="0">
                <a:solidFill>
                  <a:srgbClr val="FF0000"/>
                </a:solidFill>
              </a:rPr>
              <a:t>екологічної експертизи</a:t>
            </a:r>
            <a:r>
              <a:rPr lang="uk-UA" sz="2800" dirty="0"/>
              <a:t> за певними параметрами (</a:t>
            </a:r>
            <a:r>
              <a:rPr lang="uk-UA" sz="2800" dirty="0" smtClean="0"/>
              <a:t>наприклад, </a:t>
            </a:r>
            <a:r>
              <a:rPr lang="uk-UA" sz="2800" dirty="0" smtClean="0">
                <a:solidFill>
                  <a:srgbClr val="002060"/>
                </a:solidFill>
              </a:rPr>
              <a:t>кількість </a:t>
            </a:r>
            <a:r>
              <a:rPr lang="uk-UA" sz="2800" dirty="0" err="1">
                <a:solidFill>
                  <a:srgbClr val="002060"/>
                </a:solidFill>
              </a:rPr>
              <a:t>сполук</a:t>
            </a:r>
            <a:r>
              <a:rPr lang="uk-UA" sz="2800" dirty="0">
                <a:solidFill>
                  <a:srgbClr val="002060"/>
                </a:solidFill>
              </a:rPr>
              <a:t> важких металів</a:t>
            </a:r>
            <a:r>
              <a:rPr lang="uk-UA" sz="2800" dirty="0"/>
              <a:t>, деяких </a:t>
            </a:r>
            <a:r>
              <a:rPr lang="uk-UA" sz="2800" dirty="0" err="1">
                <a:solidFill>
                  <a:srgbClr val="002060"/>
                </a:solidFill>
              </a:rPr>
              <a:t>ксенобіотиків</a:t>
            </a:r>
            <a:r>
              <a:rPr lang="uk-UA" sz="2800" dirty="0"/>
              <a:t>, </a:t>
            </a:r>
            <a:r>
              <a:rPr lang="uk-UA" sz="2800" dirty="0">
                <a:solidFill>
                  <a:srgbClr val="002060"/>
                </a:solidFill>
              </a:rPr>
              <a:t>температура</a:t>
            </a:r>
            <a:r>
              <a:rPr lang="uk-UA" sz="2800" dirty="0"/>
              <a:t>, </a:t>
            </a:r>
            <a:r>
              <a:rPr lang="uk-UA" sz="2800" dirty="0" smtClean="0">
                <a:solidFill>
                  <a:srgbClr val="002060"/>
                </a:solidFill>
              </a:rPr>
              <a:t>кількість кисню</a:t>
            </a:r>
            <a:r>
              <a:rPr lang="uk-UA" sz="2800" dirty="0"/>
              <a:t>, </a:t>
            </a:r>
            <a:r>
              <a:rPr lang="uk-UA" sz="2800" dirty="0" smtClean="0">
                <a:solidFill>
                  <a:srgbClr val="002060"/>
                </a:solidFill>
              </a:rPr>
              <a:t>СО</a:t>
            </a:r>
            <a:r>
              <a:rPr lang="uk-UA" sz="1900" b="1" dirty="0" smtClean="0">
                <a:solidFill>
                  <a:srgbClr val="002060"/>
                </a:solidFill>
              </a:rPr>
              <a:t>2</a:t>
            </a:r>
            <a:r>
              <a:rPr lang="uk-UA" sz="2800" dirty="0" smtClean="0"/>
              <a:t> </a:t>
            </a:r>
            <a:r>
              <a:rPr lang="uk-UA" sz="2800" dirty="0"/>
              <a:t>, </a:t>
            </a:r>
            <a:r>
              <a:rPr lang="en-US" sz="2800" dirty="0"/>
              <a:t>NO </a:t>
            </a:r>
            <a:r>
              <a:rPr lang="uk-UA" sz="2800" dirty="0"/>
              <a:t>в атмосфері)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73417" y="1485900"/>
            <a:ext cx="4516619" cy="2983069"/>
          </a:xfrm>
          <a:prstGeom prst="rect">
            <a:avLst/>
          </a:prstGeom>
          <a:effectLst>
            <a:glow rad="127000">
              <a:schemeClr val="bg1"/>
            </a:glow>
            <a:softEdge rad="88900"/>
          </a:effec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94659" y="1485497"/>
            <a:ext cx="4750891" cy="2983472"/>
          </a:xfrm>
          <a:prstGeom prst="rect">
            <a:avLst/>
          </a:prstGeom>
          <a:effectLst>
            <a:glow rad="127000">
              <a:schemeClr val="bg1"/>
            </a:glow>
            <a:softEdge rad="114300"/>
          </a:effectLst>
        </p:spPr>
      </p:pic>
    </p:spTree>
    <p:extLst>
      <p:ext uri="{BB962C8B-B14F-4D97-AF65-F5344CB8AC3E}">
        <p14:creationId xmlns:p14="http://schemas.microsoft.com/office/powerpoint/2010/main" val="14038662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4125" y="644577"/>
            <a:ext cx="10567641" cy="1582157"/>
          </a:xfrm>
        </p:spPr>
        <p:txBody>
          <a:bodyPr>
            <a:normAutofit fontScale="90000"/>
          </a:bodyPr>
          <a:lstStyle/>
          <a:p>
            <a:pPr algn="just"/>
            <a:r>
              <a:rPr lang="ru-RU" b="1" dirty="0" err="1">
                <a:solidFill>
                  <a:srgbClr val="FF0000"/>
                </a:solidFill>
              </a:rPr>
              <a:t>Екологічне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нормування</a:t>
            </a:r>
            <a:r>
              <a:rPr lang="ru-RU" b="1" dirty="0"/>
              <a:t> </a:t>
            </a:r>
            <a:r>
              <a:rPr lang="ru-RU" dirty="0"/>
              <a:t>–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закріплення</a:t>
            </a:r>
            <a:r>
              <a:rPr lang="ru-RU" dirty="0"/>
              <a:t> на </a:t>
            </a:r>
            <a:r>
              <a:rPr lang="ru-RU" dirty="0" err="1"/>
              <a:t>законодавчому</a:t>
            </a:r>
            <a:r>
              <a:rPr lang="ru-RU" dirty="0"/>
              <a:t> </a:t>
            </a:r>
            <a:r>
              <a:rPr lang="ru-RU" dirty="0" err="1"/>
              <a:t>рівні</a:t>
            </a:r>
            <a:r>
              <a:rPr lang="ru-RU" dirty="0"/>
              <a:t> </a:t>
            </a:r>
            <a:r>
              <a:rPr lang="ru-RU" dirty="0" err="1" smtClean="0"/>
              <a:t>певних</a:t>
            </a:r>
            <a:r>
              <a:rPr lang="ru-RU" dirty="0" smtClean="0"/>
              <a:t> правил</a:t>
            </a:r>
            <a:r>
              <a:rPr lang="ru-RU" dirty="0"/>
              <a:t>, </a:t>
            </a:r>
            <a:r>
              <a:rPr lang="ru-RU" dirty="0" err="1"/>
              <a:t>вимог</a:t>
            </a:r>
            <a:r>
              <a:rPr lang="ru-RU" dirty="0"/>
              <a:t>, </a:t>
            </a:r>
            <a:r>
              <a:rPr lang="ru-RU" dirty="0" err="1"/>
              <a:t>стандартів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охорони</a:t>
            </a:r>
            <a:r>
              <a:rPr lang="ru-RU" dirty="0"/>
              <a:t> </a:t>
            </a:r>
            <a:r>
              <a:rPr lang="ru-RU" dirty="0" err="1"/>
              <a:t>довкілля</a:t>
            </a:r>
            <a:r>
              <a:rPr lang="ru-RU" dirty="0"/>
              <a:t>, </a:t>
            </a:r>
            <a:r>
              <a:rPr lang="ru-RU" dirty="0" err="1"/>
              <a:t>використання</a:t>
            </a:r>
            <a:r>
              <a:rPr lang="ru-RU" dirty="0"/>
              <a:t> </a:t>
            </a:r>
            <a:r>
              <a:rPr lang="ru-RU" dirty="0" err="1"/>
              <a:t>природних</a:t>
            </a:r>
            <a:r>
              <a:rPr lang="ru-RU" dirty="0"/>
              <a:t/>
            </a:r>
            <a:br>
              <a:rPr lang="ru-RU" dirty="0"/>
            </a:br>
            <a:r>
              <a:rPr lang="ru-RU" dirty="0" err="1"/>
              <a:t>ресурсів</a:t>
            </a:r>
            <a:r>
              <a:rPr lang="ru-RU" dirty="0"/>
              <a:t> і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екологічної</a:t>
            </a:r>
            <a:r>
              <a:rPr lang="ru-RU" dirty="0"/>
              <a:t> </a:t>
            </a:r>
            <a:r>
              <a:rPr lang="ru-RU" dirty="0" err="1"/>
              <a:t>безпеки</a:t>
            </a:r>
            <a:endParaRPr lang="ru-RU" dirty="0"/>
          </a:p>
        </p:txBody>
      </p:sp>
      <p:pic>
        <p:nvPicPr>
          <p:cNvPr id="7" name="Місце для вмісту 6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11369" y="4162433"/>
            <a:ext cx="4039032" cy="2542048"/>
          </a:xfrm>
          <a:prstGeom prst="rect">
            <a:avLst/>
          </a:prstGeom>
          <a:effectLst>
            <a:glow rad="127000">
              <a:schemeClr val="bg1"/>
            </a:glow>
            <a:softEdge rad="63500"/>
          </a:effectLst>
        </p:spPr>
      </p:pic>
      <p:sp>
        <p:nvSpPr>
          <p:cNvPr id="4" name="Прямокутник 3"/>
          <p:cNvSpPr/>
          <p:nvPr/>
        </p:nvSpPr>
        <p:spPr>
          <a:xfrm>
            <a:off x="6096000" y="5638801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b="1" dirty="0" err="1" smtClean="0">
                <a:solidFill>
                  <a:srgbClr val="FF0000"/>
                </a:solidFill>
              </a:rPr>
              <a:t>Нормативи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гранично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допустимих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>
                <a:solidFill>
                  <a:srgbClr val="FF0000"/>
                </a:solidFill>
              </a:rPr>
              <a:t>викидів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/>
              <a:t>(ГДВ) та </a:t>
            </a:r>
            <a:r>
              <a:rPr lang="ru-RU" b="1" dirty="0" err="1"/>
              <a:t>скидів</a:t>
            </a:r>
            <a:r>
              <a:rPr lang="ru-RU" b="1" dirty="0"/>
              <a:t> (ГДС) </a:t>
            </a:r>
            <a:r>
              <a:rPr lang="ru-RU" b="1" dirty="0" err="1" smtClean="0"/>
              <a:t>забруднювачів</a:t>
            </a:r>
            <a:r>
              <a:rPr lang="ru-RU" b="1" dirty="0" smtClean="0"/>
              <a:t> </a:t>
            </a:r>
            <a:r>
              <a:rPr lang="ru-RU" b="1" dirty="0" err="1">
                <a:solidFill>
                  <a:srgbClr val="002060"/>
                </a:solidFill>
              </a:rPr>
              <a:t>відображають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допустиму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кількість</a:t>
            </a:r>
            <a:r>
              <a:rPr lang="ru-RU" b="1" dirty="0">
                <a:solidFill>
                  <a:srgbClr val="002060"/>
                </a:solidFill>
              </a:rPr>
              <a:t> </a:t>
            </a:r>
            <a:r>
              <a:rPr lang="ru-RU" b="1" dirty="0" err="1">
                <a:solidFill>
                  <a:srgbClr val="002060"/>
                </a:solidFill>
              </a:rPr>
              <a:t>викидів</a:t>
            </a:r>
            <a:r>
              <a:rPr lang="ru-RU" b="1" dirty="0">
                <a:solidFill>
                  <a:srgbClr val="002060"/>
                </a:solidFill>
              </a:rPr>
              <a:t> і </a:t>
            </a:r>
            <a:r>
              <a:rPr lang="ru-RU" b="1" dirty="0" err="1">
                <a:solidFill>
                  <a:srgbClr val="002060"/>
                </a:solidFill>
              </a:rPr>
              <a:t>скидів</a:t>
            </a:r>
            <a:r>
              <a:rPr lang="ru-RU" b="1" dirty="0">
                <a:solidFill>
                  <a:srgbClr val="FF0000"/>
                </a:solidFill>
              </a:rPr>
              <a:t> </a:t>
            </a:r>
            <a:r>
              <a:rPr lang="ru-RU" b="1" dirty="0"/>
              <a:t>у </a:t>
            </a:r>
            <a:r>
              <a:rPr lang="ru-RU" b="1" dirty="0" err="1" smtClean="0"/>
              <a:t>розрахунку</a:t>
            </a:r>
            <a:r>
              <a:rPr lang="ru-RU" b="1" dirty="0" smtClean="0"/>
              <a:t> на </a:t>
            </a:r>
            <a:r>
              <a:rPr lang="ru-RU" b="1" dirty="0" err="1"/>
              <a:t>одиницю</a:t>
            </a:r>
            <a:r>
              <a:rPr lang="ru-RU" b="1" dirty="0"/>
              <a:t> </a:t>
            </a:r>
            <a:r>
              <a:rPr lang="ru-RU" b="1" dirty="0" err="1"/>
              <a:t>продукції</a:t>
            </a:r>
            <a:r>
              <a:rPr lang="ru-RU" b="1" dirty="0"/>
              <a:t>, </a:t>
            </a:r>
            <a:r>
              <a:rPr lang="ru-RU" b="1" dirty="0" err="1" smtClean="0"/>
              <a:t>що</a:t>
            </a:r>
            <a:r>
              <a:rPr lang="ru-RU" b="1" dirty="0" smtClean="0"/>
              <a:t> </a:t>
            </a:r>
            <a:r>
              <a:rPr lang="ru-RU" b="1" dirty="0" err="1"/>
              <a:t>випускається</a:t>
            </a:r>
            <a:endParaRPr lang="ru-RU" b="1" dirty="0"/>
          </a:p>
        </p:txBody>
      </p:sp>
      <p:sp>
        <p:nvSpPr>
          <p:cNvPr id="5" name="Прямокутник 4"/>
          <p:cNvSpPr/>
          <p:nvPr/>
        </p:nvSpPr>
        <p:spPr>
          <a:xfrm>
            <a:off x="197941" y="2408107"/>
            <a:ext cx="6265889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uk-UA" b="1" dirty="0" smtClean="0">
                <a:solidFill>
                  <a:srgbClr val="FF0000"/>
                </a:solidFill>
              </a:rPr>
              <a:t>Норм</a:t>
            </a:r>
            <a:r>
              <a:rPr lang="ru-RU" b="1" dirty="0" err="1" smtClean="0">
                <a:solidFill>
                  <a:srgbClr val="FF0000"/>
                </a:solidFill>
              </a:rPr>
              <a:t>ативи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допустимих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фізичних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err="1" smtClean="0">
                <a:solidFill>
                  <a:srgbClr val="FF0000"/>
                </a:solidFill>
              </a:rPr>
              <a:t>впливів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/>
              <a:t>(</a:t>
            </a:r>
            <a:r>
              <a:rPr lang="ru-RU" b="1" dirty="0" err="1"/>
              <a:t>кількості</a:t>
            </a:r>
            <a:r>
              <a:rPr lang="ru-RU" b="1" dirty="0"/>
              <a:t> тепла, </a:t>
            </a:r>
            <a:r>
              <a:rPr lang="ru-RU" b="1" dirty="0" err="1" smtClean="0"/>
              <a:t>рівня</a:t>
            </a:r>
            <a:r>
              <a:rPr lang="ru-RU" b="1" dirty="0" smtClean="0"/>
              <a:t> шумового </a:t>
            </a:r>
            <a:r>
              <a:rPr lang="ru-RU" b="1" dirty="0" err="1"/>
              <a:t>забруднення</a:t>
            </a:r>
            <a:r>
              <a:rPr lang="ru-RU" b="1" dirty="0"/>
              <a:t>, </a:t>
            </a:r>
            <a:r>
              <a:rPr lang="ru-RU" b="1" dirty="0" err="1"/>
              <a:t>вібрації</a:t>
            </a:r>
            <a:r>
              <a:rPr lang="ru-RU" b="1" dirty="0"/>
              <a:t>, </a:t>
            </a:r>
            <a:r>
              <a:rPr lang="ru-RU" b="1" dirty="0" err="1"/>
              <a:t>іонізуючого</a:t>
            </a:r>
            <a:r>
              <a:rPr lang="ru-RU" b="1" dirty="0"/>
              <a:t> </a:t>
            </a:r>
            <a:r>
              <a:rPr lang="ru-RU" b="1" dirty="0" err="1"/>
              <a:t>випромінювання</a:t>
            </a:r>
            <a:r>
              <a:rPr lang="ru-RU" b="1" dirty="0"/>
              <a:t>, </a:t>
            </a:r>
            <a:r>
              <a:rPr lang="ru-RU" b="1" dirty="0" err="1" smtClean="0"/>
              <a:t>напруженості</a:t>
            </a:r>
            <a:r>
              <a:rPr lang="ru-RU" b="1" dirty="0" smtClean="0"/>
              <a:t> </a:t>
            </a:r>
            <a:r>
              <a:rPr lang="ru-RU" b="1" dirty="0" err="1"/>
              <a:t>електромагнітних</a:t>
            </a:r>
            <a:r>
              <a:rPr lang="ru-RU" b="1" dirty="0"/>
              <a:t> </a:t>
            </a:r>
            <a:r>
              <a:rPr lang="ru-RU" b="1" dirty="0" err="1"/>
              <a:t>полів</a:t>
            </a:r>
            <a:r>
              <a:rPr lang="ru-RU" b="1" dirty="0"/>
              <a:t> </a:t>
            </a:r>
            <a:r>
              <a:rPr lang="ru-RU" b="1" dirty="0" err="1" smtClean="0"/>
              <a:t>тощо</a:t>
            </a:r>
            <a:r>
              <a:rPr lang="ru-RU" b="1" dirty="0"/>
              <a:t>) </a:t>
            </a:r>
            <a:r>
              <a:rPr lang="ru-RU" b="1" dirty="0" err="1">
                <a:solidFill>
                  <a:srgbClr val="FF0000"/>
                </a:solidFill>
              </a:rPr>
              <a:t>встановлюють</a:t>
            </a:r>
            <a:r>
              <a:rPr lang="ru-RU" b="1" dirty="0">
                <a:solidFill>
                  <a:srgbClr val="FF0000"/>
                </a:solidFill>
              </a:rPr>
              <a:t> для кожного </a:t>
            </a:r>
            <a:r>
              <a:rPr lang="ru-RU" b="1" dirty="0" err="1" smtClean="0">
                <a:solidFill>
                  <a:srgbClr val="FF0000"/>
                </a:solidFill>
              </a:rPr>
              <a:t>джерела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такого </a:t>
            </a:r>
            <a:r>
              <a:rPr lang="ru-RU" b="1" dirty="0" err="1"/>
              <a:t>впливу</a:t>
            </a:r>
            <a:r>
              <a:rPr lang="ru-RU" b="1" dirty="0"/>
              <a:t> з </a:t>
            </a:r>
            <a:r>
              <a:rPr lang="ru-RU" b="1" dirty="0" err="1"/>
              <a:t>урахуванням</a:t>
            </a:r>
            <a:r>
              <a:rPr lang="ru-RU" b="1" dirty="0"/>
              <a:t> </a:t>
            </a:r>
            <a:r>
              <a:rPr lang="ru-RU" b="1" dirty="0" err="1"/>
              <a:t>впливу</a:t>
            </a:r>
            <a:r>
              <a:rPr lang="ru-RU" b="1" dirty="0"/>
              <a:t> </a:t>
            </a:r>
            <a:r>
              <a:rPr lang="ru-RU" b="1" dirty="0" err="1"/>
              <a:t>інших</a:t>
            </a:r>
            <a:r>
              <a:rPr lang="ru-RU" b="1" dirty="0"/>
              <a:t> </a:t>
            </a:r>
            <a:r>
              <a:rPr lang="ru-RU" b="1" dirty="0" err="1"/>
              <a:t>джерел</a:t>
            </a:r>
            <a:endParaRPr lang="ru-RU" b="1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661" y="2226734"/>
            <a:ext cx="4935618" cy="3412068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890080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839449" y="0"/>
            <a:ext cx="10854568" cy="5638801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sz="3600" b="1" dirty="0" smtClean="0">
                <a:solidFill>
                  <a:srgbClr val="FF0000"/>
                </a:solidFill>
              </a:rPr>
              <a:t>Норм</a:t>
            </a:r>
            <a:r>
              <a:rPr lang="ru-RU" sz="3600" b="1" dirty="0" err="1" smtClean="0">
                <a:solidFill>
                  <a:srgbClr val="FF0000"/>
                </a:solidFill>
              </a:rPr>
              <a:t>ативи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утворення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твердих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побутових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відходів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або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>
                <a:solidFill>
                  <a:srgbClr val="FF0000"/>
                </a:solidFill>
              </a:rPr>
              <a:t>відходів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  <a:r>
              <a:rPr lang="ru-RU" sz="3600" b="1" dirty="0" err="1" smtClean="0">
                <a:solidFill>
                  <a:srgbClr val="FF0000"/>
                </a:solidFill>
              </a:rPr>
              <a:t>виробництва</a:t>
            </a:r>
            <a:r>
              <a:rPr lang="ru-RU" sz="3600" b="1" dirty="0" smtClean="0">
                <a:solidFill>
                  <a:srgbClr val="FF0000"/>
                </a:solidFill>
              </a:rPr>
              <a:t> </a:t>
            </a:r>
            <a:r>
              <a:rPr lang="ru-RU" sz="3600" dirty="0"/>
              <a:t>– </a:t>
            </a:r>
            <a:r>
              <a:rPr lang="ru-RU" sz="3600" dirty="0" err="1"/>
              <a:t>це</a:t>
            </a:r>
            <a:r>
              <a:rPr lang="ru-RU" sz="3600" dirty="0"/>
              <a:t> </a:t>
            </a:r>
            <a:r>
              <a:rPr lang="ru-RU" sz="3600" dirty="0" err="1"/>
              <a:t>кількість</a:t>
            </a:r>
            <a:r>
              <a:rPr lang="ru-RU" sz="3600" dirty="0"/>
              <a:t> </a:t>
            </a:r>
            <a:r>
              <a:rPr lang="ru-RU" sz="3600" dirty="0" err="1"/>
              <a:t>відходів</a:t>
            </a:r>
            <a:r>
              <a:rPr lang="ru-RU" sz="3600" dirty="0"/>
              <a:t>, </a:t>
            </a:r>
            <a:r>
              <a:rPr lang="ru-RU" sz="3600" dirty="0" err="1"/>
              <a:t>які</a:t>
            </a:r>
            <a:r>
              <a:rPr lang="ru-RU" sz="3600" dirty="0"/>
              <a:t> </a:t>
            </a:r>
            <a:r>
              <a:rPr lang="ru-RU" sz="3600" dirty="0" err="1"/>
              <a:t>утворюються</a:t>
            </a:r>
            <a:r>
              <a:rPr lang="ru-RU" sz="3600" dirty="0"/>
              <a:t> на одну </a:t>
            </a:r>
            <a:r>
              <a:rPr lang="ru-RU" sz="3600" dirty="0" err="1" smtClean="0"/>
              <a:t>розрахункову</a:t>
            </a:r>
            <a:r>
              <a:rPr lang="ru-RU" sz="3600" dirty="0" smtClean="0"/>
              <a:t> </a:t>
            </a:r>
            <a:r>
              <a:rPr lang="ru-RU" sz="3600" dirty="0" err="1" smtClean="0"/>
              <a:t>одиницю</a:t>
            </a:r>
            <a:r>
              <a:rPr lang="ru-RU" sz="3600" dirty="0" smtClean="0"/>
              <a:t> за </a:t>
            </a:r>
            <a:r>
              <a:rPr lang="ru-RU" sz="3600" dirty="0" err="1"/>
              <a:t>одиницю</a:t>
            </a:r>
            <a:r>
              <a:rPr lang="ru-RU" sz="3600" dirty="0"/>
              <a:t> часу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931" y="2524259"/>
            <a:ext cx="10100543" cy="3822026"/>
          </a:xfrm>
          <a:prstGeom prst="rect">
            <a:avLst/>
          </a:prstGeom>
          <a:effectLst>
            <a:glow rad="127000">
              <a:schemeClr val="bg1"/>
            </a:glow>
            <a:softEdge rad="38100"/>
          </a:effectLst>
        </p:spPr>
      </p:pic>
    </p:spTree>
    <p:extLst>
      <p:ext uri="{BB962C8B-B14F-4D97-AF65-F5344CB8AC3E}">
        <p14:creationId xmlns:p14="http://schemas.microsoft.com/office/powerpoint/2010/main" val="68275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8191" y="78910"/>
            <a:ext cx="9453093" cy="1233424"/>
          </a:xfrm>
        </p:spPr>
        <p:txBody>
          <a:bodyPr>
            <a:normAutofit/>
          </a:bodyPr>
          <a:lstStyle/>
          <a:p>
            <a:pPr algn="ctr"/>
            <a:r>
              <a:rPr lang="ru-RU" sz="4800" b="1" dirty="0" err="1"/>
              <a:t>Критерії</a:t>
            </a:r>
            <a:r>
              <a:rPr lang="ru-RU" sz="4800" b="1" dirty="0"/>
              <a:t> </a:t>
            </a:r>
            <a:r>
              <a:rPr lang="ru-RU" sz="4800" b="1" dirty="0" err="1"/>
              <a:t>забруднення</a:t>
            </a:r>
            <a:endParaRPr lang="ru-RU" sz="4800" b="1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509666" y="1312334"/>
            <a:ext cx="11152682" cy="5545665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2800" b="1" dirty="0" err="1" smtClean="0">
                <a:solidFill>
                  <a:srgbClr val="FF0000"/>
                </a:solidFill>
              </a:rPr>
              <a:t>Гранично</a:t>
            </a:r>
            <a:r>
              <a:rPr lang="ru-RU" sz="2800" b="1" dirty="0" smtClean="0">
                <a:solidFill>
                  <a:srgbClr val="FF0000"/>
                </a:solidFill>
              </a:rPr>
              <a:t> допустима </a:t>
            </a:r>
            <a:r>
              <a:rPr lang="ru-RU" sz="2800" b="1" dirty="0" err="1" smtClean="0">
                <a:solidFill>
                  <a:srgbClr val="FF0000"/>
                </a:solidFill>
              </a:rPr>
              <a:t>концентрація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dirty="0" smtClean="0"/>
              <a:t>— </a:t>
            </a:r>
            <a:r>
              <a:rPr lang="ru-RU" sz="2800" dirty="0" err="1" smtClean="0"/>
              <a:t>це</a:t>
            </a:r>
            <a:r>
              <a:rPr lang="ru-RU" sz="2800" dirty="0" smtClean="0"/>
              <a:t> </a:t>
            </a:r>
            <a:r>
              <a:rPr lang="ru-RU" sz="2800" i="1" dirty="0" smtClean="0"/>
              <a:t>максимальна </a:t>
            </a:r>
            <a:r>
              <a:rPr lang="ru-RU" sz="2800" i="1" dirty="0" err="1" smtClean="0"/>
              <a:t>кількість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шкідливої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речовини</a:t>
            </a:r>
            <a:r>
              <a:rPr lang="ru-RU" sz="2800" i="1" dirty="0" smtClean="0"/>
              <a:t> </a:t>
            </a:r>
            <a:r>
              <a:rPr lang="ru-RU" sz="2800" dirty="0" smtClean="0"/>
              <a:t>в </a:t>
            </a:r>
            <a:r>
              <a:rPr lang="ru-RU" sz="2800" dirty="0" err="1" smtClean="0"/>
              <a:t>одиниці</a:t>
            </a:r>
            <a:r>
              <a:rPr lang="ru-RU" sz="2800" dirty="0" smtClean="0"/>
              <a:t> </a:t>
            </a:r>
            <a:r>
              <a:rPr lang="ru-RU" sz="2800" dirty="0" err="1" smtClean="0"/>
              <a:t>об’єму</a:t>
            </a:r>
            <a:r>
              <a:rPr lang="ru-RU" sz="2800" dirty="0" smtClean="0"/>
              <a:t> </a:t>
            </a:r>
            <a:r>
              <a:rPr lang="ru-RU" sz="2800" dirty="0" err="1" smtClean="0"/>
              <a:t>або</a:t>
            </a:r>
            <a:r>
              <a:rPr lang="ru-RU" sz="2800" dirty="0" smtClean="0"/>
              <a:t> </a:t>
            </a:r>
            <a:r>
              <a:rPr lang="ru-RU" sz="2800" dirty="0" err="1" smtClean="0"/>
              <a:t>маси</a:t>
            </a:r>
            <a:r>
              <a:rPr lang="ru-RU" sz="2800" dirty="0" smtClean="0"/>
              <a:t> </a:t>
            </a:r>
            <a:r>
              <a:rPr lang="ru-RU" sz="2800" dirty="0" err="1" smtClean="0"/>
              <a:t>середовища</a:t>
            </a:r>
            <a:r>
              <a:rPr lang="ru-RU" sz="2800" dirty="0" smtClean="0"/>
              <a:t>, яка за </a:t>
            </a:r>
            <a:r>
              <a:rPr lang="ru-RU" sz="2800" dirty="0" err="1" smtClean="0"/>
              <a:t>умови</a:t>
            </a:r>
            <a:r>
              <a:rPr lang="ru-RU" sz="2800" dirty="0" smtClean="0"/>
              <a:t> </a:t>
            </a:r>
            <a:r>
              <a:rPr lang="ru-RU" sz="2800" dirty="0" err="1" smtClean="0"/>
              <a:t>щоденного</a:t>
            </a:r>
            <a:r>
              <a:rPr lang="ru-RU" sz="2800" dirty="0" smtClean="0"/>
              <a:t> </a:t>
            </a:r>
            <a:r>
              <a:rPr lang="ru-RU" sz="2800" dirty="0" err="1" smtClean="0"/>
              <a:t>впливу</a:t>
            </a:r>
            <a:r>
              <a:rPr lang="ru-RU" sz="2800" dirty="0" smtClean="0"/>
              <a:t> </a:t>
            </a:r>
            <a:r>
              <a:rPr lang="ru-RU" sz="2800" dirty="0" err="1" smtClean="0"/>
              <a:t>протягом</a:t>
            </a:r>
            <a:r>
              <a:rPr lang="ru-RU" sz="2800" dirty="0" smtClean="0"/>
              <a:t> </a:t>
            </a:r>
            <a:r>
              <a:rPr lang="ru-RU" sz="2800" dirty="0" err="1" smtClean="0"/>
              <a:t>тривалого</a:t>
            </a:r>
            <a:r>
              <a:rPr lang="ru-RU" sz="2800" dirty="0" smtClean="0"/>
              <a:t> часу не </a:t>
            </a:r>
            <a:r>
              <a:rPr lang="ru-RU" sz="2800" dirty="0" err="1" smtClean="0"/>
              <a:t>викликає</a:t>
            </a:r>
            <a:r>
              <a:rPr lang="ru-RU" sz="2800" dirty="0" smtClean="0"/>
              <a:t> </a:t>
            </a:r>
            <a:r>
              <a:rPr lang="ru-RU" sz="2800" dirty="0" err="1" smtClean="0"/>
              <a:t>змін</a:t>
            </a:r>
            <a:r>
              <a:rPr lang="ru-RU" sz="2800" dirty="0" smtClean="0"/>
              <a:t> в </a:t>
            </a:r>
            <a:r>
              <a:rPr lang="ru-RU" sz="2800" dirty="0" err="1" smtClean="0"/>
              <a:t>організмі</a:t>
            </a:r>
            <a:r>
              <a:rPr lang="ru-RU" sz="2800" dirty="0" smtClean="0"/>
              <a:t> </a:t>
            </a:r>
            <a:r>
              <a:rPr lang="ru-RU" sz="2800" dirty="0" err="1" smtClean="0"/>
              <a:t>людині</a:t>
            </a:r>
            <a:r>
              <a:rPr lang="ru-RU" sz="2800" dirty="0" smtClean="0"/>
              <a:t>, </a:t>
            </a:r>
            <a:r>
              <a:rPr lang="ru-RU" sz="2800" dirty="0" err="1" smtClean="0"/>
              <a:t>спадкових</a:t>
            </a:r>
            <a:r>
              <a:rPr lang="ru-RU" sz="2800" dirty="0" smtClean="0"/>
              <a:t> </a:t>
            </a:r>
            <a:r>
              <a:rPr lang="ru-RU" sz="2800" dirty="0" err="1" smtClean="0"/>
              <a:t>змін</a:t>
            </a:r>
            <a:r>
              <a:rPr lang="ru-RU" sz="2800" dirty="0" smtClean="0"/>
              <a:t> у </a:t>
            </a:r>
            <a:r>
              <a:rPr lang="ru-RU" sz="2800" dirty="0" err="1" smtClean="0"/>
              <a:t>нащадків</a:t>
            </a:r>
            <a:r>
              <a:rPr lang="ru-RU" sz="2800" dirty="0" smtClean="0"/>
              <a:t> і </a:t>
            </a:r>
            <a:r>
              <a:rPr lang="ru-RU" sz="2800" i="1" dirty="0" smtClean="0"/>
              <a:t>не </a:t>
            </a:r>
            <a:r>
              <a:rPr lang="ru-RU" sz="2800" i="1" dirty="0" err="1" smtClean="0"/>
              <a:t>порушує</a:t>
            </a:r>
            <a:r>
              <a:rPr lang="ru-RU" sz="2800" i="1" dirty="0" smtClean="0"/>
              <a:t> </a:t>
            </a:r>
            <a:r>
              <a:rPr lang="ru-RU" sz="2800" dirty="0" err="1" smtClean="0"/>
              <a:t>нормальне</a:t>
            </a:r>
            <a:r>
              <a:rPr lang="ru-RU" sz="2800" dirty="0" smtClean="0"/>
              <a:t> </a:t>
            </a:r>
            <a:r>
              <a:rPr lang="ru-RU" sz="2800" dirty="0" err="1" smtClean="0"/>
              <a:t>відтворення</a:t>
            </a:r>
            <a:r>
              <a:rPr lang="ru-RU" sz="2800" dirty="0" smtClean="0"/>
              <a:t> </a:t>
            </a:r>
            <a:r>
              <a:rPr lang="ru-RU" sz="2800" dirty="0" err="1" smtClean="0"/>
              <a:t>основних</a:t>
            </a:r>
            <a:r>
              <a:rPr lang="ru-RU" sz="2800" dirty="0" smtClean="0"/>
              <a:t> ланок </a:t>
            </a:r>
            <a:r>
              <a:rPr lang="ru-RU" sz="2800" dirty="0" err="1" smtClean="0"/>
              <a:t>певної</a:t>
            </a:r>
            <a:r>
              <a:rPr lang="ru-RU" sz="2800" dirty="0" smtClean="0"/>
              <a:t> </a:t>
            </a:r>
            <a:r>
              <a:rPr lang="ru-RU" sz="2800" dirty="0" err="1" smtClean="0"/>
              <a:t>екосистеми</a:t>
            </a:r>
            <a:endParaRPr lang="ru-RU" sz="2800" dirty="0" smtClean="0"/>
          </a:p>
          <a:p>
            <a:pPr marL="45720" indent="0" algn="just">
              <a:buNone/>
            </a:pPr>
            <a:endParaRPr lang="uk-UA" dirty="0" smtClean="0"/>
          </a:p>
          <a:p>
            <a:pPr marL="45720" indent="0" algn="just">
              <a:buNone/>
            </a:pPr>
            <a:endParaRPr lang="uk-UA" dirty="0" smtClean="0"/>
          </a:p>
          <a:p>
            <a:pPr marL="45720" indent="0" algn="just">
              <a:buNone/>
            </a:pPr>
            <a:endParaRPr lang="uk-UA" dirty="0" smtClean="0"/>
          </a:p>
          <a:p>
            <a:pPr marL="45720" indent="0" algn="just">
              <a:buNone/>
            </a:pPr>
            <a:r>
              <a:rPr lang="ru-RU" sz="2800" b="1" dirty="0">
                <a:solidFill>
                  <a:srgbClr val="FF0000"/>
                </a:solidFill>
              </a:rPr>
              <a:t>ГДК</a:t>
            </a:r>
            <a:r>
              <a:rPr lang="ru-RU" sz="2800" dirty="0"/>
              <a:t> </a:t>
            </a:r>
            <a:r>
              <a:rPr lang="ru-RU" sz="2800" dirty="0" err="1"/>
              <a:t>визначається</a:t>
            </a:r>
            <a:r>
              <a:rPr lang="ru-RU" sz="2800" dirty="0"/>
              <a:t> </a:t>
            </a:r>
            <a:r>
              <a:rPr lang="ru-RU" sz="2800" dirty="0" err="1"/>
              <a:t>окремо</a:t>
            </a:r>
            <a:r>
              <a:rPr lang="ru-RU" sz="2800" dirty="0"/>
              <a:t> </a:t>
            </a:r>
            <a:r>
              <a:rPr lang="ru-RU" sz="2800" i="1" dirty="0">
                <a:solidFill>
                  <a:srgbClr val="FF0000"/>
                </a:solidFill>
              </a:rPr>
              <a:t>для </a:t>
            </a:r>
            <a:r>
              <a:rPr lang="ru-RU" sz="2800" i="1" dirty="0" err="1">
                <a:solidFill>
                  <a:srgbClr val="FF0000"/>
                </a:solidFill>
              </a:rPr>
              <a:t>кожної</a:t>
            </a:r>
            <a:r>
              <a:rPr lang="ru-RU" sz="2800" i="1" dirty="0">
                <a:solidFill>
                  <a:srgbClr val="FF0000"/>
                </a:solidFill>
              </a:rPr>
              <a:t> </a:t>
            </a:r>
            <a:r>
              <a:rPr lang="ru-RU" sz="2800" i="1" dirty="0" err="1">
                <a:solidFill>
                  <a:srgbClr val="FF0000"/>
                </a:solidFill>
              </a:rPr>
              <a:t>речовини</a:t>
            </a:r>
            <a:r>
              <a:rPr lang="ru-RU" sz="2800" dirty="0"/>
              <a:t>. </a:t>
            </a:r>
            <a:r>
              <a:rPr lang="ru-RU" sz="2800" dirty="0" err="1"/>
              <a:t>Її</a:t>
            </a:r>
            <a:r>
              <a:rPr lang="ru-RU" sz="2800" dirty="0"/>
              <a:t> </a:t>
            </a:r>
            <a:r>
              <a:rPr lang="ru-RU" sz="2800" dirty="0" err="1"/>
              <a:t>значення</a:t>
            </a:r>
            <a:r>
              <a:rPr lang="ru-RU" sz="2800" dirty="0"/>
              <a:t> </a:t>
            </a:r>
            <a:r>
              <a:rPr lang="ru-RU" sz="2800" dirty="0" err="1" smtClean="0"/>
              <a:t>встановлюють</a:t>
            </a:r>
            <a:r>
              <a:rPr lang="ru-RU" sz="2800" dirty="0" smtClean="0"/>
              <a:t> </a:t>
            </a:r>
            <a:r>
              <a:rPr lang="ru-RU" sz="2800" dirty="0"/>
              <a:t>у </a:t>
            </a:r>
            <a:r>
              <a:rPr lang="ru-RU" sz="2800" dirty="0" err="1"/>
              <a:t>законодавчому</a:t>
            </a:r>
            <a:r>
              <a:rPr lang="ru-RU" sz="2800" dirty="0"/>
              <a:t> порядку і </a:t>
            </a:r>
            <a:r>
              <a:rPr lang="ru-RU" sz="2800" dirty="0" err="1"/>
              <a:t>вказують</a:t>
            </a:r>
            <a:r>
              <a:rPr lang="ru-RU" sz="2800" dirty="0"/>
              <a:t> у </a:t>
            </a:r>
            <a:r>
              <a:rPr lang="ru-RU" sz="2800" dirty="0" err="1"/>
              <a:t>відповідних</a:t>
            </a:r>
            <a:r>
              <a:rPr lang="ru-RU" sz="2800" dirty="0"/>
              <a:t> </a:t>
            </a:r>
            <a:r>
              <a:rPr lang="ru-RU" sz="2800" dirty="0" smtClean="0"/>
              <a:t>нормативах. ГДК </a:t>
            </a:r>
            <a:r>
              <a:rPr lang="ru-RU" sz="2800" dirty="0"/>
              <a:t>і є </a:t>
            </a:r>
            <a:r>
              <a:rPr lang="ru-RU" sz="2800" dirty="0" err="1"/>
              <a:t>критеріями</a:t>
            </a:r>
            <a:r>
              <a:rPr lang="ru-RU" sz="2800" dirty="0"/>
              <a:t> </a:t>
            </a:r>
            <a:r>
              <a:rPr lang="ru-RU" sz="2800" dirty="0" err="1"/>
              <a:t>забруднення</a:t>
            </a:r>
            <a:endParaRPr lang="uk-UA" sz="2800" dirty="0" smtClean="0"/>
          </a:p>
          <a:p>
            <a:pPr marL="45720" indent="0" algn="just">
              <a:buNone/>
            </a:pPr>
            <a:endParaRPr lang="uk-UA" dirty="0" smtClean="0"/>
          </a:p>
          <a:p>
            <a:pPr marL="45720" indent="0" algn="just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8726" y="3686331"/>
            <a:ext cx="2990850" cy="1524000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2944" y="3605369"/>
            <a:ext cx="2466975" cy="1685924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618" y="3605369"/>
            <a:ext cx="2619375" cy="1685924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76558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8296" y="646155"/>
            <a:ext cx="10814174" cy="1233424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400" dirty="0" err="1">
                <a:solidFill>
                  <a:srgbClr val="FF0000"/>
                </a:solidFill>
              </a:rPr>
              <a:t>Загальне</a:t>
            </a:r>
            <a:r>
              <a:rPr lang="ru-RU" sz="4400" dirty="0"/>
              <a:t> </a:t>
            </a:r>
            <a:r>
              <a:rPr lang="ru-RU" sz="4400" dirty="0" err="1" smtClean="0"/>
              <a:t>використання</a:t>
            </a:r>
            <a:r>
              <a:rPr lang="ru-RU" sz="4400" dirty="0" smtClean="0"/>
              <a:t> </a:t>
            </a:r>
            <a:r>
              <a:rPr lang="ru-RU" sz="4400" dirty="0" err="1" smtClean="0"/>
              <a:t>природних</a:t>
            </a:r>
            <a:r>
              <a:rPr lang="ru-RU" sz="4400" dirty="0" smtClean="0"/>
              <a:t> </a:t>
            </a:r>
            <a:r>
              <a:rPr lang="ru-RU" sz="4400" dirty="0" err="1"/>
              <a:t>ресурсів</a:t>
            </a:r>
            <a:r>
              <a:rPr lang="ru-RU" sz="4400" dirty="0"/>
              <a:t> </a:t>
            </a:r>
            <a:r>
              <a:rPr lang="ru-RU" sz="4400" dirty="0" err="1"/>
              <a:t>законодавчо</a:t>
            </a:r>
            <a:r>
              <a:rPr lang="ru-RU" sz="4400" dirty="0"/>
              <a:t> </a:t>
            </a:r>
            <a:r>
              <a:rPr lang="ru-RU" sz="4400" dirty="0" err="1"/>
              <a:t>гарантується</a:t>
            </a:r>
            <a:r>
              <a:rPr lang="ru-RU" sz="4400" dirty="0"/>
              <a:t> </a:t>
            </a:r>
            <a:r>
              <a:rPr lang="ru-RU" sz="4400" i="1" dirty="0" err="1"/>
              <a:t>всім</a:t>
            </a:r>
            <a:r>
              <a:rPr lang="ru-RU" sz="4400" dirty="0"/>
              <a:t> </a:t>
            </a:r>
            <a:r>
              <a:rPr lang="ru-RU" sz="4400" dirty="0" err="1" smtClean="0"/>
              <a:t>громадянам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41307" y="4155582"/>
            <a:ext cx="10318230" cy="2702418"/>
          </a:xfrm>
        </p:spPr>
        <p:txBody>
          <a:bodyPr>
            <a:noAutofit/>
          </a:bodyPr>
          <a:lstStyle/>
          <a:p>
            <a:pPr marL="45720" indent="0" algn="just">
              <a:buNone/>
            </a:pPr>
            <a:r>
              <a:rPr lang="ru-RU" sz="4400" dirty="0" err="1">
                <a:solidFill>
                  <a:srgbClr val="FF0000"/>
                </a:solidFill>
              </a:rPr>
              <a:t>Спеціальне</a:t>
            </a:r>
            <a:r>
              <a:rPr lang="ru-RU" sz="4400" dirty="0"/>
              <a:t> </a:t>
            </a:r>
            <a:r>
              <a:rPr lang="ru-RU" sz="4400" dirty="0" err="1"/>
              <a:t>використання</a:t>
            </a:r>
            <a:r>
              <a:rPr lang="ru-RU" sz="4400" dirty="0"/>
              <a:t> </a:t>
            </a:r>
            <a:r>
              <a:rPr lang="ru-RU" sz="4400" dirty="0" err="1"/>
              <a:t>природних</a:t>
            </a:r>
            <a:r>
              <a:rPr lang="ru-RU" sz="4400" dirty="0"/>
              <a:t> </a:t>
            </a:r>
            <a:r>
              <a:rPr lang="ru-RU" sz="4400" dirty="0" err="1"/>
              <a:t>ресурсів</a:t>
            </a:r>
            <a:r>
              <a:rPr lang="ru-RU" sz="4400" dirty="0"/>
              <a:t> </a:t>
            </a:r>
            <a:r>
              <a:rPr lang="ru-RU" sz="4400" dirty="0" err="1"/>
              <a:t>здійснюють</a:t>
            </a:r>
            <a:r>
              <a:rPr lang="ru-RU" sz="4400" dirty="0"/>
              <a:t> </a:t>
            </a:r>
            <a:r>
              <a:rPr lang="ru-RU" sz="4400" i="1" dirty="0"/>
              <a:t>на </a:t>
            </a:r>
            <a:r>
              <a:rPr lang="ru-RU" sz="4400" i="1" dirty="0" err="1" smtClean="0"/>
              <a:t>оплатній</a:t>
            </a:r>
            <a:r>
              <a:rPr lang="ru-RU" sz="4400" i="1" dirty="0"/>
              <a:t> </a:t>
            </a:r>
            <a:r>
              <a:rPr lang="ru-RU" sz="4400" i="1" dirty="0" err="1" smtClean="0"/>
              <a:t>основі</a:t>
            </a:r>
            <a:r>
              <a:rPr lang="ru-RU" sz="4400" i="1" dirty="0" smtClean="0"/>
              <a:t> </a:t>
            </a:r>
            <a:r>
              <a:rPr lang="ru-RU" sz="4400" dirty="0"/>
              <a:t>з </a:t>
            </a:r>
            <a:r>
              <a:rPr lang="ru-RU" sz="4400" dirty="0" err="1"/>
              <a:t>дотриманням</a:t>
            </a:r>
            <a:r>
              <a:rPr lang="ru-RU" sz="4400" dirty="0"/>
              <a:t> </a:t>
            </a:r>
            <a:r>
              <a:rPr lang="ru-RU" sz="4400" dirty="0" err="1"/>
              <a:t>природоохоронного</a:t>
            </a:r>
            <a:r>
              <a:rPr lang="ru-RU" sz="4400" dirty="0"/>
              <a:t> </a:t>
            </a:r>
            <a:r>
              <a:rPr lang="ru-RU" sz="4400" dirty="0" err="1"/>
              <a:t>законодавства</a:t>
            </a:r>
            <a:endParaRPr lang="uk-UA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0422" y="1562991"/>
            <a:ext cx="4797380" cy="2515874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077" y="2033014"/>
            <a:ext cx="3938266" cy="1969133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  <a:alpha val="99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325889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3252441" y="99975"/>
            <a:ext cx="4902208" cy="6303364"/>
          </a:xfrm>
        </p:spPr>
        <p:txBody>
          <a:bodyPr>
            <a:noAutofit/>
          </a:bodyPr>
          <a:lstStyle/>
          <a:p>
            <a:pPr marL="45720" indent="0" algn="ctr">
              <a:buNone/>
            </a:pPr>
            <a:r>
              <a:rPr lang="ru-RU" sz="3600" dirty="0" err="1" smtClean="0"/>
              <a:t>Нормативи</a:t>
            </a:r>
            <a:r>
              <a:rPr lang="ru-RU" sz="3600" dirty="0" smtClean="0"/>
              <a:t> допустимого </a:t>
            </a:r>
            <a:r>
              <a:rPr lang="ru-RU" sz="3600" dirty="0" smtClean="0">
                <a:solidFill>
                  <a:srgbClr val="FF0000"/>
                </a:solidFill>
              </a:rPr>
              <a:t>антропогенного </a:t>
            </a:r>
            <a:r>
              <a:rPr lang="ru-RU" sz="3600" dirty="0" err="1" smtClean="0">
                <a:solidFill>
                  <a:srgbClr val="FF0000"/>
                </a:solidFill>
              </a:rPr>
              <a:t>навантаження</a:t>
            </a:r>
            <a:r>
              <a:rPr lang="ru-RU" sz="3600" dirty="0" smtClean="0">
                <a:solidFill>
                  <a:srgbClr val="FF0000"/>
                </a:solidFill>
              </a:rPr>
              <a:t> </a:t>
            </a:r>
            <a:r>
              <a:rPr lang="ru-RU" sz="3600" dirty="0" err="1" smtClean="0"/>
              <a:t>встановлюють</a:t>
            </a:r>
            <a:r>
              <a:rPr lang="ru-RU" sz="3600" dirty="0" smtClean="0"/>
              <a:t> за </a:t>
            </a:r>
            <a:r>
              <a:rPr lang="ru-RU" sz="3600" dirty="0"/>
              <a:t>величиною граничного </a:t>
            </a:r>
            <a:r>
              <a:rPr lang="ru-RU" sz="3600" dirty="0" err="1"/>
              <a:t>сукупного</a:t>
            </a:r>
            <a:r>
              <a:rPr lang="ru-RU" sz="3600" dirty="0"/>
              <a:t> </a:t>
            </a:r>
            <a:r>
              <a:rPr lang="ru-RU" sz="3600" dirty="0" err="1"/>
              <a:t>впливу</a:t>
            </a:r>
            <a:r>
              <a:rPr lang="ru-RU" sz="3600" dirty="0"/>
              <a:t> </a:t>
            </a:r>
            <a:r>
              <a:rPr lang="ru-RU" sz="3600" dirty="0" err="1"/>
              <a:t>всіх</a:t>
            </a:r>
            <a:r>
              <a:rPr lang="ru-RU" sz="3600" dirty="0"/>
              <a:t> </a:t>
            </a:r>
            <a:r>
              <a:rPr lang="ru-RU" sz="3600" dirty="0" err="1"/>
              <a:t>антропогенних</a:t>
            </a:r>
            <a:r>
              <a:rPr lang="ru-RU" sz="3600" dirty="0"/>
              <a:t> </a:t>
            </a:r>
            <a:r>
              <a:rPr lang="ru-RU" sz="3600" dirty="0" err="1"/>
              <a:t>джерел</a:t>
            </a:r>
            <a:r>
              <a:rPr lang="ru-RU" sz="3600" dirty="0"/>
              <a:t> </a:t>
            </a:r>
            <a:r>
              <a:rPr lang="ru-RU" sz="3600" dirty="0" smtClean="0"/>
              <a:t>на </a:t>
            </a:r>
            <a:r>
              <a:rPr lang="ru-RU" sz="3600" dirty="0" err="1" smtClean="0"/>
              <a:t>довкілля</a:t>
            </a:r>
            <a:r>
              <a:rPr lang="ru-RU" sz="3600" dirty="0" smtClean="0"/>
              <a:t> </a:t>
            </a:r>
            <a:r>
              <a:rPr lang="ru-RU" sz="3600" dirty="0"/>
              <a:t>в межах </a:t>
            </a:r>
            <a:r>
              <a:rPr lang="ru-RU" sz="3600" dirty="0" err="1"/>
              <a:t>конкретних</a:t>
            </a:r>
            <a:r>
              <a:rPr lang="ru-RU" sz="3600" dirty="0"/>
              <a:t> </a:t>
            </a:r>
            <a:r>
              <a:rPr lang="ru-RU" sz="3600" dirty="0" err="1"/>
              <a:t>територій</a:t>
            </a:r>
            <a:endParaRPr lang="uk-UA" sz="36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018" y="1025107"/>
            <a:ext cx="3295493" cy="2353924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40" y="4199232"/>
            <a:ext cx="3363288" cy="2411352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4649" y="1155020"/>
            <a:ext cx="3492708" cy="2224011"/>
          </a:xfrm>
          <a:prstGeom prst="rect">
            <a:avLst/>
          </a:prstGeom>
          <a:effectLst>
            <a:glow rad="127000">
              <a:schemeClr val="accent6">
                <a:lumMod val="40000"/>
                <a:lumOff val="60000"/>
              </a:schemeClr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9485" y="3699662"/>
            <a:ext cx="3137871" cy="2910922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4232373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019331" y="376628"/>
            <a:ext cx="9674077" cy="4152901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uk-UA" sz="3600" b="1" dirty="0" smtClean="0">
                <a:solidFill>
                  <a:srgbClr val="FF0000"/>
                </a:solidFill>
              </a:rPr>
              <a:t>Санітарно – гігієнічні  нормативи </a:t>
            </a:r>
            <a:r>
              <a:rPr lang="uk-UA" sz="3600" dirty="0"/>
              <a:t>– гранично допустимі </a:t>
            </a:r>
            <a:r>
              <a:rPr lang="uk-UA" sz="3600" dirty="0" smtClean="0"/>
              <a:t>концентрації (ГДК</a:t>
            </a:r>
            <a:r>
              <a:rPr lang="uk-UA" sz="3600" dirty="0"/>
              <a:t>) </a:t>
            </a:r>
            <a:r>
              <a:rPr lang="uk-UA" sz="3600" i="1" dirty="0"/>
              <a:t>хімічних речовин і мікроорганізмів </a:t>
            </a:r>
            <a:r>
              <a:rPr lang="uk-UA" sz="3600" dirty="0"/>
              <a:t>або гранично допустимі </a:t>
            </a:r>
            <a:r>
              <a:rPr lang="uk-UA" sz="3600" dirty="0" smtClean="0"/>
              <a:t>рівні (ГДР</a:t>
            </a:r>
            <a:r>
              <a:rPr lang="uk-UA" sz="3600" dirty="0"/>
              <a:t>) дії </a:t>
            </a:r>
            <a:r>
              <a:rPr lang="uk-UA" sz="3600" i="1" dirty="0"/>
              <a:t>фізичних факторів </a:t>
            </a:r>
            <a:r>
              <a:rPr lang="uk-UA" sz="3600" dirty="0"/>
              <a:t>у довкіллі, які </a:t>
            </a:r>
            <a:r>
              <a:rPr lang="uk-UA" sz="3600" dirty="0" smtClean="0"/>
              <a:t> </a:t>
            </a:r>
            <a:r>
              <a:rPr lang="uk-UA" sz="3600" i="1" dirty="0"/>
              <a:t>не спричиняють</a:t>
            </a:r>
            <a:r>
              <a:rPr lang="uk-UA" sz="3600" dirty="0"/>
              <a:t> </a:t>
            </a:r>
            <a:r>
              <a:rPr lang="uk-UA" sz="3600" dirty="0" smtClean="0"/>
              <a:t>шкідливого </a:t>
            </a:r>
            <a:r>
              <a:rPr lang="uk-UA" sz="3600" dirty="0"/>
              <a:t>впливу на організм </a:t>
            </a:r>
            <a:r>
              <a:rPr lang="uk-UA" sz="3600" dirty="0" smtClean="0"/>
              <a:t>людини та наступних </a:t>
            </a:r>
            <a:r>
              <a:rPr lang="uk-UA" sz="3600" dirty="0"/>
              <a:t>поколінь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3777" y="3839356"/>
            <a:ext cx="5019631" cy="2823543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0000" y="4267908"/>
            <a:ext cx="3966616" cy="2394991"/>
          </a:xfrm>
          <a:prstGeom prst="rect">
            <a:avLst/>
          </a:prstGeom>
          <a:effectLst>
            <a:glow rad="127000">
              <a:schemeClr val="accent2">
                <a:lumMod val="75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240033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/>
          <p:cNvSpPr>
            <a:spLocks noGrp="1"/>
          </p:cNvSpPr>
          <p:nvPr>
            <p:ph idx="1"/>
          </p:nvPr>
        </p:nvSpPr>
        <p:spPr>
          <a:xfrm>
            <a:off x="1468610" y="211736"/>
            <a:ext cx="9489199" cy="4152901"/>
          </a:xfrm>
        </p:spPr>
        <p:txBody>
          <a:bodyPr>
            <a:normAutofit/>
          </a:bodyPr>
          <a:lstStyle/>
          <a:p>
            <a:pPr marL="45720" indent="0" algn="just">
              <a:buNone/>
            </a:pPr>
            <a:r>
              <a:rPr lang="ru-RU" sz="4400" dirty="0" smtClean="0">
                <a:solidFill>
                  <a:srgbClr val="FF0000"/>
                </a:solidFill>
              </a:rPr>
              <a:t>Екологічні </a:t>
            </a:r>
            <a:r>
              <a:rPr lang="ru-RU" sz="4400" dirty="0" err="1" smtClean="0">
                <a:solidFill>
                  <a:srgbClr val="FF0000"/>
                </a:solidFill>
              </a:rPr>
              <a:t>нормативи</a:t>
            </a:r>
            <a:r>
              <a:rPr lang="ru-RU" sz="4400" dirty="0" smtClean="0">
                <a:solidFill>
                  <a:srgbClr val="FF0000"/>
                </a:solidFill>
              </a:rPr>
              <a:t> </a:t>
            </a:r>
            <a:r>
              <a:rPr lang="ru-RU" sz="4400" dirty="0" err="1"/>
              <a:t>визначають</a:t>
            </a:r>
            <a:r>
              <a:rPr lang="ru-RU" sz="4400" dirty="0"/>
              <a:t> </a:t>
            </a:r>
            <a:r>
              <a:rPr lang="ru-RU" sz="4400" dirty="0" err="1"/>
              <a:t>граничну</a:t>
            </a:r>
            <a:r>
              <a:rPr lang="ru-RU" sz="4400" dirty="0"/>
              <a:t> межу </a:t>
            </a:r>
            <a:r>
              <a:rPr lang="ru-RU" sz="4400" i="1" dirty="0" err="1"/>
              <a:t>зміни</a:t>
            </a:r>
            <a:r>
              <a:rPr lang="ru-RU" sz="4400" i="1" dirty="0"/>
              <a:t> </a:t>
            </a:r>
            <a:r>
              <a:rPr lang="ru-RU" sz="4400" i="1" dirty="0" err="1" smtClean="0"/>
              <a:t>параметрів</a:t>
            </a:r>
            <a:r>
              <a:rPr lang="ru-RU" sz="4400" i="1" dirty="0" smtClean="0"/>
              <a:t> </a:t>
            </a:r>
            <a:r>
              <a:rPr lang="ru-RU" sz="4400" i="1" dirty="0" err="1" smtClean="0"/>
              <a:t>довкілля</a:t>
            </a:r>
            <a:r>
              <a:rPr lang="ru-RU" sz="4400" dirty="0"/>
              <a:t>, </a:t>
            </a:r>
            <a:r>
              <a:rPr lang="ru-RU" sz="4400" dirty="0" err="1" smtClean="0"/>
              <a:t>перевищення</a:t>
            </a:r>
            <a:r>
              <a:rPr lang="ru-RU" sz="4400" dirty="0" smtClean="0"/>
              <a:t> </a:t>
            </a:r>
            <a:r>
              <a:rPr lang="ru-RU" sz="4400" dirty="0" err="1"/>
              <a:t>якої</a:t>
            </a:r>
            <a:r>
              <a:rPr lang="ru-RU" sz="4400" dirty="0"/>
              <a:t> </a:t>
            </a:r>
            <a:r>
              <a:rPr lang="ru-RU" sz="4400" dirty="0" err="1"/>
              <a:t>може</a:t>
            </a:r>
            <a:r>
              <a:rPr lang="ru-RU" sz="4400" dirty="0"/>
              <a:t> </a:t>
            </a:r>
            <a:r>
              <a:rPr lang="ru-RU" sz="4400" dirty="0" err="1"/>
              <a:t>створити</a:t>
            </a:r>
            <a:r>
              <a:rPr lang="ru-RU" sz="4400" dirty="0"/>
              <a:t> </a:t>
            </a:r>
            <a:r>
              <a:rPr lang="ru-RU" sz="4400" dirty="0" err="1"/>
              <a:t>загрозу</a:t>
            </a:r>
            <a:r>
              <a:rPr lang="ru-RU" sz="4400" dirty="0"/>
              <a:t> для </a:t>
            </a:r>
            <a:r>
              <a:rPr lang="ru-RU" sz="4400" dirty="0" err="1"/>
              <a:t>стабільного</a:t>
            </a:r>
            <a:r>
              <a:rPr lang="ru-RU" sz="4400" dirty="0"/>
              <a:t> </a:t>
            </a:r>
            <a:r>
              <a:rPr lang="ru-RU" sz="4400" dirty="0" err="1" smtClean="0"/>
              <a:t>існування</a:t>
            </a:r>
            <a:r>
              <a:rPr lang="ru-RU" sz="4400" dirty="0" smtClean="0"/>
              <a:t> </a:t>
            </a:r>
            <a:r>
              <a:rPr lang="ru-RU" sz="4400" dirty="0" err="1"/>
              <a:t>природних</a:t>
            </a:r>
            <a:r>
              <a:rPr lang="ru-RU" sz="4400" dirty="0"/>
              <a:t> </a:t>
            </a:r>
            <a:r>
              <a:rPr lang="ru-RU" sz="4400" dirty="0" err="1"/>
              <a:t>екосистем</a:t>
            </a:r>
            <a:endParaRPr lang="uk-UA" sz="4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8533" y="3734268"/>
            <a:ext cx="4272622" cy="2919639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189" y="3734268"/>
            <a:ext cx="4483621" cy="2919639"/>
          </a:xfrm>
          <a:prstGeom prst="rect">
            <a:avLst/>
          </a:prstGeom>
          <a:effectLst>
            <a:glow rad="127000">
              <a:schemeClr val="tx1"/>
            </a:glow>
          </a:effectLst>
        </p:spPr>
      </p:pic>
    </p:spTree>
    <p:extLst>
      <p:ext uri="{BB962C8B-B14F-4D97-AF65-F5344CB8AC3E}">
        <p14:creationId xmlns:p14="http://schemas.microsoft.com/office/powerpoint/2010/main" val="3684471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нову до школи 16x9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_14352290_TF02895269" id="{22DF589D-B3BD-40FB-A2E9-631927E5D99B}" vid="{8905473D-89E2-4BBB-9589-FEA5D7939249}"/>
    </a:ext>
  </a:extLst>
</a:theme>
</file>

<file path=ppt/theme/theme2.xml><?xml version="1.0" encoding="utf-8"?>
<a:theme xmlns:a="http://schemas.openxmlformats.org/drawingml/2006/main" name="Тема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9B8A7B-DB68-4625-86A7-7FECB4C2AE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5F5AFAE-B80F-42D3-94B4-729362BC1BCB}">
  <ds:schemaRefs>
    <ds:schemaRef ds:uri="http://schemas.microsoft.com/office/2006/metadata/properties"/>
    <ds:schemaRef ds:uri="http://purl.org/dc/elements/1.1/"/>
    <ds:schemaRef ds:uri="http://purl.org/dc/terms/"/>
    <ds:schemaRef ds:uri="a4f35948-e619-41b3-aa29-22878b09cfd2"/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40262f94-9f35-4ac3-9a90-690165a166b7"/>
  </ds:schemaRefs>
</ds:datastoreItem>
</file>

<file path=customXml/itemProps3.xml><?xml version="1.0" encoding="utf-8"?>
<ds:datastoreItem xmlns:ds="http://schemas.openxmlformats.org/officeDocument/2006/customXml" ds:itemID="{6CC9A7CA-BEC5-41E5-AAE1-C9D7FC518E0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Освітня презентація в осінньому мальованому стилі (широкоформатна)</Template>
  <TotalTime>302</TotalTime>
  <Words>392</Words>
  <Application>Microsoft Office PowerPoint</Application>
  <PresentationFormat>Широкий екран</PresentationFormat>
  <Paragraphs>38</Paragraphs>
  <Slides>11</Slides>
  <Notes>3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11</vt:i4>
      </vt:variant>
    </vt:vector>
  </HeadingPairs>
  <TitlesOfParts>
    <vt:vector size="14" baseType="lpstr">
      <vt:lpstr>Arial</vt:lpstr>
      <vt:lpstr>Cambria</vt:lpstr>
      <vt:lpstr>Знову до школи 16x9</vt:lpstr>
      <vt:lpstr>Поняття про якість довкілля. Критерії забруднення  довкілля</vt:lpstr>
      <vt:lpstr>ЯКІСТЬ ДОВКІЛЛЯ – міра відповідності навколишнього середовища і природних умов потребам людей та інших організмів</vt:lpstr>
      <vt:lpstr>Екологічне нормування – це закріплення на законодавчому рівні певних правил, вимог, стандартів щодо охорони довкілля, використання природних ресурсів і забезпечення екологічної безпеки</vt:lpstr>
      <vt:lpstr>Презентація PowerPoint</vt:lpstr>
      <vt:lpstr>Критерії забруднення</vt:lpstr>
      <vt:lpstr>Загальне використання природних ресурсів законодавчо гарантується всім громадянам </vt:lpstr>
      <vt:lpstr>Презентація PowerPoint</vt:lpstr>
      <vt:lpstr>Презентація PowerPoint</vt:lpstr>
      <vt:lpstr>Презентація PowerPoint</vt:lpstr>
      <vt:lpstr>МЕТОДИ ДОСЛІДЖЕННЯ ЯКОСТІ ДОВКІЛЛЯ</vt:lpstr>
      <vt:lpstr>ПОМІРКУЙТЕ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Поняття про якість довкілля. Критерії забруднення  довкілля</dc:title>
  <dc:creator>Закликовська А.В.</dc:creator>
  <cp:lastModifiedBy>Закликовська А.В.</cp:lastModifiedBy>
  <cp:revision>22</cp:revision>
  <dcterms:created xsi:type="dcterms:W3CDTF">2020-02-27T18:51:44Z</dcterms:created>
  <dcterms:modified xsi:type="dcterms:W3CDTF">2021-08-23T13:55:41Z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