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7" r:id="rId12"/>
    <p:sldId id="266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1217A-C275-4BEF-A4F9-F20C0E16D506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78168-E31F-4209-8121-8FDF6E2698A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038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1217A-C275-4BEF-A4F9-F20C0E16D506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78168-E31F-4209-8121-8FDF6E2698A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220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1217A-C275-4BEF-A4F9-F20C0E16D506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78168-E31F-4209-8121-8FDF6E2698A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307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1217A-C275-4BEF-A4F9-F20C0E16D506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78168-E31F-4209-8121-8FDF6E2698A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041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1217A-C275-4BEF-A4F9-F20C0E16D506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78168-E31F-4209-8121-8FDF6E2698A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780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1217A-C275-4BEF-A4F9-F20C0E16D506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78168-E31F-4209-8121-8FDF6E2698A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548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1217A-C275-4BEF-A4F9-F20C0E16D506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78168-E31F-4209-8121-8FDF6E2698A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113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1217A-C275-4BEF-A4F9-F20C0E16D506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78168-E31F-4209-8121-8FDF6E2698A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640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1217A-C275-4BEF-A4F9-F20C0E16D506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78168-E31F-4209-8121-8FDF6E2698A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359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1217A-C275-4BEF-A4F9-F20C0E16D506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78168-E31F-4209-8121-8FDF6E2698A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992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1217A-C275-4BEF-A4F9-F20C0E16D506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78168-E31F-4209-8121-8FDF6E2698A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807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1217A-C275-4BEF-A4F9-F20C0E16D506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778168-E31F-4209-8121-8FDF6E2698A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8456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1470025"/>
          </a:xfrm>
        </p:spPr>
        <p:txBody>
          <a:bodyPr>
            <a:noAutofit/>
          </a:bodyPr>
          <a:lstStyle/>
          <a:p>
            <a:r>
              <a:rPr lang="ru-RU" sz="4800" dirty="0" err="1" smtClean="0">
                <a:solidFill>
                  <a:srgbClr val="FFFF00"/>
                </a:solidFill>
              </a:rPr>
              <a:t>Поняття</a:t>
            </a:r>
            <a:r>
              <a:rPr lang="ru-RU" sz="4800" dirty="0" smtClean="0">
                <a:solidFill>
                  <a:srgbClr val="FFFF00"/>
                </a:solidFill>
              </a:rPr>
              <a:t> про </a:t>
            </a:r>
            <a:r>
              <a:rPr lang="ru-RU" sz="4800" dirty="0" err="1" smtClean="0">
                <a:solidFill>
                  <a:srgbClr val="FFFF00"/>
                </a:solidFill>
              </a:rPr>
              <a:t>екологічно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пластичні</a:t>
            </a:r>
            <a:r>
              <a:rPr lang="ru-RU" sz="4800" dirty="0" smtClean="0">
                <a:solidFill>
                  <a:srgbClr val="FFFF00"/>
                </a:solidFill>
              </a:rPr>
              <a:t> та </a:t>
            </a:r>
            <a:r>
              <a:rPr lang="ru-RU" sz="4800" dirty="0" err="1" smtClean="0">
                <a:solidFill>
                  <a:srgbClr val="FFFF00"/>
                </a:solidFill>
              </a:rPr>
              <a:t>екологічно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непластичні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види</a:t>
            </a:r>
            <a:endParaRPr lang="ru-RU" sz="4800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2492896"/>
            <a:ext cx="6400800" cy="1752600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FFFF00"/>
                </a:solidFill>
              </a:rPr>
              <a:t>Адаптивна </a:t>
            </a:r>
            <a:r>
              <a:rPr lang="ru-RU" sz="4800" dirty="0" err="1" smtClean="0">
                <a:solidFill>
                  <a:srgbClr val="FFFF00"/>
                </a:solidFill>
              </a:rPr>
              <a:t>радіація</a:t>
            </a:r>
            <a:endParaRPr lang="ru-RU" sz="4800" dirty="0">
              <a:solidFill>
                <a:srgbClr val="FFFF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645024"/>
            <a:ext cx="3888432" cy="2689015"/>
          </a:xfrm>
          <a:prstGeom prst="rect">
            <a:avLst/>
          </a:prstGeom>
          <a:noFill/>
          <a:ln w="762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711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600" dirty="0" smtClean="0">
                <a:solidFill>
                  <a:srgbClr val="FFFF00"/>
                </a:solidFill>
              </a:rPr>
              <a:t>Адаптивна </a:t>
            </a:r>
            <a:r>
              <a:rPr lang="ru-RU" sz="6600" dirty="0" err="1" smtClean="0">
                <a:solidFill>
                  <a:srgbClr val="FFFF00"/>
                </a:solidFill>
              </a:rPr>
              <a:t>радіація</a:t>
            </a:r>
            <a:r>
              <a:rPr lang="ru-RU" sz="6600" dirty="0" smtClean="0">
                <a:solidFill>
                  <a:srgbClr val="FFFF00"/>
                </a:solidFill>
              </a:rPr>
              <a:t> </a:t>
            </a:r>
            <a:endParaRPr lang="ru-RU" sz="66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dirty="0" err="1" smtClean="0"/>
              <a:t>Еволюційний</a:t>
            </a:r>
            <a:r>
              <a:rPr lang="ru-RU" sz="5400" dirty="0" smtClean="0"/>
              <a:t> </a:t>
            </a:r>
            <a:r>
              <a:rPr lang="ru-RU" sz="5400" dirty="0" err="1" smtClean="0"/>
              <a:t>процес</a:t>
            </a:r>
            <a:r>
              <a:rPr lang="ru-RU" sz="5400" dirty="0" smtClean="0"/>
              <a:t> </a:t>
            </a:r>
            <a:r>
              <a:rPr lang="ru-RU" sz="5400" dirty="0" err="1" smtClean="0"/>
              <a:t>виникнення</a:t>
            </a:r>
            <a:r>
              <a:rPr lang="ru-RU" sz="5400" dirty="0" smtClean="0"/>
              <a:t> в межах </a:t>
            </a:r>
            <a:r>
              <a:rPr lang="ru-RU" sz="5400" dirty="0" err="1" smtClean="0"/>
              <a:t>певної</a:t>
            </a:r>
            <a:r>
              <a:rPr lang="ru-RU" sz="5400" dirty="0" smtClean="0"/>
              <a:t> </a:t>
            </a:r>
            <a:r>
              <a:rPr lang="ru-RU" sz="5400" dirty="0" err="1" smtClean="0"/>
              <a:t>систематичної</a:t>
            </a:r>
            <a:r>
              <a:rPr lang="ru-RU" sz="5400" dirty="0" smtClean="0"/>
              <a:t> </a:t>
            </a:r>
            <a:r>
              <a:rPr lang="ru-RU" sz="5400" dirty="0" err="1" smtClean="0"/>
              <a:t>групи</a:t>
            </a:r>
            <a:r>
              <a:rPr lang="ru-RU" sz="5400" dirty="0" smtClean="0"/>
              <a:t> форм, </a:t>
            </a:r>
            <a:r>
              <a:rPr lang="ru-RU" sz="5400" dirty="0" err="1" smtClean="0"/>
              <a:t>пристосованих</a:t>
            </a:r>
            <a:r>
              <a:rPr lang="ru-RU" sz="5400" dirty="0" smtClean="0"/>
              <a:t> до </a:t>
            </a:r>
            <a:r>
              <a:rPr lang="ru-RU" sz="5400" dirty="0" err="1" smtClean="0"/>
              <a:t>різних</a:t>
            </a:r>
            <a:r>
              <a:rPr lang="ru-RU" sz="5400" dirty="0" smtClean="0"/>
              <a:t> умов </a:t>
            </a:r>
            <a:r>
              <a:rPr lang="ru-RU" sz="5400" dirty="0" err="1" smtClean="0"/>
              <a:t>існування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043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08912" cy="6107578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5409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01006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FFFF00"/>
                </a:solidFill>
              </a:rPr>
              <a:t>Правило</a:t>
            </a:r>
            <a:r>
              <a:rPr lang="ru-RU" sz="4800" dirty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адаптивної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радіації</a:t>
            </a:r>
            <a:endParaRPr lang="ru-RU" sz="48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400" dirty="0" err="1" smtClean="0"/>
              <a:t>історичний</a:t>
            </a:r>
            <a:r>
              <a:rPr lang="ru-RU" sz="4400" dirty="0" smtClean="0"/>
              <a:t> </a:t>
            </a:r>
            <a:r>
              <a:rPr lang="ru-RU" sz="4400" dirty="0" err="1" smtClean="0"/>
              <a:t>розвиток</a:t>
            </a:r>
            <a:r>
              <a:rPr lang="ru-RU" sz="4400" dirty="0" smtClean="0"/>
              <a:t> будь-</a:t>
            </a:r>
            <a:r>
              <a:rPr lang="ru-RU" sz="4400" dirty="0" err="1" smtClean="0"/>
              <a:t>якої</a:t>
            </a:r>
            <a:r>
              <a:rPr lang="ru-RU" sz="4400" dirty="0" smtClean="0"/>
              <a:t> </a:t>
            </a:r>
            <a:r>
              <a:rPr lang="ru-RU" sz="4400" dirty="0" err="1" smtClean="0"/>
              <a:t>групи</a:t>
            </a:r>
            <a:r>
              <a:rPr lang="ru-RU" sz="4400" dirty="0" smtClean="0"/>
              <a:t> </a:t>
            </a:r>
            <a:r>
              <a:rPr lang="ru-RU" sz="4400" dirty="0" err="1" smtClean="0"/>
              <a:t>супроводжується</a:t>
            </a:r>
            <a:r>
              <a:rPr lang="ru-RU" sz="4400" dirty="0" smtClean="0"/>
              <a:t> </a:t>
            </a:r>
            <a:r>
              <a:rPr lang="ru-RU" sz="4400" dirty="0" err="1" smtClean="0"/>
              <a:t>її</a:t>
            </a:r>
            <a:r>
              <a:rPr lang="ru-RU" sz="4400" dirty="0" smtClean="0"/>
              <a:t> </a:t>
            </a:r>
            <a:r>
              <a:rPr lang="ru-RU" sz="4400" dirty="0" err="1" smtClean="0"/>
              <a:t>розділенням</a:t>
            </a:r>
            <a:r>
              <a:rPr lang="ru-RU" sz="4400" dirty="0" smtClean="0"/>
              <a:t> на </a:t>
            </a:r>
            <a:r>
              <a:rPr lang="ru-RU" sz="4400" dirty="0" err="1" smtClean="0"/>
              <a:t>окремі</a:t>
            </a:r>
            <a:r>
              <a:rPr lang="ru-RU" sz="4400" dirty="0" smtClean="0"/>
              <a:t> </a:t>
            </a:r>
            <a:r>
              <a:rPr lang="ru-RU" sz="4400" dirty="0" err="1" smtClean="0"/>
              <a:t>філогенетичні</a:t>
            </a:r>
            <a:r>
              <a:rPr lang="ru-RU" sz="4400" dirty="0" smtClean="0"/>
              <a:t> </a:t>
            </a:r>
            <a:r>
              <a:rPr lang="ru-RU" sz="4400" dirty="0" err="1" smtClean="0"/>
              <a:t>стовбури</a:t>
            </a:r>
            <a:r>
              <a:rPr lang="ru-RU" sz="4400" dirty="0" smtClean="0"/>
              <a:t>, </a:t>
            </a:r>
            <a:r>
              <a:rPr lang="ru-RU" sz="4400" dirty="0" err="1" smtClean="0"/>
              <a:t>що</a:t>
            </a:r>
            <a:r>
              <a:rPr lang="ru-RU" sz="4400" dirty="0" smtClean="0"/>
              <a:t> </a:t>
            </a:r>
            <a:r>
              <a:rPr lang="ru-RU" sz="4400" dirty="0" err="1" smtClean="0"/>
              <a:t>розходяться</a:t>
            </a:r>
            <a:r>
              <a:rPr lang="ru-RU" sz="4400" dirty="0" smtClean="0"/>
              <a:t> в </a:t>
            </a:r>
            <a:r>
              <a:rPr lang="ru-RU" sz="4400" dirty="0" err="1" smtClean="0"/>
              <a:t>різних</a:t>
            </a:r>
            <a:r>
              <a:rPr lang="ru-RU" sz="4400" dirty="0" smtClean="0"/>
              <a:t> </a:t>
            </a:r>
            <a:r>
              <a:rPr lang="ru-RU" sz="4400" dirty="0" err="1" smtClean="0"/>
              <a:t>адаптивних</a:t>
            </a:r>
            <a:r>
              <a:rPr lang="ru-RU" sz="4400" dirty="0" smtClean="0"/>
              <a:t> </a:t>
            </a:r>
            <a:r>
              <a:rPr lang="ru-RU" sz="4400" dirty="0" err="1" smtClean="0"/>
              <a:t>напрямах</a:t>
            </a:r>
            <a:r>
              <a:rPr lang="ru-RU" sz="4400" dirty="0" smtClean="0"/>
              <a:t> </a:t>
            </a:r>
            <a:r>
              <a:rPr lang="ru-RU" sz="4400" dirty="0" err="1" smtClean="0"/>
              <a:t>від</a:t>
            </a:r>
            <a:r>
              <a:rPr lang="ru-RU" sz="4400" dirty="0" smtClean="0"/>
              <a:t> </a:t>
            </a:r>
            <a:r>
              <a:rPr lang="ru-RU" sz="4400" dirty="0" err="1" smtClean="0"/>
              <a:t>якогось</a:t>
            </a:r>
            <a:r>
              <a:rPr lang="ru-RU" sz="4400" dirty="0"/>
              <a:t> </a:t>
            </a:r>
            <a:r>
              <a:rPr lang="ru-RU" sz="4400" dirty="0" err="1" smtClean="0"/>
              <a:t>вихідного</a:t>
            </a:r>
            <a:r>
              <a:rPr lang="ru-RU" sz="4400" dirty="0" smtClean="0"/>
              <a:t> </a:t>
            </a:r>
            <a:r>
              <a:rPr lang="ru-RU" sz="4400" dirty="0" err="1" smtClean="0"/>
              <a:t>середнього</a:t>
            </a:r>
            <a:r>
              <a:rPr lang="ru-RU" sz="4400" dirty="0" smtClean="0"/>
              <a:t> стану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874453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FF00"/>
                </a:solidFill>
              </a:rPr>
              <a:t>П</a:t>
            </a:r>
            <a:r>
              <a:rPr lang="ru-RU" dirty="0" smtClean="0">
                <a:solidFill>
                  <a:srgbClr val="FFFF00"/>
                </a:solidFill>
              </a:rPr>
              <a:t>равилом </a:t>
            </a:r>
            <a:r>
              <a:rPr lang="ru-RU" dirty="0" err="1" smtClean="0">
                <a:solidFill>
                  <a:srgbClr val="FFFF00"/>
                </a:solidFill>
              </a:rPr>
              <a:t>походження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від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неспеціалізованих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предків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6995120" cy="427707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err="1" smtClean="0"/>
              <a:t>нові</a:t>
            </a:r>
            <a:r>
              <a:rPr lang="ru-RU" dirty="0" smtClean="0"/>
              <a:t> </a:t>
            </a:r>
            <a:r>
              <a:rPr lang="ru-RU" dirty="0" err="1" smtClean="0"/>
              <a:t>великі</a:t>
            </a:r>
            <a:r>
              <a:rPr lang="ru-RU" dirty="0" smtClean="0"/>
              <a:t> </a:t>
            </a:r>
            <a:r>
              <a:rPr lang="ru-RU" dirty="0" err="1" smtClean="0"/>
              <a:t>групи</a:t>
            </a:r>
            <a:r>
              <a:rPr lang="ru-RU" dirty="0" smtClean="0"/>
              <a:t> </a:t>
            </a:r>
            <a:r>
              <a:rPr lang="ru-RU" dirty="0" err="1" smtClean="0"/>
              <a:t>беруть</a:t>
            </a:r>
            <a:r>
              <a:rPr lang="ru-RU" dirty="0" smtClean="0"/>
              <a:t> початок не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вищих</a:t>
            </a:r>
            <a:r>
              <a:rPr lang="ru-RU" dirty="0" smtClean="0"/>
              <a:t> </a:t>
            </a:r>
            <a:r>
              <a:rPr lang="ru-RU" dirty="0" err="1" smtClean="0"/>
              <a:t>представників</a:t>
            </a:r>
            <a:r>
              <a:rPr lang="ru-RU" dirty="0" smtClean="0"/>
              <a:t> </a:t>
            </a:r>
            <a:r>
              <a:rPr lang="ru-RU" dirty="0" err="1" smtClean="0"/>
              <a:t>предкових</a:t>
            </a:r>
            <a:r>
              <a:rPr lang="ru-RU" dirty="0"/>
              <a:t> </a:t>
            </a:r>
            <a:r>
              <a:rPr lang="ru-RU" dirty="0" err="1" smtClean="0"/>
              <a:t>груп</a:t>
            </a:r>
            <a:r>
              <a:rPr lang="ru-RU" dirty="0" smtClean="0"/>
              <a:t>, а </a:t>
            </a:r>
            <a:r>
              <a:rPr lang="ru-RU" dirty="0" err="1" smtClean="0"/>
              <a:t>від</a:t>
            </a:r>
            <a:r>
              <a:rPr lang="ru-RU" dirty="0"/>
              <a:t> </a:t>
            </a:r>
            <a:r>
              <a:rPr lang="ru-RU" dirty="0" err="1" smtClean="0"/>
              <a:t>порівняно</a:t>
            </a:r>
            <a:r>
              <a:rPr lang="ru-RU" dirty="0" smtClean="0"/>
              <a:t> </a:t>
            </a:r>
            <a:r>
              <a:rPr lang="ru-RU" dirty="0" err="1" smtClean="0"/>
              <a:t>неспеціалізованих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1.Ссавці </a:t>
            </a:r>
            <a:r>
              <a:rPr lang="ru-RU" dirty="0" err="1" smtClean="0"/>
              <a:t>виникли</a:t>
            </a:r>
            <a:r>
              <a:rPr lang="ru-RU" dirty="0" smtClean="0"/>
              <a:t> не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високоспеціалізо</a:t>
            </a:r>
            <a:r>
              <a:rPr lang="ru-RU" dirty="0" smtClean="0"/>
              <a:t>-</a:t>
            </a:r>
          </a:p>
          <a:p>
            <a:pPr marL="0" indent="0" algn="just">
              <a:buNone/>
            </a:pPr>
            <a:r>
              <a:rPr lang="ru-RU" dirty="0" err="1" smtClean="0"/>
              <a:t>ваних</a:t>
            </a:r>
            <a:r>
              <a:rPr lang="ru-RU" dirty="0" smtClean="0"/>
              <a:t>, а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неспеціалізованих</a:t>
            </a:r>
            <a:r>
              <a:rPr lang="ru-RU" dirty="0" smtClean="0"/>
              <a:t> </a:t>
            </a:r>
            <a:r>
              <a:rPr lang="ru-RU" dirty="0" err="1" smtClean="0"/>
              <a:t>видів</a:t>
            </a:r>
            <a:r>
              <a:rPr lang="ru-RU" dirty="0" smtClean="0"/>
              <a:t> </a:t>
            </a:r>
            <a:r>
              <a:rPr lang="ru-RU" dirty="0" err="1" smtClean="0"/>
              <a:t>рептилій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2.Квіткові </a:t>
            </a:r>
            <a:r>
              <a:rPr lang="ru-RU" dirty="0" err="1" smtClean="0"/>
              <a:t>рослини</a:t>
            </a:r>
            <a:r>
              <a:rPr lang="ru-RU" dirty="0" smtClean="0"/>
              <a:t> </a:t>
            </a:r>
            <a:r>
              <a:rPr lang="ru-RU" dirty="0" err="1" smtClean="0"/>
              <a:t>виникли</a:t>
            </a:r>
            <a:r>
              <a:rPr lang="ru-RU" dirty="0" smtClean="0"/>
              <a:t> не </a:t>
            </a:r>
            <a:r>
              <a:rPr lang="ru-RU" dirty="0" err="1" smtClean="0"/>
              <a:t>від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голонасінних</a:t>
            </a:r>
            <a:r>
              <a:rPr lang="ru-RU" dirty="0" smtClean="0"/>
              <a:t>, а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неспеціалізованих</a:t>
            </a:r>
            <a:r>
              <a:rPr lang="ru-RU" dirty="0" smtClean="0"/>
              <a:t> </a:t>
            </a:r>
            <a:r>
              <a:rPr lang="ru-RU" dirty="0" err="1" smtClean="0"/>
              <a:t>насінних</a:t>
            </a:r>
            <a:r>
              <a:rPr lang="ru-RU" dirty="0" smtClean="0"/>
              <a:t> </a:t>
            </a:r>
            <a:r>
              <a:rPr lang="ru-RU" dirty="0" err="1" smtClean="0"/>
              <a:t>папоротей</a:t>
            </a:r>
            <a:endParaRPr lang="uk-UA" dirty="0"/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5291163"/>
            <a:ext cx="2808312" cy="1303345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212" y="4005063"/>
            <a:ext cx="2282577" cy="919361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41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err="1" smtClean="0">
                <a:solidFill>
                  <a:srgbClr val="FFFF00"/>
                </a:solidFill>
              </a:rPr>
              <a:t>Екологічна</a:t>
            </a:r>
            <a:r>
              <a:rPr lang="ru-RU" sz="4800" b="1" dirty="0" smtClean="0">
                <a:solidFill>
                  <a:srgbClr val="FFFF00"/>
                </a:solidFill>
              </a:rPr>
              <a:t> </a:t>
            </a:r>
            <a:r>
              <a:rPr lang="ru-RU" sz="4800" b="1" dirty="0" err="1" smtClean="0">
                <a:solidFill>
                  <a:srgbClr val="FFFF00"/>
                </a:solidFill>
              </a:rPr>
              <a:t>пластичність</a:t>
            </a:r>
            <a:r>
              <a:rPr lang="ru-RU" sz="4800" b="1" dirty="0" smtClean="0">
                <a:solidFill>
                  <a:srgbClr val="FFFF00"/>
                </a:solidFill>
              </a:rPr>
              <a:t> виду</a:t>
            </a:r>
            <a:endParaRPr lang="ru-RU" sz="4800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err="1"/>
              <a:t>Ц</a:t>
            </a:r>
            <a:r>
              <a:rPr lang="ru-RU" dirty="0" err="1" smtClean="0"/>
              <a:t>е</a:t>
            </a:r>
            <a:r>
              <a:rPr lang="ru-RU" dirty="0" smtClean="0"/>
              <a:t> </a:t>
            </a:r>
            <a:r>
              <a:rPr lang="ru-RU" dirty="0" err="1" smtClean="0"/>
              <a:t>здатність</a:t>
            </a:r>
            <a:r>
              <a:rPr lang="ru-RU" dirty="0" smtClean="0"/>
              <a:t> </a:t>
            </a:r>
            <a:r>
              <a:rPr lang="ru-RU" dirty="0" err="1" smtClean="0"/>
              <a:t>організмів</a:t>
            </a:r>
            <a:r>
              <a:rPr lang="ru-RU" dirty="0" smtClean="0"/>
              <a:t> виду до </a:t>
            </a:r>
            <a:r>
              <a:rPr lang="ru-RU" dirty="0" err="1" smtClean="0"/>
              <a:t>існування</a:t>
            </a:r>
            <a:r>
              <a:rPr lang="ru-RU" dirty="0" smtClean="0"/>
              <a:t> в </a:t>
            </a:r>
            <a:r>
              <a:rPr lang="ru-RU" dirty="0" err="1" smtClean="0"/>
              <a:t>певному</a:t>
            </a:r>
            <a:r>
              <a:rPr lang="ru-RU" dirty="0" smtClean="0"/>
              <a:t> </a:t>
            </a:r>
            <a:r>
              <a:rPr lang="ru-RU" dirty="0" err="1" smtClean="0"/>
              <a:t>діапазоні</a:t>
            </a:r>
            <a:r>
              <a:rPr lang="ru-RU" dirty="0" smtClean="0"/>
              <a:t> </a:t>
            </a:r>
            <a:r>
              <a:rPr lang="ru-RU" dirty="0" err="1" smtClean="0"/>
              <a:t>значень</a:t>
            </a:r>
            <a:r>
              <a:rPr lang="ru-RU" dirty="0" smtClean="0"/>
              <a:t> </a:t>
            </a:r>
            <a:r>
              <a:rPr lang="ru-RU" dirty="0" err="1" smtClean="0"/>
              <a:t>екологічного</a:t>
            </a:r>
            <a:r>
              <a:rPr lang="ru-RU" dirty="0" smtClean="0"/>
              <a:t> </a:t>
            </a:r>
            <a:r>
              <a:rPr lang="ru-RU" dirty="0" err="1" smtClean="0"/>
              <a:t>чинника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Чим </a:t>
            </a:r>
            <a:r>
              <a:rPr lang="ru-RU" dirty="0" err="1" smtClean="0"/>
              <a:t>ширшим</a:t>
            </a:r>
            <a:r>
              <a:rPr lang="ru-RU" dirty="0" smtClean="0"/>
              <a:t> є </a:t>
            </a:r>
            <a:r>
              <a:rPr lang="ru-RU" dirty="0" err="1" smtClean="0"/>
              <a:t>діапазон</a:t>
            </a:r>
            <a:r>
              <a:rPr lang="ru-RU" dirty="0" smtClean="0"/>
              <a:t> </a:t>
            </a:r>
            <a:r>
              <a:rPr lang="ru-RU" dirty="0" err="1" smtClean="0"/>
              <a:t>коливань</a:t>
            </a:r>
            <a:r>
              <a:rPr lang="ru-RU" dirty="0" smtClean="0"/>
              <a:t> </a:t>
            </a:r>
            <a:r>
              <a:rPr lang="ru-RU" dirty="0" err="1" smtClean="0"/>
              <a:t>чинника</a:t>
            </a:r>
            <a:r>
              <a:rPr lang="ru-RU" dirty="0" smtClean="0"/>
              <a:t>, в межах </a:t>
            </a:r>
            <a:r>
              <a:rPr lang="ru-RU" dirty="0" err="1" smtClean="0"/>
              <a:t>якого</a:t>
            </a:r>
            <a:r>
              <a:rPr lang="ru-RU" dirty="0" smtClean="0"/>
              <a:t> </a:t>
            </a:r>
            <a:r>
              <a:rPr lang="ru-RU" dirty="0" err="1" smtClean="0"/>
              <a:t>даний</a:t>
            </a:r>
            <a:r>
              <a:rPr lang="ru-RU" dirty="0" smtClean="0"/>
              <a:t> вид </a:t>
            </a:r>
            <a:r>
              <a:rPr lang="ru-RU" dirty="0" err="1" smtClean="0"/>
              <a:t>може</a:t>
            </a:r>
            <a:r>
              <a:rPr lang="ru-RU" dirty="0" smtClean="0"/>
              <a:t> </a:t>
            </a:r>
            <a:r>
              <a:rPr lang="ru-RU" dirty="0" err="1" smtClean="0"/>
              <a:t>існувати</a:t>
            </a:r>
            <a:r>
              <a:rPr lang="ru-RU" dirty="0" smtClean="0"/>
              <a:t>, </a:t>
            </a:r>
            <a:r>
              <a:rPr lang="ru-RU" dirty="0" err="1" smtClean="0"/>
              <a:t>тим</a:t>
            </a:r>
            <a:r>
              <a:rPr lang="ru-RU" dirty="0" smtClean="0"/>
              <a:t> </a:t>
            </a:r>
            <a:r>
              <a:rPr lang="ru-RU" dirty="0" err="1" smtClean="0"/>
              <a:t>більшою</a:t>
            </a:r>
            <a:r>
              <a:rPr lang="ru-RU" dirty="0" smtClean="0"/>
              <a:t> є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екологічна</a:t>
            </a:r>
            <a:r>
              <a:rPr lang="ru-RU" dirty="0" smtClean="0"/>
              <a:t> </a:t>
            </a:r>
            <a:r>
              <a:rPr lang="ru-RU" dirty="0" err="1" smtClean="0"/>
              <a:t>пластичність</a:t>
            </a:r>
            <a:r>
              <a:rPr lang="ru-RU" dirty="0" smtClean="0"/>
              <a:t>, </a:t>
            </a:r>
            <a:r>
              <a:rPr lang="ru-RU" dirty="0" err="1" smtClean="0"/>
              <a:t>тим</a:t>
            </a:r>
            <a:r>
              <a:rPr lang="ru-RU" dirty="0" smtClean="0"/>
              <a:t> </a:t>
            </a:r>
            <a:r>
              <a:rPr lang="ru-RU" dirty="0" err="1" smtClean="0"/>
              <a:t>ширшими</a:t>
            </a:r>
            <a:r>
              <a:rPr lang="ru-RU" dirty="0" smtClean="0"/>
              <a:t> є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діапазон</a:t>
            </a:r>
            <a:r>
              <a:rPr lang="ru-RU" dirty="0" smtClean="0"/>
              <a:t> </a:t>
            </a:r>
            <a:r>
              <a:rPr lang="ru-RU" dirty="0" err="1" smtClean="0"/>
              <a:t>витривалості</a:t>
            </a:r>
            <a:r>
              <a:rPr lang="ru-RU" dirty="0" smtClean="0"/>
              <a:t> й </a:t>
            </a:r>
            <a:r>
              <a:rPr lang="ru-RU" dirty="0" err="1" smtClean="0"/>
              <a:t>поширеність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104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9813"/>
            <a:ext cx="8229600" cy="1143000"/>
          </a:xfrm>
        </p:spPr>
        <p:txBody>
          <a:bodyPr>
            <a:normAutofit/>
          </a:bodyPr>
          <a:lstStyle/>
          <a:p>
            <a:r>
              <a:rPr lang="uk-UA" sz="5400" b="1" dirty="0" smtClean="0">
                <a:solidFill>
                  <a:srgbClr val="FFFF00"/>
                </a:solidFill>
              </a:rPr>
              <a:t>Екологічно пластичні види</a:t>
            </a:r>
            <a:endParaRPr lang="ru-RU" sz="5400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/>
              <a:t>в</a:t>
            </a:r>
            <a:r>
              <a:rPr lang="ru-RU" dirty="0" err="1" smtClean="0"/>
              <a:t>иди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можуть</a:t>
            </a:r>
            <a:r>
              <a:rPr lang="ru-RU" dirty="0" smtClean="0"/>
              <a:t> </a:t>
            </a:r>
            <a:r>
              <a:rPr lang="ru-RU" dirty="0" err="1" smtClean="0"/>
              <a:t>виживати</a:t>
            </a:r>
            <a:r>
              <a:rPr lang="ru-RU" dirty="0" smtClean="0"/>
              <a:t> в широкому </a:t>
            </a:r>
            <a:r>
              <a:rPr lang="ru-RU" dirty="0" err="1" smtClean="0"/>
              <a:t>діапазоні</a:t>
            </a:r>
            <a:r>
              <a:rPr lang="ru-RU" dirty="0" smtClean="0"/>
              <a:t> </a:t>
            </a:r>
            <a:r>
              <a:rPr lang="ru-RU" dirty="0" err="1" smtClean="0"/>
              <a:t>змін</a:t>
            </a:r>
            <a:r>
              <a:rPr lang="ru-RU" dirty="0" smtClean="0"/>
              <a:t> умов </a:t>
            </a:r>
            <a:r>
              <a:rPr lang="ru-RU" dirty="0" err="1" smtClean="0"/>
              <a:t>існування</a:t>
            </a:r>
            <a:r>
              <a:rPr lang="ru-RU" dirty="0" smtClean="0"/>
              <a:t>, </a:t>
            </a:r>
            <a:r>
              <a:rPr lang="ru-RU" dirty="0" err="1" smtClean="0"/>
              <a:t>називають</a:t>
            </a:r>
            <a:r>
              <a:rPr lang="ru-RU" dirty="0" smtClean="0"/>
              <a:t> </a:t>
            </a:r>
            <a:r>
              <a:rPr lang="ru-RU" dirty="0" err="1" smtClean="0"/>
              <a:t>екологічно</a:t>
            </a:r>
            <a:r>
              <a:rPr lang="ru-RU" dirty="0" smtClean="0"/>
              <a:t> </a:t>
            </a:r>
            <a:r>
              <a:rPr lang="ru-RU" dirty="0" err="1" smtClean="0"/>
              <a:t>пластичними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996952"/>
            <a:ext cx="3525131" cy="3528392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420888"/>
            <a:ext cx="3859364" cy="1787081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5452" y="4571070"/>
            <a:ext cx="2466975" cy="1954274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3615" y="4633022"/>
            <a:ext cx="1730553" cy="1892322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696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err="1" smtClean="0">
                <a:solidFill>
                  <a:srgbClr val="FFFF00"/>
                </a:solidFill>
              </a:rPr>
              <a:t>Екологічно</a:t>
            </a:r>
            <a:r>
              <a:rPr lang="ru-RU" sz="5400" dirty="0" smtClean="0">
                <a:solidFill>
                  <a:srgbClr val="FFFF00"/>
                </a:solidFill>
              </a:rPr>
              <a:t> </a:t>
            </a:r>
            <a:r>
              <a:rPr lang="ru-RU" sz="5400" dirty="0" err="1" smtClean="0">
                <a:solidFill>
                  <a:srgbClr val="FFFF00"/>
                </a:solidFill>
              </a:rPr>
              <a:t>пластичні</a:t>
            </a:r>
            <a:r>
              <a:rPr lang="ru-RU" sz="5400" dirty="0" smtClean="0">
                <a:solidFill>
                  <a:srgbClr val="FFFF00"/>
                </a:solidFill>
              </a:rPr>
              <a:t> </a:t>
            </a:r>
            <a:r>
              <a:rPr lang="ru-RU" sz="5400" dirty="0" err="1" smtClean="0">
                <a:solidFill>
                  <a:srgbClr val="FFFF00"/>
                </a:solidFill>
              </a:rPr>
              <a:t>види</a:t>
            </a:r>
            <a:endParaRPr lang="ru-RU" sz="54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vi-VN" dirty="0" smtClean="0">
                <a:solidFill>
                  <a:srgbClr val="FFC000"/>
                </a:solidFill>
              </a:rPr>
              <a:t>Борщівни́к Сосно́вського </a:t>
            </a:r>
            <a:r>
              <a:rPr lang="vi-VN" dirty="0" smtClean="0"/>
              <a:t>(</a:t>
            </a:r>
            <a:r>
              <a:rPr lang="en-US" dirty="0" err="1" smtClean="0"/>
              <a:t>Heracleum</a:t>
            </a:r>
            <a:r>
              <a:rPr lang="en-US" dirty="0" smtClean="0"/>
              <a:t> </a:t>
            </a:r>
            <a:r>
              <a:rPr lang="en-US" dirty="0" err="1" smtClean="0"/>
              <a:t>sosnowskyi</a:t>
            </a:r>
            <a:r>
              <a:rPr lang="en-US" dirty="0" smtClean="0"/>
              <a:t> </a:t>
            </a:r>
            <a:r>
              <a:rPr lang="en-US" dirty="0" err="1" smtClean="0"/>
              <a:t>Manden</a:t>
            </a:r>
            <a:r>
              <a:rPr lang="en-US" dirty="0" smtClean="0"/>
              <a:t>.) — </a:t>
            </a:r>
            <a:r>
              <a:rPr lang="vi-VN" dirty="0" smtClean="0"/>
              <a:t>отруйна багаторічна рослина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780928"/>
            <a:ext cx="3672408" cy="2827165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6" name="Picture 4" descr="C:\Users\User\Desktop\borshchivnuk — коп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01008"/>
            <a:ext cx="4464496" cy="2584698"/>
          </a:xfrm>
          <a:prstGeom prst="rect">
            <a:avLst/>
          </a:prstGeom>
          <a:noFill/>
          <a:ln w="57150">
            <a:solidFill>
              <a:srgbClr val="00B0F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536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err="1" smtClean="0">
                <a:solidFill>
                  <a:srgbClr val="FFFF00"/>
                </a:solidFill>
              </a:rPr>
              <a:t>Екологічно</a:t>
            </a:r>
            <a:r>
              <a:rPr lang="ru-RU" sz="5400" dirty="0" smtClean="0">
                <a:solidFill>
                  <a:srgbClr val="FFFF00"/>
                </a:solidFill>
              </a:rPr>
              <a:t> </a:t>
            </a:r>
            <a:r>
              <a:rPr lang="ru-RU" sz="5400" dirty="0" err="1" smtClean="0">
                <a:solidFill>
                  <a:srgbClr val="FFFF00"/>
                </a:solidFill>
              </a:rPr>
              <a:t>пластичні</a:t>
            </a:r>
            <a:r>
              <a:rPr lang="ru-RU" sz="5400" dirty="0" smtClean="0">
                <a:solidFill>
                  <a:srgbClr val="FFFF00"/>
                </a:solidFill>
              </a:rPr>
              <a:t> </a:t>
            </a:r>
            <a:r>
              <a:rPr lang="ru-RU" sz="5400" dirty="0" err="1" smtClean="0">
                <a:solidFill>
                  <a:srgbClr val="FFFF00"/>
                </a:solidFill>
              </a:rPr>
              <a:t>види</a:t>
            </a:r>
            <a:endParaRPr lang="ru-RU" sz="5400" dirty="0">
              <a:solidFill>
                <a:srgbClr val="FFFF00"/>
              </a:solidFill>
            </a:endParaRPr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84784"/>
            <a:ext cx="7128792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104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dirty="0" err="1" smtClean="0">
                <a:solidFill>
                  <a:srgbClr val="FFFF00"/>
                </a:solidFill>
              </a:rPr>
              <a:t>Екологічно</a:t>
            </a:r>
            <a:r>
              <a:rPr lang="ru-RU" sz="4800" b="1" dirty="0" smtClean="0">
                <a:solidFill>
                  <a:srgbClr val="FFFF00"/>
                </a:solidFill>
              </a:rPr>
              <a:t> </a:t>
            </a:r>
            <a:r>
              <a:rPr lang="ru-RU" sz="4800" b="1" dirty="0" err="1" smtClean="0">
                <a:solidFill>
                  <a:srgbClr val="FFFF00"/>
                </a:solidFill>
              </a:rPr>
              <a:t>непластичні</a:t>
            </a:r>
            <a:r>
              <a:rPr lang="ru-RU" sz="4800" b="1" dirty="0" smtClean="0">
                <a:solidFill>
                  <a:srgbClr val="FFFF00"/>
                </a:solidFill>
              </a:rPr>
              <a:t> </a:t>
            </a:r>
            <a:r>
              <a:rPr lang="ru-RU" sz="4800" b="1" dirty="0" err="1" smtClean="0">
                <a:solidFill>
                  <a:srgbClr val="FFFF00"/>
                </a:solidFill>
              </a:rPr>
              <a:t>види</a:t>
            </a:r>
            <a:endParaRPr lang="ru-RU" sz="4800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95935" y="980728"/>
            <a:ext cx="5000415" cy="51454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 err="1"/>
              <a:t>ц</a:t>
            </a:r>
            <a:r>
              <a:rPr lang="ru-RU" sz="2400" b="1" dirty="0" err="1" smtClean="0"/>
              <a:t>е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види</a:t>
            </a:r>
            <a:r>
              <a:rPr lang="ru-RU" sz="2400" b="1" dirty="0" smtClean="0"/>
              <a:t> з </a:t>
            </a:r>
            <a:r>
              <a:rPr lang="ru-RU" sz="2400" b="1" dirty="0" err="1" smtClean="0"/>
              <a:t>вузьким</a:t>
            </a:r>
            <a:r>
              <a:rPr lang="ru-RU" sz="2400" b="1" dirty="0"/>
              <a:t> </a:t>
            </a:r>
            <a:r>
              <a:rPr lang="ru-RU" sz="2400" b="1" dirty="0" err="1" smtClean="0"/>
              <a:t>діапазоном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екологічної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пластичності</a:t>
            </a:r>
            <a:r>
              <a:rPr lang="ru-RU" sz="2400" b="1" dirty="0" smtClean="0"/>
              <a:t> до </a:t>
            </a:r>
            <a:r>
              <a:rPr lang="ru-RU" sz="2400" b="1" dirty="0" err="1" smtClean="0"/>
              <a:t>чинників</a:t>
            </a:r>
            <a:r>
              <a:rPr lang="ru-RU" sz="2400" b="1" dirty="0"/>
              <a:t> </a:t>
            </a:r>
            <a:r>
              <a:rPr lang="ru-RU" sz="2400" b="1" dirty="0" err="1" smtClean="0"/>
              <a:t>середовища</a:t>
            </a:r>
            <a:r>
              <a:rPr lang="ru-RU" sz="2400" b="1" dirty="0" smtClean="0"/>
              <a:t>. </a:t>
            </a:r>
            <a:r>
              <a:rPr lang="ru-RU" sz="2400" b="1" dirty="0" err="1" smtClean="0"/>
              <a:t>Такі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організми</a:t>
            </a:r>
            <a:r>
              <a:rPr lang="ru-RU" sz="2400" b="1" dirty="0" smtClean="0"/>
              <a:t> погано </a:t>
            </a:r>
            <a:r>
              <a:rPr lang="ru-RU" sz="2400" b="1" dirty="0" err="1" smtClean="0"/>
              <a:t>пристосовуються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навіть</a:t>
            </a:r>
            <a:r>
              <a:rPr lang="ru-RU" sz="2400" b="1" dirty="0" smtClean="0"/>
              <a:t> до </a:t>
            </a:r>
            <a:r>
              <a:rPr lang="ru-RU" sz="2400" b="1" dirty="0" err="1" smtClean="0"/>
              <a:t>незначних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змін</a:t>
            </a:r>
            <a:r>
              <a:rPr lang="ru-RU" sz="2400" b="1" dirty="0" smtClean="0"/>
              <a:t> умов </a:t>
            </a:r>
            <a:r>
              <a:rPr lang="ru-RU" sz="2400" b="1" dirty="0" err="1" smtClean="0"/>
              <a:t>існування</a:t>
            </a:r>
            <a:r>
              <a:rPr lang="ru-RU" sz="2400" b="1" dirty="0" smtClean="0"/>
              <a:t> і </a:t>
            </a:r>
            <a:r>
              <a:rPr lang="ru-RU" sz="2400" b="1" dirty="0" err="1" smtClean="0"/>
              <a:t>вузько</a:t>
            </a:r>
            <a:r>
              <a:rPr lang="ru-RU" sz="2400" b="1" dirty="0"/>
              <a:t> </a:t>
            </a:r>
            <a:r>
              <a:rPr lang="ru-RU" sz="2400" b="1" dirty="0" err="1" smtClean="0"/>
              <a:t>спеціалізовані</a:t>
            </a:r>
            <a:r>
              <a:rPr lang="ru-RU" sz="2400" b="1" dirty="0" smtClean="0"/>
              <a:t> до умов </a:t>
            </a:r>
            <a:r>
              <a:rPr lang="ru-RU" sz="2400" b="1" dirty="0" err="1" smtClean="0"/>
              <a:t>середовища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життя</a:t>
            </a:r>
            <a:endParaRPr lang="ru-RU" sz="24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149080"/>
            <a:ext cx="5184576" cy="2449355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167361"/>
            <a:ext cx="2783794" cy="2412792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337" y="980728"/>
            <a:ext cx="3827599" cy="2840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30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err="1" smtClean="0">
                <a:solidFill>
                  <a:srgbClr val="FFFF00"/>
                </a:solidFill>
              </a:rPr>
              <a:t>Екологічно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непластичні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види</a:t>
            </a:r>
            <a:endParaRPr lang="ru-RU" sz="4800" dirty="0">
              <a:solidFill>
                <a:srgbClr val="FFFF00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150" y="1309045"/>
            <a:ext cx="7222249" cy="4248472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8" y="5589240"/>
            <a:ext cx="77768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FF00"/>
                </a:solidFill>
              </a:rPr>
              <a:t>В</a:t>
            </a:r>
            <a:r>
              <a:rPr lang="ru-RU" sz="2800" b="1" dirty="0" smtClean="0">
                <a:solidFill>
                  <a:srgbClr val="FFFF00"/>
                </a:solidFill>
              </a:rPr>
              <a:t>елика панда – вид, </a:t>
            </a:r>
            <a:r>
              <a:rPr lang="ru-RU" sz="2800" b="1" dirty="0" err="1" smtClean="0">
                <a:solidFill>
                  <a:srgbClr val="FFFF00"/>
                </a:solidFill>
              </a:rPr>
              <a:t>який</a:t>
            </a:r>
            <a:r>
              <a:rPr lang="ru-RU" sz="2800" b="1" dirty="0" smtClean="0">
                <a:solidFill>
                  <a:srgbClr val="FFFF00"/>
                </a:solidFill>
              </a:rPr>
              <a:t>  </a:t>
            </a:r>
            <a:r>
              <a:rPr lang="ru-RU" sz="2800" b="1" dirty="0" err="1" smtClean="0">
                <a:solidFill>
                  <a:srgbClr val="FFFF00"/>
                </a:solidFill>
              </a:rPr>
              <a:t>відносять</a:t>
            </a:r>
            <a:r>
              <a:rPr lang="ru-RU" sz="2800" b="1" dirty="0" smtClean="0">
                <a:solidFill>
                  <a:srgbClr val="FFFF00"/>
                </a:solidFill>
              </a:rPr>
              <a:t> до </a:t>
            </a:r>
            <a:r>
              <a:rPr lang="ru-RU" sz="2800" b="1" dirty="0" err="1" smtClean="0">
                <a:solidFill>
                  <a:srgbClr val="FFFF00"/>
                </a:solidFill>
              </a:rPr>
              <a:t>родини</a:t>
            </a:r>
            <a:r>
              <a:rPr lang="ru-RU" sz="2800" b="1" dirty="0" smtClean="0">
                <a:solidFill>
                  <a:srgbClr val="FFFF00"/>
                </a:solidFill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</a:rPr>
              <a:t>Ведмежі</a:t>
            </a:r>
            <a:r>
              <a:rPr lang="ru-RU" sz="2800" b="1" dirty="0" smtClean="0">
                <a:solidFill>
                  <a:srgbClr val="FFFF00"/>
                </a:solidFill>
              </a:rPr>
              <a:t> і </a:t>
            </a:r>
            <a:r>
              <a:rPr lang="ru-RU" sz="2800" b="1" dirty="0" err="1" smtClean="0">
                <a:solidFill>
                  <a:srgbClr val="FFFF00"/>
                </a:solidFill>
              </a:rPr>
              <a:t>який</a:t>
            </a:r>
            <a:r>
              <a:rPr lang="ru-RU" sz="2800" b="1" dirty="0" smtClean="0">
                <a:solidFill>
                  <a:srgbClr val="FFFF00"/>
                </a:solidFill>
              </a:rPr>
              <a:t> живиться бамбуком</a:t>
            </a:r>
            <a:endParaRPr lang="ru-RU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33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err="1" smtClean="0">
                <a:solidFill>
                  <a:srgbClr val="FFFF00"/>
                </a:solidFill>
              </a:rPr>
              <a:t>Екологічно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непластичні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види</a:t>
            </a:r>
            <a:endParaRPr lang="ru-RU" sz="48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816" y="1340768"/>
            <a:ext cx="7776864" cy="5175149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179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dirty="0" err="1" smtClean="0">
                <a:solidFill>
                  <a:srgbClr val="FFFF00"/>
                </a:solidFill>
              </a:rPr>
              <a:t>Адаптивний</a:t>
            </a:r>
            <a:r>
              <a:rPr lang="ru-RU" sz="5400" dirty="0" smtClean="0">
                <a:solidFill>
                  <a:srgbClr val="FFFF00"/>
                </a:solidFill>
              </a:rPr>
              <a:t> </a:t>
            </a:r>
            <a:r>
              <a:rPr lang="ru-RU" sz="5400" dirty="0" err="1" smtClean="0">
                <a:solidFill>
                  <a:srgbClr val="FFFF00"/>
                </a:solidFill>
              </a:rPr>
              <a:t>потенціал</a:t>
            </a:r>
            <a:r>
              <a:rPr lang="ru-RU" sz="5400" dirty="0" smtClean="0">
                <a:solidFill>
                  <a:srgbClr val="FFFF00"/>
                </a:solidFill>
              </a:rPr>
              <a:t> </a:t>
            </a:r>
            <a:endParaRPr lang="ru-RU" sz="54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5400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000" dirty="0" err="1"/>
              <a:t>М</a:t>
            </a:r>
            <a:r>
              <a:rPr lang="ru-RU" sz="4000" dirty="0" err="1" smtClean="0"/>
              <a:t>іра</a:t>
            </a:r>
            <a:r>
              <a:rPr lang="ru-RU" sz="4000" dirty="0" smtClean="0"/>
              <a:t> </a:t>
            </a:r>
            <a:r>
              <a:rPr lang="ru-RU" sz="4000" dirty="0" err="1" smtClean="0"/>
              <a:t>пристосувальних</a:t>
            </a:r>
            <a:r>
              <a:rPr lang="ru-RU" sz="4000" dirty="0"/>
              <a:t> </a:t>
            </a:r>
            <a:r>
              <a:rPr lang="ru-RU" sz="4000" dirty="0" err="1" smtClean="0"/>
              <a:t>можливостей</a:t>
            </a:r>
            <a:r>
              <a:rPr lang="ru-RU" sz="4000" dirty="0" smtClean="0"/>
              <a:t> виду в </a:t>
            </a:r>
            <a:r>
              <a:rPr lang="ru-RU" sz="4000" dirty="0" err="1" smtClean="0"/>
              <a:t>мінливих</a:t>
            </a:r>
            <a:r>
              <a:rPr lang="ru-RU" sz="4000" dirty="0" smtClean="0"/>
              <a:t> </a:t>
            </a:r>
            <a:r>
              <a:rPr lang="ru-RU" sz="4000" dirty="0" err="1" smtClean="0"/>
              <a:t>умовах</a:t>
            </a:r>
            <a:r>
              <a:rPr lang="ru-RU" sz="4000" dirty="0" smtClean="0"/>
              <a:t> </a:t>
            </a:r>
            <a:r>
              <a:rPr lang="ru-RU" sz="4000" dirty="0" err="1" smtClean="0"/>
              <a:t>довкілля</a:t>
            </a:r>
            <a:r>
              <a:rPr lang="ru-RU" sz="4000" dirty="0" smtClean="0"/>
              <a:t>. </a:t>
            </a:r>
            <a:r>
              <a:rPr lang="ru-RU" sz="4000" dirty="0" err="1" smtClean="0"/>
              <a:t>Пластичність</a:t>
            </a:r>
            <a:r>
              <a:rPr lang="ru-RU" sz="4000" dirty="0" smtClean="0"/>
              <a:t> </a:t>
            </a:r>
            <a:r>
              <a:rPr lang="ru-RU" sz="4000" dirty="0" err="1" smtClean="0"/>
              <a:t>видів</a:t>
            </a:r>
            <a:r>
              <a:rPr lang="ru-RU" sz="4000" dirty="0" smtClean="0"/>
              <a:t> </a:t>
            </a:r>
            <a:r>
              <a:rPr lang="ru-RU" sz="4000" dirty="0" err="1" smtClean="0"/>
              <a:t>визначається</a:t>
            </a:r>
            <a:r>
              <a:rPr lang="ru-RU" sz="4000" dirty="0" smtClean="0"/>
              <a:t> нормою </a:t>
            </a:r>
            <a:r>
              <a:rPr lang="ru-RU" sz="4000" dirty="0" err="1" smtClean="0"/>
              <a:t>реакції</a:t>
            </a:r>
            <a:r>
              <a:rPr lang="ru-RU" sz="4000" dirty="0" smtClean="0"/>
              <a:t>. </a:t>
            </a:r>
            <a:r>
              <a:rPr lang="ru-RU" sz="4000" dirty="0" err="1" smtClean="0"/>
              <a:t>екологічну</a:t>
            </a:r>
            <a:r>
              <a:rPr lang="ru-RU" sz="4000" dirty="0" smtClean="0"/>
              <a:t> </a:t>
            </a:r>
            <a:r>
              <a:rPr lang="ru-RU" sz="4000" dirty="0" err="1" smtClean="0"/>
              <a:t>пластичність</a:t>
            </a:r>
            <a:r>
              <a:rPr lang="ru-RU" sz="4000" dirty="0" smtClean="0"/>
              <a:t> виду </a:t>
            </a:r>
            <a:r>
              <a:rPr lang="ru-RU" sz="4000" dirty="0" err="1" smtClean="0"/>
              <a:t>визначають</a:t>
            </a:r>
            <a:r>
              <a:rPr lang="ru-RU" sz="4000" dirty="0"/>
              <a:t> </a:t>
            </a:r>
            <a:r>
              <a:rPr lang="ru-RU" sz="4000" dirty="0" err="1" smtClean="0"/>
              <a:t>генетична</a:t>
            </a:r>
            <a:r>
              <a:rPr lang="ru-RU" sz="4000" dirty="0" smtClean="0"/>
              <a:t> </a:t>
            </a:r>
            <a:r>
              <a:rPr lang="ru-RU" sz="4000" dirty="0" err="1" smtClean="0"/>
              <a:t>пластичність</a:t>
            </a:r>
            <a:r>
              <a:rPr lang="ru-RU" sz="4000" dirty="0" smtClean="0"/>
              <a:t> та </a:t>
            </a:r>
            <a:r>
              <a:rPr lang="ru-RU" sz="4000" dirty="0" err="1" smtClean="0"/>
              <a:t>адаптивний</a:t>
            </a:r>
            <a:r>
              <a:rPr lang="ru-RU" sz="4000" dirty="0" smtClean="0"/>
              <a:t> </a:t>
            </a:r>
            <a:r>
              <a:rPr lang="ru-RU" sz="4000" dirty="0" err="1" smtClean="0"/>
              <a:t>потенціал</a:t>
            </a:r>
            <a:r>
              <a:rPr lang="ru-RU" sz="4000" dirty="0" smtClean="0"/>
              <a:t>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74661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255</Words>
  <Application>Microsoft Office PowerPoint</Application>
  <PresentationFormat>Екран (4:3)</PresentationFormat>
  <Paragraphs>27</Paragraphs>
  <Slides>13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16" baseType="lpstr">
      <vt:lpstr>Arial</vt:lpstr>
      <vt:lpstr>Calibri</vt:lpstr>
      <vt:lpstr>Тема Office</vt:lpstr>
      <vt:lpstr>Поняття про екологічно пластичні та екологічно непластичні види</vt:lpstr>
      <vt:lpstr>Екологічна пластичність виду</vt:lpstr>
      <vt:lpstr>Екологічно пластичні види</vt:lpstr>
      <vt:lpstr>Екологічно пластичні види</vt:lpstr>
      <vt:lpstr>Екологічно пластичні види</vt:lpstr>
      <vt:lpstr>Екологічно непластичні види</vt:lpstr>
      <vt:lpstr>Екологічно непластичні види</vt:lpstr>
      <vt:lpstr>Екологічно непластичні види</vt:lpstr>
      <vt:lpstr>Адаптивний потенціал </vt:lpstr>
      <vt:lpstr>Адаптивна радіація </vt:lpstr>
      <vt:lpstr>Презентація PowerPoint</vt:lpstr>
      <vt:lpstr>Правило адаптивної радіації</vt:lpstr>
      <vt:lpstr>Правилом походження від неспеціалізованих предків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Поняття про екологічно пластичні та екологічно непластичні види</dc:title>
  <dc:creator>Закликовська А.В.</dc:creator>
  <cp:lastModifiedBy>Закликовська А.В.</cp:lastModifiedBy>
  <cp:revision>13</cp:revision>
  <dcterms:created xsi:type="dcterms:W3CDTF">2019-09-19T07:52:01Z</dcterms:created>
  <dcterms:modified xsi:type="dcterms:W3CDTF">2020-10-31T20:05:28Z</dcterms:modified>
</cp:coreProperties>
</file>