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75" r:id="rId3"/>
    <p:sldId id="276" r:id="rId4"/>
    <p:sldId id="277" r:id="rId5"/>
    <p:sldId id="281" r:id="rId6"/>
    <p:sldId id="286" r:id="rId7"/>
    <p:sldId id="278" r:id="rId8"/>
    <p:sldId id="279" r:id="rId9"/>
    <p:sldId id="283" r:id="rId10"/>
    <p:sldId id="258" r:id="rId11"/>
    <p:sldId id="280" r:id="rId12"/>
    <p:sldId id="285" r:id="rId13"/>
  </p:sldIdLst>
  <p:sldSz cx="12188825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74" d="100"/>
          <a:sy n="74" d="100"/>
        </p:scale>
        <p:origin x="360" y="72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0" d="100"/>
          <a:sy n="90" d="100"/>
        </p:scale>
        <p:origin x="3024" y="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6B8D59F-4196-4AC3-8F7C-F0354CACA817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C119DBA-4540-49B3-8FA9-6259387ECF9E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478B0B2-4517-4AE5-B88A-55A68ABCAF18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 smtClean="0"/>
              <a:t>Редагувати стиль зразка тексту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3B36274-F2B9-4C45-BBB4-0EDF4CD651A7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45023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11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359826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2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25795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3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657314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4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099864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88916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7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83634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8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49554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9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05960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 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3B36274-F2B9-4C45-BBB4-0EDF4CD651A7}" type="slidenum">
              <a:rPr lang="uk-UA" smtClean="0"/>
              <a:t>10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522413" y="1371600"/>
            <a:ext cx="9144000" cy="3505200"/>
          </a:xfrm>
        </p:spPr>
        <p:txBody>
          <a:bodyPr rtlCol="0">
            <a:noAutofit/>
          </a:bodyPr>
          <a:lstStyle>
            <a:lvl1pPr>
              <a:defRPr sz="720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2413" y="4953000"/>
            <a:ext cx="8229600" cy="1066800"/>
          </a:xfrm>
        </p:spPr>
        <p:txBody>
          <a:bodyPr rtlCol="0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uk-UA" smtClean="0"/>
              <a:t>Зразок підзаголовка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F03038A-0820-4724-BB6A-3AA50770FE4F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85686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07609B-CA88-4EBE-A936-DB07F6DF7F8A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42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 1"/>
          <p:cNvSpPr>
            <a:spLocks noGrp="1"/>
          </p:cNvSpPr>
          <p:nvPr>
            <p:ph type="title" orient="vert"/>
          </p:nvPr>
        </p:nvSpPr>
        <p:spPr>
          <a:xfrm>
            <a:off x="9752012" y="533400"/>
            <a:ext cx="1371600" cy="5592764"/>
          </a:xfrm>
        </p:spPr>
        <p:txBody>
          <a:bodyPr vert="eaVert"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1522411" y="533400"/>
            <a:ext cx="8077201" cy="5592764"/>
          </a:xfrm>
        </p:spPr>
        <p:txBody>
          <a:bodyPr vert="eaVert" rtlCol="0"/>
          <a:lstStyle>
            <a:lvl1pPr rtl="0">
              <a:defRPr/>
            </a:lvl1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9709B7-6F7C-46B1-9C83-79B3A7BE5286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5018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  <a:lvl5pPr>
              <a:defRPr/>
            </a:lvl5pPr>
            <a:lvl6pPr>
              <a:defRPr baseline="0"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559B8A5-3538-44B3-BD53-5DEFB8539055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99455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озділу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22414" y="2514601"/>
            <a:ext cx="9144000" cy="2819400"/>
          </a:xfrm>
        </p:spPr>
        <p:txBody>
          <a:bodyPr rtlCol="0" anchor="b">
            <a:noAutofit/>
          </a:bodyPr>
          <a:lstStyle>
            <a:lvl1pPr algn="l">
              <a:defRPr sz="6600" b="0" i="0" cap="none" baseline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A2C1C35-0371-4B58-AA7A-4FE3067688AC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22413" y="990600"/>
            <a:ext cx="8229600" cy="1143000"/>
          </a:xfrm>
        </p:spPr>
        <p:txBody>
          <a:bodyPr rtlCol="0" anchor="t">
            <a:normAutofit/>
          </a:bodyPr>
          <a:lstStyle>
            <a:lvl1pPr marL="0" indent="0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</p:spTree>
    <p:extLst>
      <p:ext uri="{BB962C8B-B14F-4D97-AF65-F5344CB8AC3E}">
        <p14:creationId xmlns:p14="http://schemas.microsoft.com/office/powerpoint/2010/main" val="2606994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6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C57F524-7E1D-4D79-8114-9B11322B3DDA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8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4645152" cy="41910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9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475412" y="1828800"/>
            <a:ext cx="4648201" cy="41910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7697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8" name="Місце для нижнього колонтитула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дати 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84D8FE5-D51A-4A5A-9C38-04015360B393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  <p:sp>
        <p:nvSpPr>
          <p:cNvPr id="10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4645152" cy="762000"/>
          </a:xfrm>
        </p:spPr>
        <p:txBody>
          <a:bodyPr rtlCol="0" anchor="ctr"/>
          <a:lstStyle>
            <a:lvl1pPr marL="0" indent="0" rtl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1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478462" y="1828800"/>
            <a:ext cx="4645152" cy="762000"/>
          </a:xfrm>
        </p:spPr>
        <p:txBody>
          <a:bodyPr rtlCol="0" anchor="ctr"/>
          <a:lstStyle>
            <a:lvl1pPr marL="0" indent="0" rtl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2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522414" y="2667000"/>
            <a:ext cx="4645152" cy="33528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 baseline="0"/>
            </a:lvl6pPr>
            <a:lvl7pPr>
              <a:defRPr sz="1400" baseline="0"/>
            </a:lvl7pPr>
            <a:lvl8pPr>
              <a:defRPr sz="1400" baseline="0"/>
            </a:lvl8pPr>
            <a:lvl9pPr>
              <a:defRPr sz="1400" baseline="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  <p:sp>
        <p:nvSpPr>
          <p:cNvPr id="13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478462" y="2667000"/>
            <a:ext cx="4645152" cy="33528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501231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4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3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6881C51-8C9A-4501-A968-B71794D6EBC9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5570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 1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2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8F7A4AB-89FA-46BF-BC6A-A576F36F849A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52017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міст із підписом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9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8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628FE97-F092-44CC-96D9-0214986D1FD0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10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E5137D0E-4A4F-4307-8994-C1891D747D59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11" name="Місце для тексту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 rtlCol="0">
            <a:normAutofit/>
          </a:bodyPr>
          <a:lstStyle>
            <a:lvl1pPr marL="0" indent="0" rtl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  <p:sp>
        <p:nvSpPr>
          <p:cNvPr id="12" name="Місце для вмісту 3"/>
          <p:cNvSpPr>
            <a:spLocks noGrp="1"/>
          </p:cNvSpPr>
          <p:nvPr>
            <p:ph idx="1"/>
          </p:nvPr>
        </p:nvSpPr>
        <p:spPr>
          <a:xfrm>
            <a:off x="5180012" y="838200"/>
            <a:ext cx="6172201" cy="51816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smtClean="0"/>
              <a:t>Зразок тексту</a:t>
            </a:r>
          </a:p>
          <a:p>
            <a:pPr lvl="1" rtl="0"/>
            <a:r>
              <a:rPr lang="uk-UA" smtClean="0"/>
              <a:t>Другий рівень</a:t>
            </a:r>
          </a:p>
          <a:p>
            <a:pPr lvl="2" rtl="0"/>
            <a:r>
              <a:rPr lang="uk-UA" smtClean="0"/>
              <a:t>Третій рівень</a:t>
            </a:r>
          </a:p>
          <a:p>
            <a:pPr lvl="3" rtl="0"/>
            <a:r>
              <a:rPr lang="uk-UA" smtClean="0"/>
              <a:t>Четвертий рівень</a:t>
            </a:r>
          </a:p>
          <a:p>
            <a:pPr lvl="4" rtl="0"/>
            <a:r>
              <a:rPr lang="uk-UA" smtClean="0"/>
              <a:t>П'ятий рівень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182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ображення з підписом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836613" y="2590800"/>
            <a:ext cx="3276599" cy="1924050"/>
          </a:xfrm>
        </p:spPr>
        <p:txBody>
          <a:bodyPr rtlCol="0" anchor="b">
            <a:normAutofit/>
          </a:bodyPr>
          <a:lstStyle>
            <a:lvl1pPr algn="l">
              <a:defRPr sz="3200" b="0"/>
            </a:lvl1pPr>
          </a:lstStyle>
          <a:p>
            <a:pPr rtl="0"/>
            <a:r>
              <a:rPr lang="uk-UA" smtClean="0"/>
              <a:t>Зразок заголовка</a:t>
            </a:r>
            <a:endParaRPr lang="uk-UA" dirty="0"/>
          </a:p>
        </p:txBody>
      </p:sp>
      <p:sp>
        <p:nvSpPr>
          <p:cNvPr id="3" name="Місце для зображення 3"/>
          <p:cNvSpPr>
            <a:spLocks noGrp="1"/>
          </p:cNvSpPr>
          <p:nvPr>
            <p:ph type="pic" idx="1"/>
          </p:nvPr>
        </p:nvSpPr>
        <p:spPr>
          <a:xfrm>
            <a:off x="5484812" y="836610"/>
            <a:ext cx="5867401" cy="5183190"/>
          </a:xfrm>
          <a:solidFill>
            <a:schemeClr val="bg2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smtClean="0"/>
              <a:t>Клацніть піктограму, щоб додати зображення</a:t>
            </a:r>
            <a:endParaRPr lang="uk-UA" dirty="0"/>
          </a:p>
        </p:txBody>
      </p:sp>
      <p:pic>
        <p:nvPicPr>
          <p:cNvPr id="9" name="Зображення 4" descr="Пустий покажчик місця заповнення для зображення. Клацніть цей покажчик і виберіть зображення, яке потрібно додат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3812" y="458787"/>
            <a:ext cx="6626225" cy="5938837"/>
          </a:xfrm>
          <a:prstGeom prst="rect">
            <a:avLst/>
          </a:prstGeom>
          <a:noFill/>
          <a:ln>
            <a:noFill/>
          </a:ln>
          <a:effectLst>
            <a:outerShdw blurRad="292100" algn="ctr" rotWithShape="0">
              <a:prstClr val="black">
                <a:alpha val="36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Місце для тексту 2"/>
          <p:cNvSpPr>
            <a:spLocks noGrp="1"/>
          </p:cNvSpPr>
          <p:nvPr>
            <p:ph type="body" sz="half" idx="2"/>
          </p:nvPr>
        </p:nvSpPr>
        <p:spPr>
          <a:xfrm>
            <a:off x="836613" y="4648200"/>
            <a:ext cx="3276599" cy="1371600"/>
          </a:xfrm>
        </p:spPr>
        <p:txBody>
          <a:bodyPr rtlCol="0">
            <a:normAutofit/>
          </a:bodyPr>
          <a:lstStyle>
            <a:lvl1pPr marL="0" indent="0" rtl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smtClean="0"/>
              <a:t>Зразок тексту</a:t>
            </a:r>
          </a:p>
        </p:txBody>
      </p:sp>
    </p:spTree>
    <p:extLst>
      <p:ext uri="{BB962C8B-B14F-4D97-AF65-F5344CB8AC3E}">
        <p14:creationId xmlns:p14="http://schemas.microsoft.com/office/powerpoint/2010/main" val="224469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522414" y="533400"/>
            <a:ext cx="96012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noProof="0" dirty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22414" y="1828800"/>
            <a:ext cx="9601200" cy="4191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noProof="0" dirty="0" smtClean="0"/>
              <a:t>Редагувати стиль зразка тексту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</a:p>
          <a:p>
            <a:pPr lvl="5" rtl="0"/>
            <a:r>
              <a:rPr lang="uk-UA" noProof="0" dirty="0" smtClean="0"/>
              <a:t>Шостий рівень</a:t>
            </a:r>
          </a:p>
          <a:p>
            <a:pPr lvl="6" rtl="0"/>
            <a:r>
              <a:rPr lang="uk-UA" noProof="0" dirty="0" smtClean="0"/>
              <a:t>Сьомий рівень</a:t>
            </a:r>
          </a:p>
          <a:p>
            <a:pPr lvl="7" rtl="0"/>
            <a:r>
              <a:rPr lang="uk-UA" noProof="0" dirty="0" smtClean="0"/>
              <a:t>Восьмий рівень</a:t>
            </a:r>
          </a:p>
          <a:p>
            <a:pPr lvl="8" rtl="0"/>
            <a:r>
              <a:rPr lang="uk-UA" noProof="0" dirty="0" smtClean="0"/>
              <a:t>Дев’ятий рівень</a:t>
            </a:r>
            <a:endParaRPr lang="uk-UA" noProof="0" dirty="0"/>
          </a:p>
        </p:txBody>
      </p:sp>
      <p:sp>
        <p:nvSpPr>
          <p:cNvPr id="5" name="Місце для нижнього колонтитула 3"/>
          <p:cNvSpPr>
            <a:spLocks noGrp="1"/>
          </p:cNvSpPr>
          <p:nvPr>
            <p:ph type="ftr" sz="quarter" idx="3"/>
          </p:nvPr>
        </p:nvSpPr>
        <p:spPr>
          <a:xfrm>
            <a:off x="1517950" y="6172200"/>
            <a:ext cx="6862462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uk-UA" noProof="0" dirty="0"/>
          </a:p>
        </p:txBody>
      </p:sp>
      <p:sp>
        <p:nvSpPr>
          <p:cNvPr id="4" name="Місце для дати 4"/>
          <p:cNvSpPr>
            <a:spLocks noGrp="1"/>
          </p:cNvSpPr>
          <p:nvPr>
            <p:ph type="dt" sz="half" idx="2"/>
          </p:nvPr>
        </p:nvSpPr>
        <p:spPr>
          <a:xfrm>
            <a:off x="8609012" y="6172200"/>
            <a:ext cx="1320059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DD98E09-5AC2-4819-AAF9-C6E2B06BE368}" type="datetime1">
              <a:rPr lang="uk-UA" noProof="0" smtClean="0"/>
              <a:t>23.08.2021</a:t>
            </a:fld>
            <a:endParaRPr lang="uk-UA" noProof="0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0133012" y="6172200"/>
            <a:ext cx="990601" cy="2730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5137D0E-4A4F-4307-8994-C1891D747D59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5260502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3838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1363" indent="-17145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667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08088" indent="-17303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444752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82496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157984" indent="-173736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89756" y="1772816"/>
            <a:ext cx="11783044" cy="3505200"/>
          </a:xfrm>
        </p:spPr>
        <p:txBody>
          <a:bodyPr rtlCol="0"/>
          <a:lstStyle/>
          <a:p>
            <a:pPr algn="ctr"/>
            <a:r>
              <a:rPr lang="ru-RU" dirty="0" err="1"/>
              <a:t>Поняття</a:t>
            </a:r>
            <a:r>
              <a:rPr lang="ru-RU" dirty="0"/>
              <a:t> про </a:t>
            </a:r>
            <a:r>
              <a:rPr lang="ru-RU" dirty="0" err="1"/>
              <a:t>онкогенні</a:t>
            </a:r>
            <a:r>
              <a:rPr lang="ru-RU" dirty="0"/>
              <a:t> </a:t>
            </a:r>
            <a:r>
              <a:rPr lang="ru-RU" dirty="0" err="1"/>
              <a:t>фактори</a:t>
            </a:r>
            <a:r>
              <a:rPr lang="ru-RU" dirty="0"/>
              <a:t> та </a:t>
            </a:r>
            <a:r>
              <a:rPr lang="ru-RU" dirty="0" err="1"/>
              <a:t>онкологічні</a:t>
            </a:r>
            <a:r>
              <a:rPr lang="ru-RU" dirty="0"/>
              <a:t> </a:t>
            </a:r>
            <a:r>
              <a:rPr lang="ru-RU" dirty="0" err="1"/>
              <a:t>захворювання</a:t>
            </a:r>
            <a:r>
              <a:rPr lang="ru-RU" dirty="0"/>
              <a:t>. </a:t>
            </a:r>
            <a:r>
              <a:rPr lang="ru-RU" dirty="0" err="1" smtClean="0"/>
              <a:t>Профілактика</a:t>
            </a:r>
            <a:r>
              <a:rPr lang="ru-RU" dirty="0" smtClean="0"/>
              <a:t> </a:t>
            </a:r>
            <a:r>
              <a:rPr lang="ru-RU" dirty="0" err="1" smtClean="0"/>
              <a:t>онкологічних</a:t>
            </a:r>
            <a:r>
              <a:rPr lang="ru-RU" dirty="0" smtClean="0"/>
              <a:t> </a:t>
            </a:r>
            <a:r>
              <a:rPr lang="ru-RU" dirty="0" err="1"/>
              <a:t>захворювань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629916" y="6237312"/>
            <a:ext cx="8229600" cy="502568"/>
          </a:xfrm>
        </p:spPr>
        <p:txBody>
          <a:bodyPr rtlCol="0"/>
          <a:lstStyle/>
          <a:p>
            <a:pPr algn="ctr" rtl="0"/>
            <a:r>
              <a:rPr lang="uk-UA" dirty="0" smtClean="0">
                <a:solidFill>
                  <a:schemeClr val="tx1">
                    <a:lumMod val="50000"/>
                  </a:schemeClr>
                </a:solidFill>
              </a:rPr>
              <a:t>БІОЛОГІЯ 10 КЛАС</a:t>
            </a:r>
            <a:endParaRPr lang="uk-UA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03" y="188640"/>
            <a:ext cx="861449" cy="34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5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89756" y="260648"/>
            <a:ext cx="11809312" cy="1307232"/>
          </a:xfrm>
        </p:spPr>
        <p:txBody>
          <a:bodyPr rtlCol="0"/>
          <a:lstStyle/>
          <a:p>
            <a:pPr algn="ctr" rtl="0"/>
            <a:r>
              <a:rPr lang="uk-UA" sz="4800" b="1" dirty="0" smtClean="0">
                <a:solidFill>
                  <a:schemeClr val="accent6">
                    <a:lumMod val="75000"/>
                  </a:schemeClr>
                </a:solidFill>
              </a:rPr>
              <a:t>РІЗНОМАНІТНІСТЬ ТА СПОСОБИ ЛІКУВАННЯ ЗЛОЯКІСНИХ ПУХЛИН</a:t>
            </a:r>
            <a:endParaRPr lang="uk-UA" sz="4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4294967295"/>
          </p:nvPr>
        </p:nvSpPr>
        <p:spPr>
          <a:xfrm>
            <a:off x="693812" y="1916832"/>
            <a:ext cx="10605864" cy="4941168"/>
          </a:xfrm>
        </p:spPr>
        <p:txBody>
          <a:bodyPr rtlCol="0">
            <a:normAutofit fontScale="92500" lnSpcReduction="10000"/>
          </a:bodyPr>
          <a:lstStyle/>
          <a:p>
            <a:pPr marL="0" indent="0" algn="ctr" rtl="0">
              <a:buNone/>
            </a:pPr>
            <a:r>
              <a:rPr lang="uk-UA" sz="4000" b="1" dirty="0" smtClean="0"/>
              <a:t>хірургічне видалення</a:t>
            </a:r>
          </a:p>
          <a:p>
            <a:pPr marL="0" indent="0" algn="ctr" rtl="0">
              <a:buNone/>
            </a:pPr>
            <a:r>
              <a:rPr lang="uk-UA" sz="4000" b="1" dirty="0" smtClean="0"/>
              <a:t>хіміотерапія</a:t>
            </a:r>
          </a:p>
          <a:p>
            <a:pPr marL="0" indent="0" algn="ctr" rtl="0">
              <a:buNone/>
            </a:pPr>
            <a:r>
              <a:rPr lang="uk-UA" sz="4000" b="1" dirty="0" smtClean="0"/>
              <a:t>радіотерапія</a:t>
            </a:r>
          </a:p>
          <a:p>
            <a:pPr marL="0" indent="0" algn="ctr" rtl="0">
              <a:buNone/>
            </a:pPr>
            <a:r>
              <a:rPr lang="uk-UA" sz="4000" b="1" dirty="0" err="1" smtClean="0"/>
              <a:t>фотодинамічна</a:t>
            </a:r>
            <a:r>
              <a:rPr lang="uk-UA" sz="4000" b="1" dirty="0" smtClean="0"/>
              <a:t> терапія</a:t>
            </a:r>
          </a:p>
          <a:p>
            <a:pPr marL="0" indent="0" algn="ctr" rtl="0">
              <a:buNone/>
            </a:pPr>
            <a:r>
              <a:rPr lang="uk-UA" sz="4000" b="1" dirty="0" smtClean="0"/>
              <a:t>гормональна терапія</a:t>
            </a:r>
          </a:p>
          <a:p>
            <a:pPr marL="0" indent="0" algn="ctr" rtl="0">
              <a:buNone/>
            </a:pPr>
            <a:r>
              <a:rPr lang="uk-UA" sz="4000" b="1" dirty="0"/>
              <a:t>і</a:t>
            </a:r>
            <a:r>
              <a:rPr lang="uk-UA" sz="4000" b="1" dirty="0" smtClean="0"/>
              <a:t>мунотерапія</a:t>
            </a:r>
          </a:p>
          <a:p>
            <a:pPr marL="0" indent="0" algn="ctr" rtl="0">
              <a:buNone/>
            </a:pPr>
            <a:r>
              <a:rPr lang="uk-UA" sz="4000" b="1" dirty="0" err="1"/>
              <a:t>к</a:t>
            </a:r>
            <a:r>
              <a:rPr lang="uk-UA" sz="4000" b="1" dirty="0" err="1" smtClean="0"/>
              <a:t>омбінувальна</a:t>
            </a:r>
            <a:r>
              <a:rPr lang="uk-UA" sz="4000" b="1" dirty="0" smtClean="0"/>
              <a:t> терапія</a:t>
            </a:r>
            <a:endParaRPr lang="uk-UA" sz="40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764" y="2348880"/>
            <a:ext cx="3168352" cy="1643896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254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3096" y="2348880"/>
            <a:ext cx="3261048" cy="1643896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381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390" y="5061808"/>
            <a:ext cx="2857500" cy="1600200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63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6549" y="5061808"/>
            <a:ext cx="3168352" cy="1639877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287311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-98276" y="1268760"/>
            <a:ext cx="11881320" cy="617240"/>
          </a:xfrm>
        </p:spPr>
        <p:txBody>
          <a:bodyPr rtlCol="0"/>
          <a:lstStyle/>
          <a:p>
            <a:pPr algn="ctr"/>
            <a:r>
              <a:rPr lang="ru-RU" sz="4000" u="sng" dirty="0" err="1" smtClean="0"/>
              <a:t>Профілактика</a:t>
            </a:r>
            <a:r>
              <a:rPr lang="ru-RU" sz="4000" u="sng" dirty="0" smtClean="0"/>
              <a:t> </a:t>
            </a:r>
            <a:r>
              <a:rPr lang="ru-RU" sz="4000" u="sng" dirty="0" err="1"/>
              <a:t>онкозахворювань</a:t>
            </a:r>
            <a:r>
              <a:rPr lang="ru-RU" sz="4000" u="sng" dirty="0"/>
              <a:t> – </a:t>
            </a:r>
            <a:r>
              <a:rPr lang="ru-RU" sz="4000" u="sng" dirty="0" err="1"/>
              <a:t>це</a:t>
            </a:r>
            <a:r>
              <a:rPr lang="ru-RU" sz="4000" u="sng" dirty="0"/>
              <a:t> комплекс </a:t>
            </a:r>
            <a:r>
              <a:rPr lang="ru-RU" sz="4000" u="sng" dirty="0" err="1"/>
              <a:t>заходів</a:t>
            </a:r>
            <a:r>
              <a:rPr lang="ru-RU" sz="4000" u="sng" dirty="0"/>
              <a:t>, </a:t>
            </a:r>
            <a:r>
              <a:rPr lang="ru-RU" sz="4000" u="sng" dirty="0" err="1"/>
              <a:t>спрямованих</a:t>
            </a:r>
            <a:r>
              <a:rPr lang="ru-RU" sz="4000" u="sng" dirty="0"/>
              <a:t> на </a:t>
            </a:r>
            <a:r>
              <a:rPr lang="ru-RU" sz="4000" u="sng" dirty="0" err="1" smtClean="0"/>
              <a:t>попередження</a:t>
            </a:r>
            <a:r>
              <a:rPr lang="ru-RU" sz="4000" u="sng" dirty="0" smtClean="0"/>
              <a:t> </a:t>
            </a:r>
            <a:r>
              <a:rPr lang="ru-RU" sz="4000" u="sng" dirty="0" err="1"/>
              <a:t>захворювань</a:t>
            </a:r>
            <a:r>
              <a:rPr lang="ru-RU" sz="4000" u="sng" dirty="0"/>
              <a:t> та </a:t>
            </a:r>
            <a:r>
              <a:rPr lang="ru-RU" sz="4000" u="sng" dirty="0" err="1"/>
              <a:t>усунення</a:t>
            </a:r>
            <a:r>
              <a:rPr lang="ru-RU" sz="4000" u="sng" dirty="0"/>
              <a:t> </a:t>
            </a:r>
            <a:r>
              <a:rPr lang="ru-RU" sz="4000" u="sng" dirty="0" err="1"/>
              <a:t>чинників</a:t>
            </a:r>
            <a:r>
              <a:rPr lang="ru-RU" sz="4000" u="sng" dirty="0"/>
              <a:t> </a:t>
            </a:r>
            <a:r>
              <a:rPr lang="ru-RU" sz="4000" u="sng" dirty="0" err="1" smtClean="0"/>
              <a:t>ризику</a:t>
            </a:r>
            <a:endParaRPr lang="uk-UA" sz="4000" u="sng" dirty="0"/>
          </a:p>
        </p:txBody>
      </p:sp>
      <p:sp>
        <p:nvSpPr>
          <p:cNvPr id="4" name="Прямокутник 3"/>
          <p:cNvSpPr/>
          <p:nvPr/>
        </p:nvSpPr>
        <p:spPr>
          <a:xfrm>
            <a:off x="261764" y="1988840"/>
            <a:ext cx="72008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4000" dirty="0" smtClean="0"/>
              <a:t>1)організація </a:t>
            </a:r>
            <a:r>
              <a:rPr lang="uk-UA" sz="4000" dirty="0"/>
              <a:t>правильного харчування; </a:t>
            </a:r>
            <a:endParaRPr lang="uk-UA" sz="4000" dirty="0" smtClean="0"/>
          </a:p>
          <a:p>
            <a:r>
              <a:rPr lang="uk-UA" sz="4000" dirty="0" smtClean="0"/>
              <a:t>2)відмова </a:t>
            </a:r>
            <a:r>
              <a:rPr lang="uk-UA" sz="4000" dirty="0"/>
              <a:t>від </a:t>
            </a:r>
            <a:r>
              <a:rPr lang="uk-UA" sz="4000" dirty="0" smtClean="0"/>
              <a:t>шкідливих звичок;</a:t>
            </a:r>
          </a:p>
          <a:p>
            <a:r>
              <a:rPr lang="uk-UA" sz="4000" dirty="0" smtClean="0"/>
              <a:t>3</a:t>
            </a:r>
            <a:r>
              <a:rPr lang="uk-UA" sz="4000" dirty="0"/>
              <a:t>) позитивні </a:t>
            </a:r>
            <a:r>
              <a:rPr lang="uk-UA" sz="4000" dirty="0" smtClean="0"/>
              <a:t>емоції</a:t>
            </a:r>
          </a:p>
          <a:p>
            <a:r>
              <a:rPr lang="uk-UA" sz="4000" dirty="0" smtClean="0"/>
              <a:t>4</a:t>
            </a:r>
            <a:r>
              <a:rPr lang="uk-UA" sz="4000" dirty="0"/>
              <a:t>) активний спосіб життя;</a:t>
            </a:r>
          </a:p>
          <a:p>
            <a:r>
              <a:rPr lang="uk-UA" sz="4000" dirty="0"/>
              <a:t>5) профілактичні </a:t>
            </a:r>
            <a:r>
              <a:rPr lang="uk-UA" sz="4000" dirty="0" smtClean="0"/>
              <a:t>огляди</a:t>
            </a:r>
            <a:endParaRPr lang="uk-UA" sz="4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7864" y="2039094"/>
            <a:ext cx="3816424" cy="1385965"/>
          </a:xfrm>
          <a:prstGeom prst="rect">
            <a:avLst/>
          </a:prstGeom>
          <a:effectLst>
            <a:glow rad="127000">
              <a:schemeClr val="bg2"/>
            </a:glow>
            <a:softEdge rad="254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4298" y="5060761"/>
            <a:ext cx="5119279" cy="1604645"/>
          </a:xfrm>
          <a:prstGeom prst="rect">
            <a:avLst/>
          </a:prstGeom>
          <a:effectLst>
            <a:glow rad="127000">
              <a:schemeClr val="bg2"/>
            </a:glow>
            <a:softEdge rad="381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6952" y="3610847"/>
            <a:ext cx="2217739" cy="1232897"/>
          </a:xfrm>
          <a:prstGeom prst="rect">
            <a:avLst/>
          </a:prstGeom>
          <a:effectLst>
            <a:glow rad="127000">
              <a:schemeClr val="bg2"/>
            </a:glow>
            <a:softEdge rad="381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05265" y="3610847"/>
            <a:ext cx="2808312" cy="1218677"/>
          </a:xfrm>
          <a:prstGeom prst="rect">
            <a:avLst/>
          </a:prstGeom>
          <a:effectLst>
            <a:glow rad="127000">
              <a:schemeClr val="bg2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30031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89756" y="188640"/>
            <a:ext cx="11809312" cy="666936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uk-UA" sz="2800" b="1" u="sng" dirty="0" smtClean="0">
                <a:solidFill>
                  <a:schemeClr val="accent6">
                    <a:lumMod val="75000"/>
                  </a:schemeClr>
                </a:solidFill>
              </a:rPr>
              <a:t>ЗАВДАННЯ НА ВІДПОВІДНІСТЬ</a:t>
            </a:r>
          </a:p>
          <a:p>
            <a:pPr marL="0" indent="0" algn="just">
              <a:buNone/>
            </a:pPr>
            <a:r>
              <a:rPr lang="uk-UA" sz="2800" b="1" dirty="0" err="1" smtClean="0">
                <a:solidFill>
                  <a:schemeClr val="accent6">
                    <a:lumMod val="75000"/>
                  </a:schemeClr>
                </a:solidFill>
              </a:rPr>
              <a:t>Зіставте</a:t>
            </a:r>
            <a:r>
              <a:rPr lang="uk-UA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uk-UA" sz="2800" b="1" dirty="0">
                <a:solidFill>
                  <a:schemeClr val="accent6">
                    <a:lumMod val="75000"/>
                  </a:schemeClr>
                </a:solidFill>
              </a:rPr>
              <a:t>назви </a:t>
            </a:r>
            <a:r>
              <a:rPr lang="uk-UA" sz="2800" b="1" dirty="0" smtClean="0">
                <a:solidFill>
                  <a:schemeClr val="accent6">
                    <a:lumMod val="75000"/>
                  </a:schemeClr>
                </a:solidFill>
              </a:rPr>
              <a:t>запропонованих </a:t>
            </a:r>
            <a:r>
              <a:rPr lang="uk-UA" sz="2800" b="1" dirty="0">
                <a:solidFill>
                  <a:schemeClr val="accent6">
                    <a:lumMod val="75000"/>
                  </a:schemeClr>
                </a:solidFill>
              </a:rPr>
              <a:t>захворювань із розділами міжнародного класифікатора </a:t>
            </a:r>
            <a:r>
              <a:rPr lang="uk-UA" sz="2800" b="1" dirty="0" err="1">
                <a:solidFill>
                  <a:schemeClr val="accent6">
                    <a:lumMod val="75000"/>
                  </a:schemeClr>
                </a:solidFill>
              </a:rPr>
              <a:t>хвороб</a:t>
            </a:r>
            <a:r>
              <a:rPr lang="uk-UA" sz="2800" b="1" dirty="0">
                <a:solidFill>
                  <a:schemeClr val="accent6">
                    <a:lumMod val="75000"/>
                  </a:schemeClr>
                </a:solidFill>
              </a:rPr>
              <a:t>. За </a:t>
            </a:r>
            <a:r>
              <a:rPr lang="uk-UA" sz="2800" b="1" dirty="0" smtClean="0">
                <a:solidFill>
                  <a:schemeClr val="accent6">
                    <a:lumMod val="75000"/>
                  </a:schemeClr>
                </a:solidFill>
              </a:rPr>
              <a:t>умови </a:t>
            </a:r>
            <a:r>
              <a:rPr lang="uk-UA" sz="2800" b="1" dirty="0">
                <a:solidFill>
                  <a:schemeClr val="accent6">
                    <a:lumMod val="75000"/>
                  </a:schemeClr>
                </a:solidFill>
              </a:rPr>
              <a:t>правильних відповідей отримаєте ім’я лікаря, який уперше назвав </a:t>
            </a:r>
            <a:r>
              <a:rPr lang="uk-UA" sz="2800" b="1" dirty="0" smtClean="0">
                <a:solidFill>
                  <a:schemeClr val="accent6">
                    <a:lumMod val="75000"/>
                  </a:schemeClr>
                </a:solidFill>
              </a:rPr>
              <a:t>злоякісну пухлину карциномою</a:t>
            </a:r>
          </a:p>
          <a:p>
            <a:pPr marL="0" indent="0" algn="just">
              <a:buNone/>
            </a:pPr>
            <a:endParaRPr lang="uk-UA" sz="2800" dirty="0"/>
          </a:p>
          <a:p>
            <a:pPr marL="0" indent="0" algn="just">
              <a:buNone/>
            </a:pPr>
            <a:endParaRPr lang="uk-UA" sz="2800" dirty="0" smtClean="0"/>
          </a:p>
          <a:p>
            <a:pPr marL="0" indent="0" algn="just">
              <a:buNone/>
            </a:pPr>
            <a:endParaRPr lang="uk-UA" sz="2800" dirty="0"/>
          </a:p>
          <a:p>
            <a:pPr marL="0" indent="0" algn="just">
              <a:buNone/>
            </a:pPr>
            <a:endParaRPr lang="uk-UA" sz="2800" dirty="0" smtClean="0"/>
          </a:p>
          <a:p>
            <a:pPr marL="0" indent="0" algn="just">
              <a:buNone/>
            </a:pPr>
            <a:endParaRPr lang="uk-UA" sz="2800" dirty="0"/>
          </a:p>
          <a:p>
            <a:pPr marL="0" indent="0" algn="just">
              <a:buNone/>
            </a:pPr>
            <a:endParaRPr lang="uk-UA" sz="2800" dirty="0" smtClean="0"/>
          </a:p>
          <a:p>
            <a:pPr marL="0" indent="0" algn="just">
              <a:buNone/>
            </a:pPr>
            <a:endParaRPr lang="uk-UA" sz="2800" dirty="0"/>
          </a:p>
          <a:p>
            <a:pPr marL="0" indent="0" algn="just">
              <a:buNone/>
            </a:pPr>
            <a:endParaRPr lang="uk-UA" sz="2800" dirty="0" smtClean="0"/>
          </a:p>
          <a:p>
            <a:pPr marL="0" indent="0" algn="just">
              <a:buNone/>
            </a:pPr>
            <a:r>
              <a:rPr lang="uk-UA" sz="2800" u="sng" dirty="0" smtClean="0">
                <a:solidFill>
                  <a:schemeClr val="accent6">
                    <a:lumMod val="75000"/>
                  </a:schemeClr>
                </a:solidFill>
              </a:rPr>
              <a:t>ПРІЗВИЩЕ ЛІКАРЯ   </a:t>
            </a:r>
            <a:endParaRPr lang="uk-UA" sz="2800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860" y="1988840"/>
            <a:ext cx="9541639" cy="3909918"/>
          </a:xfrm>
          <a:prstGeom prst="rect">
            <a:avLst/>
          </a:prstGeom>
          <a:effectLst>
            <a:glow rad="127000">
              <a:schemeClr val="accent6">
                <a:lumMod val="75000"/>
              </a:schemeClr>
            </a:glow>
          </a:effectLst>
        </p:spPr>
      </p:pic>
      <p:graphicFrame>
        <p:nvGraphicFramePr>
          <p:cNvPr id="7" name="Таблиця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3810602"/>
              </p:ext>
            </p:extLst>
          </p:nvPr>
        </p:nvGraphicFramePr>
        <p:xfrm>
          <a:off x="3574132" y="6093296"/>
          <a:ext cx="8125884" cy="37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902876"/>
                <a:gridCol w="902876"/>
                <a:gridCol w="902876"/>
                <a:gridCol w="902876"/>
                <a:gridCol w="902876"/>
                <a:gridCol w="902876"/>
                <a:gridCol w="902876"/>
                <a:gridCol w="902876"/>
                <a:gridCol w="902876"/>
              </a:tblGrid>
              <a:tr h="370840"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uk-UA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668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89756" y="260648"/>
            <a:ext cx="11809312" cy="3240360"/>
          </a:xfrm>
        </p:spPr>
        <p:txBody>
          <a:bodyPr rtlCol="0"/>
          <a:lstStyle/>
          <a:p>
            <a:r>
              <a:rPr lang="uk-UA" sz="3200" dirty="0"/>
              <a:t>У живій природі є тварини, які майже не </a:t>
            </a:r>
            <a:r>
              <a:rPr lang="uk-UA" sz="3200" dirty="0" smtClean="0"/>
              <a:t>хворіють </a:t>
            </a:r>
            <a:r>
              <a:rPr lang="uk-UA" sz="3200" dirty="0"/>
              <a:t>на рак. Для прикладу досить часто </a:t>
            </a:r>
            <a:r>
              <a:rPr lang="uk-UA" sz="3200" dirty="0" smtClean="0"/>
              <a:t>називають слонів.</a:t>
            </a:r>
            <a:br>
              <a:rPr lang="uk-UA" sz="3200" dirty="0" smtClean="0"/>
            </a:br>
            <a:r>
              <a:rPr lang="uk-UA" sz="3200" dirty="0" smtClean="0"/>
              <a:t>Чому </a:t>
            </a:r>
            <a:r>
              <a:rPr lang="uk-UA" sz="3200" dirty="0"/>
              <a:t>ж слони не вразливі до онкологічних </a:t>
            </a:r>
            <a:r>
              <a:rPr lang="uk-UA" sz="3200" dirty="0" smtClean="0"/>
              <a:t>захворювань</a:t>
            </a:r>
            <a:r>
              <a:rPr lang="uk-UA" sz="3200" dirty="0"/>
              <a:t>? </a:t>
            </a:r>
            <a:r>
              <a:rPr lang="uk-UA" sz="3200" dirty="0" smtClean="0"/>
              <a:t/>
            </a:r>
            <a:br>
              <a:rPr lang="uk-UA" sz="3200" dirty="0" smtClean="0"/>
            </a:br>
            <a:r>
              <a:rPr lang="uk-UA" sz="3200" dirty="0" smtClean="0"/>
              <a:t>В </a:t>
            </a:r>
            <a:r>
              <a:rPr lang="uk-UA" sz="3200" dirty="0"/>
              <a:t>їхньому </a:t>
            </a:r>
            <a:r>
              <a:rPr lang="uk-UA" sz="3200" dirty="0" err="1"/>
              <a:t>геномі</a:t>
            </a:r>
            <a:r>
              <a:rPr lang="uk-UA" sz="3200" dirty="0"/>
              <a:t> наявні гени, що </a:t>
            </a:r>
            <a:r>
              <a:rPr lang="uk-UA" sz="3200" dirty="0" smtClean="0"/>
              <a:t>виявляють ушкодження і вмикають механізми </a:t>
            </a:r>
            <a:r>
              <a:rPr lang="uk-UA" sz="3200" dirty="0" err="1" smtClean="0"/>
              <a:t>апоптозу</a:t>
            </a:r>
            <a:r>
              <a:rPr lang="uk-UA" sz="3200" dirty="0" smtClean="0"/>
              <a:t>.</a:t>
            </a:r>
            <a:br>
              <a:rPr lang="uk-UA" sz="3200" dirty="0" smtClean="0"/>
            </a:br>
            <a:r>
              <a:rPr lang="uk-UA" sz="3200" dirty="0" smtClean="0"/>
              <a:t>У людини цей </a:t>
            </a:r>
            <a:r>
              <a:rPr lang="uk-UA" sz="3200" dirty="0"/>
              <a:t>ген наявний в єдиному екземплярі, в той час як </a:t>
            </a:r>
            <a:r>
              <a:rPr lang="uk-UA" sz="3200" dirty="0" smtClean="0"/>
              <a:t>у слонів </a:t>
            </a:r>
            <a:r>
              <a:rPr lang="uk-UA" sz="3200" dirty="0"/>
              <a:t>їх є 20 </a:t>
            </a:r>
            <a:r>
              <a:rPr lang="uk-UA" sz="3200" dirty="0" smtClean="0"/>
              <a:t>копій</a:t>
            </a:r>
            <a:endParaRPr lang="uk-UA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6460" y="3299156"/>
            <a:ext cx="5184576" cy="3307688"/>
          </a:xfrm>
          <a:prstGeom prst="rect">
            <a:avLst/>
          </a:prstGeom>
          <a:effectLst>
            <a:glow rad="127000">
              <a:schemeClr val="bg2"/>
            </a:glow>
            <a:softEdge rad="254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209" y="3645024"/>
            <a:ext cx="5923640" cy="2961820"/>
          </a:xfrm>
          <a:prstGeom prst="rect">
            <a:avLst/>
          </a:prstGeom>
          <a:effectLst>
            <a:glow rad="127000">
              <a:schemeClr val="bg2"/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54915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333772" y="1052736"/>
            <a:ext cx="11521280" cy="864096"/>
          </a:xfrm>
        </p:spPr>
        <p:txBody>
          <a:bodyPr rtlCol="0"/>
          <a:lstStyle/>
          <a:p>
            <a:pPr algn="just"/>
            <a:r>
              <a:rPr lang="uk-UA" sz="4000" b="1" dirty="0"/>
              <a:t>Онкологічні захворювання – патологічні процеси, які </a:t>
            </a:r>
            <a:r>
              <a:rPr lang="uk-UA" sz="4000" b="1" dirty="0" smtClean="0"/>
              <a:t>супроводжу­ються </a:t>
            </a:r>
            <a:r>
              <a:rPr lang="uk-UA" sz="4000" b="1" dirty="0"/>
              <a:t>утворенням злоякісних або доброякісних пухлин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333772" y="5373216"/>
            <a:ext cx="11449272" cy="1078632"/>
          </a:xfrm>
        </p:spPr>
        <p:txBody>
          <a:bodyPr rtlCol="0">
            <a:noAutofit/>
          </a:bodyPr>
          <a:lstStyle/>
          <a:p>
            <a:pPr algn="just"/>
            <a:r>
              <a:rPr lang="uk-UA" sz="3200" b="1" dirty="0" smtClean="0">
                <a:solidFill>
                  <a:schemeClr val="tx1">
                    <a:lumMod val="50000"/>
                  </a:schemeClr>
                </a:solidFill>
              </a:rPr>
              <a:t>ОНКОЛОГІЯ – це розділ медицини, що займається  причинами </a:t>
            </a:r>
            <a:r>
              <a:rPr lang="uk-UA" sz="3200" b="1" dirty="0">
                <a:solidFill>
                  <a:schemeClr val="tx1">
                    <a:lumMod val="50000"/>
                  </a:schemeClr>
                </a:solidFill>
              </a:rPr>
              <a:t>виникнення онкологічних захворювань, їхньою </a:t>
            </a:r>
            <a:r>
              <a:rPr lang="uk-UA" sz="3200" b="1" dirty="0" smtClean="0">
                <a:solidFill>
                  <a:schemeClr val="tx1">
                    <a:lumMod val="50000"/>
                  </a:schemeClr>
                </a:solidFill>
              </a:rPr>
              <a:t>діагностикою, лікуванням </a:t>
            </a:r>
            <a:r>
              <a:rPr lang="uk-UA" sz="3200" b="1" dirty="0">
                <a:solidFill>
                  <a:schemeClr val="tx1">
                    <a:lumMod val="50000"/>
                  </a:schemeClr>
                </a:solidFill>
              </a:rPr>
              <a:t>і </a:t>
            </a:r>
            <a:r>
              <a:rPr lang="uk-UA" sz="3200" b="1" dirty="0" smtClean="0">
                <a:solidFill>
                  <a:schemeClr val="tx1">
                    <a:lumMod val="50000"/>
                  </a:schemeClr>
                </a:solidFill>
              </a:rPr>
              <a:t>профілактикою</a:t>
            </a:r>
            <a:endParaRPr lang="uk-UA" sz="3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796" y="2216274"/>
            <a:ext cx="4896544" cy="2857500"/>
          </a:xfrm>
          <a:prstGeom prst="rect">
            <a:avLst/>
          </a:prstGeom>
          <a:effectLst>
            <a:glow rad="127000">
              <a:schemeClr val="bg2"/>
            </a:glow>
            <a:softEdge rad="381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4945" y="2134784"/>
            <a:ext cx="5948099" cy="2952471"/>
          </a:xfrm>
          <a:prstGeom prst="rect">
            <a:avLst/>
          </a:prstGeom>
          <a:effectLst>
            <a:glow rad="127000">
              <a:schemeClr val="bg2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1559080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-12470" y="188640"/>
            <a:ext cx="12188825" cy="1080120"/>
          </a:xfrm>
        </p:spPr>
        <p:txBody>
          <a:bodyPr rtlCol="0"/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</a:rPr>
              <a:t>ПРИЧИНИ ПОЯВИ ОНКОЛОГІЧНИХ ЗАХВОРЮВАНЬ</a:t>
            </a:r>
            <a:endParaRPr lang="uk-UA" sz="3600" b="1" dirty="0">
              <a:solidFill>
                <a:srgbClr val="FF0000"/>
              </a:solidFill>
            </a:endParaRP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17748" y="1268760"/>
            <a:ext cx="11881320" cy="4751040"/>
          </a:xfrm>
        </p:spPr>
        <p:txBody>
          <a:bodyPr rtlCol="0">
            <a:normAutofit/>
          </a:bodyPr>
          <a:lstStyle/>
          <a:p>
            <a:pPr algn="ctr"/>
            <a:r>
              <a:rPr lang="uk-UA" sz="3600" b="1" dirty="0">
                <a:solidFill>
                  <a:schemeClr val="tx1">
                    <a:lumMod val="50000"/>
                  </a:schemeClr>
                </a:solidFill>
              </a:rPr>
              <a:t>виникнення та розвиток онкологічних захворювань пов’язані </a:t>
            </a:r>
            <a:r>
              <a:rPr lang="uk-UA" sz="3600" b="1" dirty="0" smtClean="0">
                <a:solidFill>
                  <a:schemeClr val="tx1">
                    <a:lumMod val="50000"/>
                  </a:schemeClr>
                </a:solidFill>
              </a:rPr>
              <a:t>з діяльністю певних генів</a:t>
            </a:r>
            <a:endParaRPr lang="uk-UA" sz="36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" name="Прямокутник 3"/>
          <p:cNvSpPr/>
          <p:nvPr/>
        </p:nvSpPr>
        <p:spPr>
          <a:xfrm>
            <a:off x="191561" y="2609257"/>
            <a:ext cx="35283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2060"/>
                </a:solidFill>
              </a:rPr>
              <a:t>СУПРЕСОРИ </a:t>
            </a:r>
          </a:p>
          <a:p>
            <a:pPr algn="ctr"/>
            <a:r>
              <a:rPr lang="ru-RU" sz="2800" dirty="0"/>
              <a:t> </a:t>
            </a:r>
            <a:r>
              <a:rPr lang="ru-RU" sz="2800" dirty="0" err="1" smtClean="0"/>
              <a:t>це</a:t>
            </a:r>
            <a:r>
              <a:rPr lang="ru-RU" sz="2800" dirty="0" smtClean="0"/>
              <a:t>  гени, нормальна </a:t>
            </a:r>
            <a:r>
              <a:rPr lang="ru-RU" sz="2800" dirty="0" err="1"/>
              <a:t>функція</a:t>
            </a:r>
            <a:r>
              <a:rPr lang="ru-RU" sz="2800" dirty="0"/>
              <a:t> </a:t>
            </a:r>
            <a:r>
              <a:rPr lang="ru-RU" sz="2800" dirty="0" err="1"/>
              <a:t>яких</a:t>
            </a:r>
            <a:r>
              <a:rPr lang="ru-RU" sz="2800" dirty="0"/>
              <a:t> </a:t>
            </a:r>
            <a:r>
              <a:rPr lang="ru-RU" sz="2800" dirty="0" err="1"/>
              <a:t>полягає</a:t>
            </a:r>
            <a:r>
              <a:rPr lang="ru-RU" sz="2800" dirty="0"/>
              <a:t> в</a:t>
            </a:r>
          </a:p>
          <a:p>
            <a:pPr algn="ctr"/>
            <a:r>
              <a:rPr lang="ru-RU" sz="2800" dirty="0" err="1"/>
              <a:t>затриманні</a:t>
            </a:r>
            <a:r>
              <a:rPr lang="ru-RU" sz="2800" dirty="0"/>
              <a:t> </a:t>
            </a:r>
            <a:r>
              <a:rPr lang="ru-RU" sz="2800" dirty="0" err="1"/>
              <a:t>процесів</a:t>
            </a:r>
            <a:r>
              <a:rPr lang="ru-RU" sz="2800" dirty="0"/>
              <a:t> </a:t>
            </a:r>
            <a:r>
              <a:rPr lang="ru-RU" sz="2800" dirty="0" err="1"/>
              <a:t>поділу</a:t>
            </a:r>
            <a:r>
              <a:rPr lang="ru-RU" sz="2800" dirty="0"/>
              <a:t> </a:t>
            </a:r>
            <a:r>
              <a:rPr lang="ru-RU" sz="2800" dirty="0" err="1"/>
              <a:t>клітин</a:t>
            </a:r>
            <a:r>
              <a:rPr lang="ru-RU" sz="2800" dirty="0"/>
              <a:t> та </a:t>
            </a:r>
            <a:r>
              <a:rPr lang="ru-RU" sz="2800" dirty="0" err="1"/>
              <a:t>активації</a:t>
            </a:r>
            <a:r>
              <a:rPr lang="ru-RU" sz="2800" dirty="0"/>
              <a:t> </a:t>
            </a:r>
            <a:r>
              <a:rPr lang="ru-RU" sz="2800" dirty="0" err="1"/>
              <a:t>апоптозу</a:t>
            </a:r>
            <a:endParaRPr lang="uk-UA" sz="2800" dirty="0"/>
          </a:p>
        </p:txBody>
      </p:sp>
      <p:sp>
        <p:nvSpPr>
          <p:cNvPr id="5" name="Прямокутник 4"/>
          <p:cNvSpPr/>
          <p:nvPr/>
        </p:nvSpPr>
        <p:spPr>
          <a:xfrm>
            <a:off x="3897240" y="2523442"/>
            <a:ext cx="390090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2060"/>
                </a:solidFill>
              </a:rPr>
              <a:t>ПРОТООНКОГЕНИ</a:t>
            </a:r>
            <a:r>
              <a:rPr lang="ru-RU" sz="2800" dirty="0"/>
              <a:t> </a:t>
            </a:r>
            <a:endParaRPr lang="ru-RU" sz="2800" dirty="0" smtClean="0"/>
          </a:p>
          <a:p>
            <a:pPr algn="ctr"/>
            <a:r>
              <a:rPr lang="ru-RU" sz="2800" dirty="0" smtClean="0"/>
              <a:t> </a:t>
            </a:r>
            <a:r>
              <a:rPr lang="ru-RU" sz="2800" dirty="0"/>
              <a:t>гени, нормальна </a:t>
            </a:r>
            <a:r>
              <a:rPr lang="ru-RU" sz="2800" dirty="0" err="1"/>
              <a:t>функція</a:t>
            </a:r>
            <a:r>
              <a:rPr lang="ru-RU" sz="2800" dirty="0"/>
              <a:t> </a:t>
            </a:r>
            <a:r>
              <a:rPr lang="ru-RU" sz="2800" dirty="0" err="1"/>
              <a:t>яких</a:t>
            </a:r>
            <a:r>
              <a:rPr lang="ru-RU" sz="2800" dirty="0"/>
              <a:t> </a:t>
            </a:r>
            <a:r>
              <a:rPr lang="ru-RU" sz="2800" dirty="0" err="1"/>
              <a:t>полягає</a:t>
            </a:r>
            <a:r>
              <a:rPr lang="ru-RU" sz="2800" dirty="0"/>
              <a:t> в </a:t>
            </a:r>
            <a:r>
              <a:rPr lang="ru-RU" sz="2800" dirty="0" err="1"/>
              <a:t>стимуляції</a:t>
            </a:r>
            <a:r>
              <a:rPr lang="ru-RU" sz="2800" dirty="0"/>
              <a:t> </a:t>
            </a:r>
            <a:r>
              <a:rPr lang="ru-RU" sz="2800" dirty="0" err="1" smtClean="0"/>
              <a:t>поділу</a:t>
            </a:r>
            <a:r>
              <a:rPr lang="ru-RU" sz="2800" dirty="0" smtClean="0"/>
              <a:t> </a:t>
            </a:r>
            <a:r>
              <a:rPr lang="ru-RU" sz="2800" dirty="0" err="1"/>
              <a:t>клітини</a:t>
            </a:r>
            <a:r>
              <a:rPr lang="ru-RU" sz="2800" dirty="0"/>
              <a:t> та </a:t>
            </a:r>
            <a:r>
              <a:rPr lang="ru-RU" sz="2800" dirty="0" err="1"/>
              <a:t>пригніченні</a:t>
            </a:r>
            <a:r>
              <a:rPr lang="ru-RU" sz="2800" dirty="0"/>
              <a:t> </a:t>
            </a:r>
            <a:r>
              <a:rPr lang="ru-RU" sz="2800" dirty="0" err="1"/>
              <a:t>апоптозу</a:t>
            </a:r>
            <a:endParaRPr lang="uk-UA" sz="2800" dirty="0"/>
          </a:p>
        </p:txBody>
      </p:sp>
      <p:sp>
        <p:nvSpPr>
          <p:cNvPr id="6" name="Прямокутник 5"/>
          <p:cNvSpPr/>
          <p:nvPr/>
        </p:nvSpPr>
        <p:spPr>
          <a:xfrm>
            <a:off x="7914562" y="2523442"/>
            <a:ext cx="394651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002060"/>
                </a:solidFill>
              </a:rPr>
              <a:t>МУТАТОРИ</a:t>
            </a:r>
            <a:r>
              <a:rPr lang="ru-RU" sz="2800" u="sng" dirty="0" smtClean="0"/>
              <a:t> </a:t>
            </a:r>
          </a:p>
          <a:p>
            <a:pPr algn="ctr"/>
            <a:r>
              <a:rPr lang="ru-RU" sz="2800" dirty="0" smtClean="0"/>
              <a:t> </a:t>
            </a:r>
            <a:r>
              <a:rPr lang="ru-RU" sz="2800" dirty="0"/>
              <a:t>гени, нормальна </a:t>
            </a:r>
            <a:r>
              <a:rPr lang="ru-RU" sz="2800" dirty="0" err="1"/>
              <a:t>функція</a:t>
            </a:r>
            <a:r>
              <a:rPr lang="ru-RU" sz="2800" dirty="0"/>
              <a:t> </a:t>
            </a:r>
            <a:r>
              <a:rPr lang="ru-RU" sz="2800" dirty="0" err="1"/>
              <a:t>яких</a:t>
            </a:r>
            <a:r>
              <a:rPr lang="ru-RU" sz="2800" dirty="0"/>
              <a:t> </a:t>
            </a:r>
            <a:r>
              <a:rPr lang="ru-RU" sz="2800" dirty="0" err="1"/>
              <a:t>полягає</a:t>
            </a:r>
            <a:r>
              <a:rPr lang="ru-RU" sz="2800" dirty="0"/>
              <a:t> в </a:t>
            </a:r>
            <a:r>
              <a:rPr lang="ru-RU" sz="2800" dirty="0" err="1"/>
              <a:t>підтриманні</a:t>
            </a:r>
            <a:r>
              <a:rPr lang="ru-RU" sz="2800" dirty="0"/>
              <a:t> </a:t>
            </a:r>
            <a:r>
              <a:rPr lang="ru-RU" sz="2800" dirty="0" err="1"/>
              <a:t>цілісності</a:t>
            </a:r>
            <a:r>
              <a:rPr lang="ru-RU" sz="2800" dirty="0"/>
              <a:t> геному</a:t>
            </a:r>
            <a:endParaRPr lang="uk-UA" sz="2800" dirty="0"/>
          </a:p>
        </p:txBody>
      </p:sp>
      <p:sp>
        <p:nvSpPr>
          <p:cNvPr id="7" name="Стрілка вниз 6"/>
          <p:cNvSpPr/>
          <p:nvPr/>
        </p:nvSpPr>
        <p:spPr>
          <a:xfrm>
            <a:off x="1773932" y="2348880"/>
            <a:ext cx="303158" cy="2402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0518" y="2358836"/>
            <a:ext cx="383894" cy="23033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3474" y="2328290"/>
            <a:ext cx="434804" cy="2608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4610" y="4778599"/>
            <a:ext cx="3186415" cy="1865996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254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7512" y="5249589"/>
            <a:ext cx="2820355" cy="147556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894131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297768" y="2420888"/>
            <a:ext cx="11521280" cy="864096"/>
          </a:xfrm>
        </p:spPr>
        <p:txBody>
          <a:bodyPr rtlCol="0"/>
          <a:lstStyle/>
          <a:p>
            <a:pPr algn="just"/>
            <a:r>
              <a:rPr lang="ru-RU" sz="4000" b="1" dirty="0" err="1" smtClean="0"/>
              <a:t>Пухлина</a:t>
            </a:r>
            <a:r>
              <a:rPr lang="ru-RU" sz="4000" b="1" dirty="0" smtClean="0"/>
              <a:t> — </a:t>
            </a:r>
            <a:r>
              <a:rPr lang="ru-RU" sz="4000" b="1" dirty="0" err="1"/>
              <a:t>патологічний</a:t>
            </a:r>
            <a:r>
              <a:rPr lang="ru-RU" sz="4000" b="1" dirty="0"/>
              <a:t> </a:t>
            </a:r>
            <a:r>
              <a:rPr lang="ru-RU" sz="4000" b="1" dirty="0" err="1"/>
              <a:t>процес</a:t>
            </a:r>
            <a:r>
              <a:rPr lang="ru-RU" sz="4000" b="1" dirty="0"/>
              <a:t>, представлений </a:t>
            </a:r>
            <a:r>
              <a:rPr lang="ru-RU" sz="4000" b="1" dirty="0" err="1"/>
              <a:t>новоствореною</a:t>
            </a:r>
            <a:r>
              <a:rPr lang="ru-RU" sz="4000" b="1" dirty="0"/>
              <a:t> тканиною, в </a:t>
            </a:r>
            <a:r>
              <a:rPr lang="ru-RU" sz="4000" b="1" dirty="0" err="1"/>
              <a:t>якій</a:t>
            </a:r>
            <a:r>
              <a:rPr lang="ru-RU" sz="4000" b="1" dirty="0"/>
              <a:t> </a:t>
            </a:r>
            <a:r>
              <a:rPr lang="ru-RU" sz="4000" b="1" dirty="0" err="1"/>
              <a:t>зміни</a:t>
            </a:r>
            <a:r>
              <a:rPr lang="ru-RU" sz="4000" b="1" dirty="0"/>
              <a:t> </a:t>
            </a:r>
            <a:r>
              <a:rPr lang="ru-RU" sz="4000" b="1" dirty="0" err="1"/>
              <a:t>генетичного</a:t>
            </a:r>
            <a:r>
              <a:rPr lang="ru-RU" sz="4000" b="1" dirty="0"/>
              <a:t> </a:t>
            </a:r>
            <a:r>
              <a:rPr lang="ru-RU" sz="4000" b="1" dirty="0" err="1"/>
              <a:t>апарату</a:t>
            </a:r>
            <a:r>
              <a:rPr lang="ru-RU" sz="4000" b="1" dirty="0"/>
              <a:t> </a:t>
            </a:r>
            <a:r>
              <a:rPr lang="ru-RU" sz="4000" b="1" dirty="0" err="1"/>
              <a:t>клітин</a:t>
            </a:r>
            <a:r>
              <a:rPr lang="ru-RU" sz="4000" b="1" dirty="0"/>
              <a:t> </a:t>
            </a:r>
            <a:r>
              <a:rPr lang="ru-RU" sz="4000" b="1" dirty="0" err="1"/>
              <a:t>призводять</a:t>
            </a:r>
            <a:r>
              <a:rPr lang="ru-RU" sz="4000" b="1" dirty="0"/>
              <a:t> до </a:t>
            </a:r>
            <a:r>
              <a:rPr lang="ru-RU" sz="4000" b="1" dirty="0" err="1"/>
              <a:t>порушення</a:t>
            </a:r>
            <a:r>
              <a:rPr lang="ru-RU" sz="4000" b="1" dirty="0"/>
              <a:t> </a:t>
            </a:r>
            <a:r>
              <a:rPr lang="ru-RU" sz="4000" b="1" dirty="0" err="1"/>
              <a:t>регуляції</a:t>
            </a:r>
            <a:r>
              <a:rPr lang="ru-RU" sz="4000" b="1" dirty="0"/>
              <a:t> </a:t>
            </a:r>
            <a:r>
              <a:rPr lang="ru-RU" sz="4000" b="1" dirty="0" err="1"/>
              <a:t>їхнього</a:t>
            </a:r>
            <a:r>
              <a:rPr lang="ru-RU" sz="4000" b="1" dirty="0"/>
              <a:t> росту і </a:t>
            </a:r>
            <a:r>
              <a:rPr lang="ru-RU" sz="4000" b="1" dirty="0" err="1" smtClean="0"/>
              <a:t>диференціювання</a:t>
            </a:r>
            <a:r>
              <a:rPr lang="ru-RU" sz="4000" b="1" dirty="0" smtClean="0"/>
              <a:t/>
            </a:r>
            <a:br>
              <a:rPr lang="ru-RU" sz="4000" b="1" dirty="0" smtClean="0"/>
            </a:br>
            <a:endParaRPr lang="uk-UA" sz="4000" b="1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89756" y="2745668"/>
            <a:ext cx="11629292" cy="1078632"/>
          </a:xfrm>
        </p:spPr>
        <p:txBody>
          <a:bodyPr rtlCol="0">
            <a:noAutofit/>
          </a:bodyPr>
          <a:lstStyle/>
          <a:p>
            <a:pPr algn="ctr"/>
            <a:r>
              <a:rPr lang="ru-RU" sz="3200" b="1" u="sng" dirty="0">
                <a:solidFill>
                  <a:srgbClr val="002060"/>
                </a:solidFill>
              </a:rPr>
              <a:t>за комплексом </a:t>
            </a:r>
            <a:r>
              <a:rPr lang="ru-RU" sz="3200" b="1" u="sng" dirty="0" err="1" smtClean="0">
                <a:solidFill>
                  <a:srgbClr val="002060"/>
                </a:solidFill>
              </a:rPr>
              <a:t>клінічно</a:t>
            </a:r>
            <a:r>
              <a:rPr lang="ru-RU" sz="3200" b="1" u="sng" dirty="0" smtClean="0">
                <a:solidFill>
                  <a:srgbClr val="002060"/>
                </a:solidFill>
              </a:rPr>
              <a:t> - </a:t>
            </a:r>
            <a:r>
              <a:rPr lang="ru-RU" sz="3200" b="1" u="sng" dirty="0" err="1" smtClean="0">
                <a:solidFill>
                  <a:srgbClr val="002060"/>
                </a:solidFill>
              </a:rPr>
              <a:t>анатомогістологічних</a:t>
            </a:r>
            <a:r>
              <a:rPr lang="ru-RU" sz="3200" b="1" u="sng" dirty="0" smtClean="0">
                <a:solidFill>
                  <a:srgbClr val="002060"/>
                </a:solidFill>
              </a:rPr>
              <a:t> </a:t>
            </a:r>
            <a:r>
              <a:rPr lang="ru-RU" sz="3200" b="1" u="sng" dirty="0" err="1">
                <a:solidFill>
                  <a:srgbClr val="002060"/>
                </a:solidFill>
              </a:rPr>
              <a:t>проявів</a:t>
            </a:r>
            <a:r>
              <a:rPr lang="ru-RU" sz="3200" b="1" u="sng" dirty="0">
                <a:solidFill>
                  <a:srgbClr val="002060"/>
                </a:solidFill>
              </a:rPr>
              <a:t> </a:t>
            </a:r>
            <a:r>
              <a:rPr lang="ru-RU" sz="3200" b="1" u="sng" dirty="0" smtClean="0">
                <a:solidFill>
                  <a:srgbClr val="002060"/>
                </a:solidFill>
              </a:rPr>
              <a:t> </a:t>
            </a:r>
            <a:r>
              <a:rPr lang="ru-RU" sz="3200" b="1" u="sng" dirty="0" err="1" smtClean="0">
                <a:solidFill>
                  <a:srgbClr val="002060"/>
                </a:solidFill>
              </a:rPr>
              <a:t>пухлини</a:t>
            </a:r>
            <a:r>
              <a:rPr lang="ru-RU" sz="3200" b="1" u="sng" dirty="0" smtClean="0">
                <a:solidFill>
                  <a:srgbClr val="002060"/>
                </a:solidFill>
              </a:rPr>
              <a:t> </a:t>
            </a:r>
            <a:r>
              <a:rPr lang="ru-RU" sz="3200" b="1" u="sng" dirty="0" err="1" smtClean="0">
                <a:solidFill>
                  <a:srgbClr val="002060"/>
                </a:solidFill>
              </a:rPr>
              <a:t>поділяють</a:t>
            </a:r>
            <a:r>
              <a:rPr lang="ru-RU" sz="3200" b="1" u="sng" dirty="0" smtClean="0">
                <a:solidFill>
                  <a:srgbClr val="002060"/>
                </a:solidFill>
              </a:rPr>
              <a:t> на </a:t>
            </a:r>
          </a:p>
          <a:p>
            <a:pPr algn="ctr"/>
            <a:r>
              <a:rPr lang="ru-RU" sz="3200" b="1" u="sng" dirty="0" err="1" smtClean="0">
                <a:solidFill>
                  <a:srgbClr val="C00000"/>
                </a:solidFill>
              </a:rPr>
              <a:t>доброякісні</a:t>
            </a:r>
            <a:r>
              <a:rPr lang="ru-RU" sz="3200" b="1" u="sng" dirty="0" smtClean="0">
                <a:solidFill>
                  <a:srgbClr val="002060"/>
                </a:solidFill>
              </a:rPr>
              <a:t> </a:t>
            </a:r>
            <a:r>
              <a:rPr lang="ru-RU" sz="3200" b="1" u="sng" dirty="0">
                <a:solidFill>
                  <a:srgbClr val="002060"/>
                </a:solidFill>
              </a:rPr>
              <a:t>та </a:t>
            </a:r>
            <a:r>
              <a:rPr lang="ru-RU" sz="3200" b="1" u="sng" dirty="0" err="1" smtClean="0">
                <a:solidFill>
                  <a:srgbClr val="C00000"/>
                </a:solidFill>
              </a:rPr>
              <a:t>злоякісні</a:t>
            </a:r>
            <a:endParaRPr lang="uk-UA" sz="3200" b="1" u="sng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820" y="4155999"/>
            <a:ext cx="4104456" cy="2183145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762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0476" y="4155999"/>
            <a:ext cx="5040560" cy="2183145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50800"/>
          </a:effectLst>
        </p:spPr>
      </p:pic>
      <p:sp>
        <p:nvSpPr>
          <p:cNvPr id="9" name="Прямокутник 8"/>
          <p:cNvSpPr/>
          <p:nvPr/>
        </p:nvSpPr>
        <p:spPr>
          <a:xfrm>
            <a:off x="1197868" y="6211669"/>
            <a:ext cx="39604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/>
              <a:t>н</a:t>
            </a:r>
            <a:r>
              <a:rPr lang="uk-UA" b="1" dirty="0" smtClean="0"/>
              <a:t>е поширюються в сусідні тканини, віддалені органи</a:t>
            </a:r>
            <a:endParaRPr lang="uk-UA" b="1" dirty="0"/>
          </a:p>
        </p:txBody>
      </p:sp>
      <p:sp>
        <p:nvSpPr>
          <p:cNvPr id="10" name="Прямокутник 9"/>
          <p:cNvSpPr/>
          <p:nvPr/>
        </p:nvSpPr>
        <p:spPr>
          <a:xfrm>
            <a:off x="6670476" y="6224964"/>
            <a:ext cx="51485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/>
              <a:t>неконтрольований</a:t>
            </a:r>
            <a:r>
              <a:rPr lang="ru-RU" b="1" dirty="0" smtClean="0"/>
              <a:t> </a:t>
            </a:r>
            <a:r>
              <a:rPr lang="ru-RU" b="1" dirty="0" err="1" smtClean="0"/>
              <a:t>ріст</a:t>
            </a:r>
            <a:r>
              <a:rPr lang="ru-RU" b="1" dirty="0" smtClean="0"/>
              <a:t> </a:t>
            </a:r>
            <a:r>
              <a:rPr lang="ru-RU" b="1" dirty="0" err="1" smtClean="0"/>
              <a:t>клітин</a:t>
            </a:r>
            <a:r>
              <a:rPr lang="ru-RU" b="1" dirty="0" smtClean="0"/>
              <a:t>, </a:t>
            </a:r>
            <a:r>
              <a:rPr lang="ru-RU" b="1" dirty="0" err="1" smtClean="0"/>
              <a:t>поширення</a:t>
            </a:r>
            <a:r>
              <a:rPr lang="ru-RU" b="1" dirty="0" smtClean="0"/>
              <a:t> метастаз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34540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6" name="Місце для вмісту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332656"/>
            <a:ext cx="11449272" cy="4968552"/>
          </a:xfrm>
        </p:spPr>
      </p:pic>
    </p:spTree>
    <p:extLst>
      <p:ext uri="{BB962C8B-B14F-4D97-AF65-F5344CB8AC3E}">
        <p14:creationId xmlns:p14="http://schemas.microsoft.com/office/powerpoint/2010/main" val="123969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91448" y="687997"/>
            <a:ext cx="11737304" cy="936104"/>
          </a:xfrm>
        </p:spPr>
        <p:txBody>
          <a:bodyPr rtlCol="0"/>
          <a:lstStyle/>
          <a:p>
            <a:pPr algn="just"/>
            <a:r>
              <a:rPr lang="ru-RU" sz="4000" b="1" u="sng" dirty="0" err="1" smtClean="0">
                <a:solidFill>
                  <a:srgbClr val="002060"/>
                </a:solidFill>
              </a:rPr>
              <a:t>онкогенні</a:t>
            </a:r>
            <a:r>
              <a:rPr lang="ru-RU" sz="4000" b="1" u="sng" dirty="0" smtClean="0">
                <a:solidFill>
                  <a:srgbClr val="002060"/>
                </a:solidFill>
              </a:rPr>
              <a:t> </a:t>
            </a:r>
            <a:r>
              <a:rPr lang="ru-RU" sz="4000" b="1" u="sng" dirty="0" err="1">
                <a:solidFill>
                  <a:srgbClr val="002060"/>
                </a:solidFill>
              </a:rPr>
              <a:t>чинники</a:t>
            </a:r>
            <a:r>
              <a:rPr lang="ru-RU" sz="4000" u="sng" dirty="0"/>
              <a:t> – </a:t>
            </a:r>
            <a:r>
              <a:rPr lang="ru-RU" sz="4000" u="sng" dirty="0" err="1"/>
              <a:t>це</a:t>
            </a:r>
            <a:r>
              <a:rPr lang="ru-RU" sz="4000" u="sng" dirty="0"/>
              <a:t> </a:t>
            </a:r>
            <a:r>
              <a:rPr lang="ru-RU" sz="4000" u="sng" dirty="0" err="1"/>
              <a:t>чинники</a:t>
            </a:r>
            <a:r>
              <a:rPr lang="ru-RU" sz="4000" u="sng" dirty="0"/>
              <a:t>, </a:t>
            </a:r>
            <a:r>
              <a:rPr lang="ru-RU" sz="4000" u="sng" dirty="0" err="1"/>
              <a:t>що</a:t>
            </a:r>
            <a:r>
              <a:rPr lang="ru-RU" sz="4000" u="sng" dirty="0"/>
              <a:t> </a:t>
            </a:r>
            <a:r>
              <a:rPr lang="ru-RU" sz="4000" u="sng" dirty="0" err="1"/>
              <a:t>можуть</a:t>
            </a:r>
            <a:r>
              <a:rPr lang="ru-RU" sz="4000" u="sng" dirty="0"/>
              <a:t> </a:t>
            </a:r>
            <a:r>
              <a:rPr lang="ru-RU" sz="4000" u="sng" dirty="0" err="1"/>
              <a:t>спричиняти</a:t>
            </a:r>
            <a:r>
              <a:rPr lang="ru-RU" sz="4000" u="sng" dirty="0"/>
              <a:t> </a:t>
            </a:r>
            <a:r>
              <a:rPr lang="ru-RU" sz="4000" u="sng" dirty="0" err="1"/>
              <a:t>або</a:t>
            </a:r>
            <a:r>
              <a:rPr lang="ru-RU" sz="4000" u="sng" dirty="0"/>
              <a:t> </a:t>
            </a:r>
            <a:r>
              <a:rPr lang="ru-RU" sz="4000" u="sng" dirty="0" err="1" smtClean="0"/>
              <a:t>прискорювати</a:t>
            </a:r>
            <a:r>
              <a:rPr lang="ru-RU" sz="4000" u="sng" dirty="0" smtClean="0"/>
              <a:t> </a:t>
            </a:r>
            <a:r>
              <a:rPr lang="ru-RU" sz="4000" u="sng" dirty="0" err="1"/>
              <a:t>розвиток</a:t>
            </a:r>
            <a:r>
              <a:rPr lang="ru-RU" sz="4000" u="sng" dirty="0"/>
              <a:t> </a:t>
            </a:r>
            <a:r>
              <a:rPr lang="ru-RU" sz="4000" u="sng" dirty="0" err="1"/>
              <a:t>новоутворення</a:t>
            </a:r>
            <a:endParaRPr lang="uk-UA" sz="4000" u="sng" dirty="0"/>
          </a:p>
        </p:txBody>
      </p:sp>
      <p:sp>
        <p:nvSpPr>
          <p:cNvPr id="4" name="Прямокутник 3"/>
          <p:cNvSpPr/>
          <p:nvPr/>
        </p:nvSpPr>
        <p:spPr>
          <a:xfrm>
            <a:off x="61687" y="1573160"/>
            <a:ext cx="577820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u="sng" dirty="0">
                <a:solidFill>
                  <a:schemeClr val="accent6">
                    <a:lumMod val="75000"/>
                  </a:schemeClr>
                </a:solidFill>
              </a:rPr>
              <a:t>хімічні </a:t>
            </a:r>
            <a:r>
              <a:rPr lang="uk-UA" sz="2000" b="1" u="sng" dirty="0" smtClean="0">
                <a:solidFill>
                  <a:schemeClr val="accent6">
                    <a:lumMod val="75000"/>
                  </a:schemeClr>
                </a:solidFill>
              </a:rPr>
              <a:t>онкогенні чинники</a:t>
            </a:r>
          </a:p>
          <a:p>
            <a:r>
              <a:rPr lang="uk-UA" sz="2000" b="1" dirty="0" smtClean="0"/>
              <a:t>(</a:t>
            </a:r>
            <a:r>
              <a:rPr lang="uk-UA" sz="2000" b="1" dirty="0" err="1"/>
              <a:t>бензпірен</a:t>
            </a:r>
            <a:r>
              <a:rPr lang="uk-UA" sz="2000" b="1" dirty="0"/>
              <a:t>, </a:t>
            </a:r>
            <a:r>
              <a:rPr lang="uk-UA" sz="2000" b="1" dirty="0" err="1" smtClean="0"/>
              <a:t>нітрозосполуки,важкі</a:t>
            </a:r>
            <a:r>
              <a:rPr lang="uk-UA" sz="2000" b="1" dirty="0" smtClean="0"/>
              <a:t> </a:t>
            </a:r>
            <a:r>
              <a:rPr lang="uk-UA" sz="2000" b="1" dirty="0"/>
              <a:t>метали – нікель, хром, миш’як, </a:t>
            </a:r>
            <a:r>
              <a:rPr lang="uk-UA" sz="2000" b="1" dirty="0" smtClean="0"/>
              <a:t>кадмій</a:t>
            </a:r>
            <a:r>
              <a:rPr lang="uk-UA" sz="2000" b="1" dirty="0"/>
              <a:t>, берилій, кобальт, свинець, діоксини)</a:t>
            </a:r>
          </a:p>
        </p:txBody>
      </p:sp>
      <p:sp>
        <p:nvSpPr>
          <p:cNvPr id="5" name="Прямокутник 4"/>
          <p:cNvSpPr/>
          <p:nvPr/>
        </p:nvSpPr>
        <p:spPr>
          <a:xfrm>
            <a:off x="8452637" y="2621538"/>
            <a:ext cx="356274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u="sng" dirty="0" err="1" smtClean="0">
                <a:solidFill>
                  <a:schemeClr val="accent6">
                    <a:lumMod val="75000"/>
                  </a:schemeClr>
                </a:solidFill>
              </a:rPr>
              <a:t>фізичним</a:t>
            </a:r>
            <a:r>
              <a:rPr lang="ru-RU" sz="2000" b="1" u="sng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000" b="1" u="sng" dirty="0" err="1" smtClean="0">
                <a:solidFill>
                  <a:schemeClr val="accent6">
                    <a:lumMod val="75000"/>
                  </a:schemeClr>
                </a:solidFill>
              </a:rPr>
              <a:t>онкогенним</a:t>
            </a:r>
            <a:endParaRPr lang="ru-RU" sz="2000" b="1" u="sng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ctr"/>
            <a:r>
              <a:rPr lang="ru-RU" sz="2000" b="1" dirty="0" smtClean="0"/>
              <a:t> </a:t>
            </a:r>
            <a:r>
              <a:rPr lang="ru-RU" sz="2000" b="1" dirty="0" err="1"/>
              <a:t>чинником</a:t>
            </a:r>
            <a:r>
              <a:rPr lang="ru-RU" sz="2000" b="1" dirty="0"/>
              <a:t> є </a:t>
            </a:r>
            <a:r>
              <a:rPr lang="ru-RU" sz="2000" b="1" dirty="0" err="1" smtClean="0"/>
              <a:t>йонізуюче</a:t>
            </a:r>
            <a:r>
              <a:rPr lang="ru-RU" sz="2000" b="1" dirty="0" smtClean="0"/>
              <a:t>, </a:t>
            </a:r>
            <a:r>
              <a:rPr lang="ru-RU" sz="2000" b="1" dirty="0" err="1" smtClean="0"/>
              <a:t>ультрафіолетове</a:t>
            </a:r>
            <a:r>
              <a:rPr lang="ru-RU" sz="2000" b="1" dirty="0" smtClean="0"/>
              <a:t>  </a:t>
            </a:r>
          </a:p>
          <a:p>
            <a:pPr algn="ctr"/>
            <a:r>
              <a:rPr lang="ru-RU" sz="2000" b="1" dirty="0" err="1" smtClean="0"/>
              <a:t>випромінювання</a:t>
            </a:r>
            <a:endParaRPr lang="uk-UA" sz="2000" b="1" dirty="0"/>
          </a:p>
        </p:txBody>
      </p:sp>
      <p:sp>
        <p:nvSpPr>
          <p:cNvPr id="6" name="Прямокутник 5"/>
          <p:cNvSpPr/>
          <p:nvPr/>
        </p:nvSpPr>
        <p:spPr>
          <a:xfrm>
            <a:off x="61687" y="3921175"/>
            <a:ext cx="6092825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sz="2000" b="1" dirty="0" smtClean="0"/>
              <a:t>до </a:t>
            </a:r>
            <a:r>
              <a:rPr lang="uk-UA" sz="2000" b="1" u="sng" dirty="0">
                <a:solidFill>
                  <a:schemeClr val="accent6">
                    <a:lumMod val="75000"/>
                  </a:schemeClr>
                </a:solidFill>
              </a:rPr>
              <a:t>біологічних онкогенних чинників </a:t>
            </a:r>
            <a:r>
              <a:rPr lang="uk-UA" sz="2000" b="1" dirty="0" smtClean="0"/>
              <a:t>належать віруси</a:t>
            </a:r>
            <a:r>
              <a:rPr lang="uk-UA" sz="2000" b="1" dirty="0"/>
              <a:t>, бактерії (наприклад, </a:t>
            </a:r>
            <a:r>
              <a:rPr lang="uk-UA" sz="2000" b="1" dirty="0" err="1"/>
              <a:t>гелікобактер</a:t>
            </a:r>
            <a:r>
              <a:rPr lang="uk-UA" sz="2000" b="1" dirty="0"/>
              <a:t> </a:t>
            </a:r>
            <a:r>
              <a:rPr lang="uk-UA" sz="2000" b="1" dirty="0" err="1"/>
              <a:t>пілорі</a:t>
            </a:r>
            <a:r>
              <a:rPr lang="uk-UA" sz="2000" b="1" dirty="0"/>
              <a:t>), </a:t>
            </a:r>
            <a:r>
              <a:rPr lang="uk-UA" sz="2000" b="1" dirty="0" smtClean="0"/>
              <a:t>рослинні </a:t>
            </a:r>
            <a:r>
              <a:rPr lang="uk-UA" sz="2000" b="1" dirty="0"/>
              <a:t>алкалоїди, </a:t>
            </a:r>
            <a:r>
              <a:rPr lang="uk-UA" sz="2000" b="1" dirty="0" err="1"/>
              <a:t>мікотоксини</a:t>
            </a:r>
            <a:r>
              <a:rPr lang="uk-UA" sz="2000" b="1" dirty="0"/>
              <a:t> (наприклад, </a:t>
            </a:r>
            <a:r>
              <a:rPr lang="uk-UA" sz="2000" b="1" dirty="0" err="1" smtClean="0"/>
              <a:t>афлатоксини</a:t>
            </a:r>
            <a:r>
              <a:rPr lang="uk-UA" sz="2000" b="1" dirty="0" smtClean="0"/>
              <a:t> </a:t>
            </a:r>
            <a:r>
              <a:rPr lang="uk-UA" sz="2000" b="1" dirty="0"/>
              <a:t>цвілевих грибів), паразитичні </a:t>
            </a:r>
            <a:r>
              <a:rPr lang="uk-UA" sz="2000" b="1" dirty="0" smtClean="0"/>
              <a:t>тварини</a:t>
            </a:r>
            <a:endParaRPr lang="uk-UA" sz="2000" b="1" dirty="0"/>
          </a:p>
        </p:txBody>
      </p:sp>
      <p:sp>
        <p:nvSpPr>
          <p:cNvPr id="7" name="Прямокутник 6"/>
          <p:cNvSpPr/>
          <p:nvPr/>
        </p:nvSpPr>
        <p:spPr>
          <a:xfrm>
            <a:off x="6062472" y="5069802"/>
            <a:ext cx="6092825" cy="163121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uk-UA" sz="2000" b="1" dirty="0" smtClean="0"/>
              <a:t>віруси</a:t>
            </a:r>
            <a:r>
              <a:rPr lang="uk-UA" sz="2000" b="1" dirty="0"/>
              <a:t>, </a:t>
            </a:r>
            <a:r>
              <a:rPr lang="uk-UA" sz="2000" b="1" dirty="0" smtClean="0"/>
              <a:t>що спричиняють </a:t>
            </a:r>
            <a:r>
              <a:rPr lang="uk-UA" sz="2000" b="1" dirty="0"/>
              <a:t>новоутворення, називають </a:t>
            </a:r>
            <a:r>
              <a:rPr lang="uk-UA" sz="2000" b="1" u="sng" dirty="0" err="1" smtClean="0">
                <a:solidFill>
                  <a:schemeClr val="accent6">
                    <a:lumMod val="75000"/>
                  </a:schemeClr>
                </a:solidFill>
              </a:rPr>
              <a:t>онковірусами</a:t>
            </a:r>
            <a:r>
              <a:rPr lang="uk-UA" sz="2000" b="1" dirty="0"/>
              <a:t>. До цієї групи належать </a:t>
            </a:r>
            <a:r>
              <a:rPr lang="uk-UA" sz="2000" b="1" dirty="0" err="1"/>
              <a:t>ретровіруси</a:t>
            </a:r>
            <a:r>
              <a:rPr lang="uk-UA" sz="2000" b="1" dirty="0"/>
              <a:t> лейкоми </a:t>
            </a:r>
            <a:r>
              <a:rPr lang="uk-UA" sz="2000" b="1" dirty="0" smtClean="0"/>
              <a:t>людини</a:t>
            </a:r>
            <a:r>
              <a:rPr lang="uk-UA" sz="2000" b="1" dirty="0"/>
              <a:t>, аденовіруси саркоми, </a:t>
            </a:r>
            <a:r>
              <a:rPr lang="uk-UA" sz="2000" b="1" dirty="0" err="1"/>
              <a:t>паповавіруси</a:t>
            </a:r>
            <a:r>
              <a:rPr lang="uk-UA" sz="2000" b="1" dirty="0"/>
              <a:t> </a:t>
            </a:r>
            <a:r>
              <a:rPr lang="uk-UA" sz="2000" b="1" dirty="0" smtClean="0"/>
              <a:t>папілом, </a:t>
            </a:r>
            <a:r>
              <a:rPr lang="uk-UA" sz="2000" b="1" dirty="0" err="1" smtClean="0"/>
              <a:t>герпесвіруси</a:t>
            </a:r>
            <a:r>
              <a:rPr lang="uk-UA" sz="2000" b="1" dirty="0" smtClean="0"/>
              <a:t> </a:t>
            </a:r>
            <a:r>
              <a:rPr lang="uk-UA" sz="2000" b="1" dirty="0"/>
              <a:t>раку шийки матки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448" y="2896599"/>
            <a:ext cx="1631582" cy="104837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381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6175" y="1295299"/>
            <a:ext cx="1929730" cy="3202600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63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87809" y="2850931"/>
            <a:ext cx="2092846" cy="1115912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381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8100" y="1222180"/>
            <a:ext cx="2331814" cy="131189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46937" y="3956021"/>
            <a:ext cx="1581815" cy="1038342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254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0566" y="4012607"/>
            <a:ext cx="1621710" cy="914126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381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627" y="5543663"/>
            <a:ext cx="2272369" cy="1202585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381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50788" y="5543663"/>
            <a:ext cx="1919086" cy="1196752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25400"/>
          </a:effectLst>
        </p:spPr>
      </p:pic>
    </p:spTree>
    <p:extLst>
      <p:ext uri="{BB962C8B-B14F-4D97-AF65-F5344CB8AC3E}">
        <p14:creationId xmlns:p14="http://schemas.microsoft.com/office/powerpoint/2010/main" val="112915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17748" y="548680"/>
            <a:ext cx="11809312" cy="1368152"/>
          </a:xfrm>
        </p:spPr>
        <p:txBody>
          <a:bodyPr rtlCol="0"/>
          <a:lstStyle/>
          <a:p>
            <a:pPr algn="just"/>
            <a:r>
              <a:rPr lang="uk-UA" sz="3200" b="1" dirty="0"/>
              <a:t>Значну роль у розвитку онкологічного захворювання відіграє </a:t>
            </a:r>
            <a:r>
              <a:rPr lang="uk-UA" sz="3200" b="1" u="sng" dirty="0" smtClean="0"/>
              <a:t>спадковість</a:t>
            </a:r>
            <a:r>
              <a:rPr lang="uk-UA" sz="3200" b="1" dirty="0" smtClean="0"/>
              <a:t>: за </a:t>
            </a:r>
            <a:r>
              <a:rPr lang="uk-UA" sz="3200" b="1" dirty="0"/>
              <a:t>наявності онкологічної патології у батьків, братів та сестер ризик </a:t>
            </a:r>
            <a:r>
              <a:rPr lang="uk-UA" sz="3200" b="1" dirty="0" smtClean="0"/>
              <a:t>виникнення такого </a:t>
            </a:r>
            <a:r>
              <a:rPr lang="uk-UA" sz="3200" b="1" dirty="0"/>
              <a:t>самого захворювання підвищується у 1,5 – 2 </a:t>
            </a:r>
            <a:r>
              <a:rPr lang="uk-UA" sz="3200" b="1" dirty="0" smtClean="0"/>
              <a:t>рази</a:t>
            </a:r>
            <a:endParaRPr lang="uk-UA" sz="3200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20" y="2060848"/>
            <a:ext cx="10276190" cy="4541388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89853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333772" y="476672"/>
            <a:ext cx="11737304" cy="1337320"/>
          </a:xfrm>
        </p:spPr>
        <p:txBody>
          <a:bodyPr rtlCol="0"/>
          <a:lstStyle/>
          <a:p>
            <a:pPr algn="ctr" rtl="0"/>
            <a:r>
              <a:rPr lang="uk-UA" dirty="0"/>
              <a:t>к</a:t>
            </a:r>
            <a:r>
              <a:rPr lang="uk-UA" dirty="0" smtClean="0"/>
              <a:t>ласифікація типів злоякісних пухлин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251419" y="2045499"/>
            <a:ext cx="6059017" cy="1066800"/>
          </a:xfrm>
        </p:spPr>
        <p:txBody>
          <a:bodyPr rtlCol="0">
            <a:noAutofit/>
          </a:bodyPr>
          <a:lstStyle/>
          <a:p>
            <a:pPr marL="342900" indent="-342900" rtl="0">
              <a:buFontTx/>
              <a:buChar char="-"/>
            </a:pPr>
            <a:r>
              <a:rPr lang="uk-UA" sz="4800" dirty="0" smtClean="0">
                <a:solidFill>
                  <a:schemeClr val="tx1">
                    <a:lumMod val="50000"/>
                  </a:schemeClr>
                </a:solidFill>
              </a:rPr>
              <a:t>Меланома</a:t>
            </a:r>
          </a:p>
          <a:p>
            <a:pPr marL="342900" indent="-342900" rtl="0">
              <a:buFontTx/>
              <a:buChar char="-"/>
            </a:pPr>
            <a:r>
              <a:rPr lang="uk-UA" sz="4800" dirty="0" smtClean="0">
                <a:solidFill>
                  <a:schemeClr val="tx1">
                    <a:lumMod val="50000"/>
                  </a:schemeClr>
                </a:solidFill>
              </a:rPr>
              <a:t>Карцинома</a:t>
            </a:r>
          </a:p>
          <a:p>
            <a:pPr marL="342900" indent="-342900" rtl="0">
              <a:buFontTx/>
              <a:buChar char="-"/>
            </a:pPr>
            <a:r>
              <a:rPr lang="uk-UA" sz="4800" dirty="0" smtClean="0">
                <a:solidFill>
                  <a:schemeClr val="tx1">
                    <a:lumMod val="50000"/>
                  </a:schemeClr>
                </a:solidFill>
              </a:rPr>
              <a:t>Саркома</a:t>
            </a:r>
          </a:p>
          <a:p>
            <a:pPr marL="342900" indent="-342900" rtl="0">
              <a:buFontTx/>
              <a:buChar char="-"/>
            </a:pPr>
            <a:r>
              <a:rPr lang="uk-UA" sz="4800" dirty="0" smtClean="0">
                <a:solidFill>
                  <a:schemeClr val="tx1">
                    <a:lumMod val="50000"/>
                  </a:schemeClr>
                </a:solidFill>
              </a:rPr>
              <a:t>Гліома</a:t>
            </a:r>
          </a:p>
          <a:p>
            <a:pPr marL="342900" indent="-342900" rtl="0">
              <a:buFontTx/>
              <a:buChar char="-"/>
            </a:pPr>
            <a:r>
              <a:rPr lang="uk-UA" sz="4800" dirty="0" smtClean="0">
                <a:solidFill>
                  <a:schemeClr val="tx1">
                    <a:lumMod val="50000"/>
                  </a:schemeClr>
                </a:solidFill>
              </a:rPr>
              <a:t>Лімфома</a:t>
            </a:r>
          </a:p>
          <a:p>
            <a:pPr marL="342900" indent="-342900" rtl="0">
              <a:buFontTx/>
              <a:buChar char="-"/>
            </a:pPr>
            <a:r>
              <a:rPr lang="uk-UA" sz="4800" dirty="0" smtClean="0">
                <a:solidFill>
                  <a:schemeClr val="tx1">
                    <a:lumMod val="50000"/>
                  </a:schemeClr>
                </a:solidFill>
              </a:rPr>
              <a:t>Лейкоз</a:t>
            </a:r>
            <a:endParaRPr lang="uk-UA" sz="48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124" y="4149080"/>
            <a:ext cx="6479963" cy="2270883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381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8248" y="1813992"/>
            <a:ext cx="3168352" cy="2202535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508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87765" y="1825919"/>
            <a:ext cx="3024336" cy="2256620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381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99933" y="4252418"/>
            <a:ext cx="1871143" cy="2247900"/>
          </a:xfrm>
          <a:prstGeom prst="rect">
            <a:avLst/>
          </a:prstGeom>
          <a:effectLst>
            <a:glow rad="127000">
              <a:schemeClr val="bg2">
                <a:lumMod val="90000"/>
              </a:schemeClr>
            </a:glow>
            <a:softEdge rad="63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6020" y="6486504"/>
            <a:ext cx="7524990" cy="31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84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tercolor_16x9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10793127_TF02886637_TF02886637" id="{65200D65-29FC-4DB9-AC2A-C65A677091ED}" vid="{35E22120-FD81-4782-BCBF-23DC24820687}"/>
    </a:ext>
  </a:extLst>
</a:theme>
</file>

<file path=ppt/theme/theme2.xml><?xml version="1.0" encoding="utf-8"?>
<a:theme xmlns:a="http://schemas.openxmlformats.org/drawingml/2006/main" name="Тема Offic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Акварельна презентація (широкоформатна)</Template>
  <TotalTime>205</TotalTime>
  <Words>375</Words>
  <Application>Microsoft Office PowerPoint</Application>
  <PresentationFormat>Довільний</PresentationFormat>
  <Paragraphs>70</Paragraphs>
  <Slides>12</Slides>
  <Notes>10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5" baseType="lpstr">
      <vt:lpstr>Arial</vt:lpstr>
      <vt:lpstr>Palatino Linotype</vt:lpstr>
      <vt:lpstr>Watercolor_16x9</vt:lpstr>
      <vt:lpstr>Поняття про онкогенні фактори та онкологічні захворювання. Профілактика онкологічних захворювань</vt:lpstr>
      <vt:lpstr>У живій природі є тварини, які майже не хворіють на рак. Для прикладу досить часто називають слонів. Чому ж слони не вразливі до онкологічних захворювань?  В їхньому геномі наявні гени, що виявляють ушкодження і вмикають механізми апоптозу. У людини цей ген наявний в єдиному екземплярі, в той час як у слонів їх є 20 копій</vt:lpstr>
      <vt:lpstr>Онкологічні захворювання – патологічні процеси, які супроводжу­ються утворенням злоякісних або доброякісних пухлин</vt:lpstr>
      <vt:lpstr>ПРИЧИНИ ПОЯВИ ОНКОЛОГІЧНИХ ЗАХВОРЮВАНЬ</vt:lpstr>
      <vt:lpstr>Пухлина — патологічний процес, представлений новоствореною тканиною, в якій зміни генетичного апарату клітин призводять до порушення регуляції їхнього росту і диференціювання </vt:lpstr>
      <vt:lpstr>Презентація PowerPoint</vt:lpstr>
      <vt:lpstr>онкогенні чинники – це чинники, що можуть спричиняти або прискорювати розвиток новоутворення</vt:lpstr>
      <vt:lpstr>Значну роль у розвитку онкологічного захворювання відіграє спадковість: за наявності онкологічної патології у батьків, братів та сестер ризик виникнення такого самого захворювання підвищується у 1,5 – 2 рази</vt:lpstr>
      <vt:lpstr>класифікація типів злоякісних пухлин</vt:lpstr>
      <vt:lpstr>РІЗНОМАНІТНІСТЬ ТА СПОСОБИ ЛІКУВАННЯ ЗЛОЯКІСНИХ ПУХЛИН</vt:lpstr>
      <vt:lpstr>Профілактика онкозахворювань – це комплекс заходів, спрямованих на попередження захворювань та усунення чинників ризику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Поняття про онкогенні фактори та онкологічні захворювання. Профілактика онкологічних захворювань</dc:title>
  <dc:creator>Закликовська А.В.</dc:creator>
  <cp:lastModifiedBy>Закликовська А.В.</cp:lastModifiedBy>
  <cp:revision>30</cp:revision>
  <dcterms:created xsi:type="dcterms:W3CDTF">2020-04-20T11:50:42Z</dcterms:created>
  <dcterms:modified xsi:type="dcterms:W3CDTF">2021-08-23T14:04:00Z</dcterms:modified>
</cp:coreProperties>
</file>