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  <p:sldId id="274" r:id="rId6"/>
    <p:sldId id="260" r:id="rId7"/>
    <p:sldId id="261" r:id="rId8"/>
    <p:sldId id="262" r:id="rId9"/>
    <p:sldId id="281" r:id="rId10"/>
    <p:sldId id="263" r:id="rId11"/>
    <p:sldId id="264" r:id="rId12"/>
    <p:sldId id="269" r:id="rId13"/>
    <p:sldId id="265" r:id="rId14"/>
    <p:sldId id="268" r:id="rId15"/>
    <p:sldId id="266" r:id="rId16"/>
    <p:sldId id="267" r:id="rId17"/>
    <p:sldId id="271" r:id="rId18"/>
    <p:sldId id="272" r:id="rId19"/>
    <p:sldId id="273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3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з малю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8/23/2021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4498305"/>
            <a:ext cx="9448800" cy="1683791"/>
          </a:xfrm>
        </p:spPr>
        <p:txBody>
          <a:bodyPr>
            <a:noAutofit/>
          </a:bodyPr>
          <a:lstStyle/>
          <a:p>
            <a:pPr algn="ctr"/>
            <a:r>
              <a:rPr lang="ru-RU" sz="8000" b="1" dirty="0" err="1"/>
              <a:t>Популяції</a:t>
            </a:r>
            <a:r>
              <a:rPr lang="ru-RU" sz="8000" b="1" dirty="0"/>
              <a:t>. </a:t>
            </a:r>
            <a:r>
              <a:rPr lang="ru-RU" sz="8000" b="1" dirty="0" err="1"/>
              <a:t>Класифікація</a:t>
            </a:r>
            <a:r>
              <a:rPr lang="ru-RU" sz="8000" b="1" dirty="0"/>
              <a:t> </a:t>
            </a:r>
            <a:r>
              <a:rPr lang="ru-RU" sz="8000" b="1" dirty="0" smtClean="0"/>
              <a:t>та характеристика </a:t>
            </a:r>
            <a:r>
              <a:rPr lang="ru-RU" sz="8000" b="1" dirty="0" err="1" smtClean="0"/>
              <a:t>популяцій</a:t>
            </a:r>
            <a:r>
              <a:rPr lang="ru-RU" sz="8000" b="1" dirty="0"/>
              <a:t/>
            </a:r>
            <a:br>
              <a:rPr lang="ru-RU" sz="8000" b="1" dirty="0"/>
            </a:br>
            <a:endParaRPr lang="ru-RU" sz="8000" b="1" dirty="0"/>
          </a:p>
        </p:txBody>
      </p:sp>
    </p:spTree>
    <p:extLst>
      <p:ext uri="{BB962C8B-B14F-4D97-AF65-F5344CB8AC3E}">
        <p14:creationId xmlns:p14="http://schemas.microsoft.com/office/powerpoint/2010/main" val="3216990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803" y="629587"/>
            <a:ext cx="11707318" cy="1427814"/>
          </a:xfrm>
        </p:spPr>
        <p:txBody>
          <a:bodyPr>
            <a:noAutofit/>
          </a:bodyPr>
          <a:lstStyle/>
          <a:p>
            <a:r>
              <a:rPr lang="ru-RU" sz="6000" b="1" dirty="0" smtClean="0"/>
              <a:t>Характеристики </a:t>
            </a:r>
            <a:r>
              <a:rPr lang="ru-RU" sz="6000" b="1" dirty="0" err="1" smtClean="0"/>
              <a:t>популяції</a:t>
            </a:r>
            <a:r>
              <a:rPr lang="ru-RU" sz="6000" b="1" dirty="0" smtClean="0"/>
              <a:t>: </a:t>
            </a:r>
            <a:r>
              <a:rPr lang="ru-RU" sz="6000" b="1" dirty="0" err="1" smtClean="0">
                <a:solidFill>
                  <a:srgbClr val="FF0000"/>
                </a:solidFill>
              </a:rPr>
              <a:t>щільність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64891" y="5021704"/>
            <a:ext cx="11842229" cy="183629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 err="1" smtClean="0"/>
              <a:t>середня</a:t>
            </a:r>
            <a:r>
              <a:rPr lang="ru-RU" sz="3600" dirty="0" smtClean="0"/>
              <a:t> </a:t>
            </a:r>
            <a:r>
              <a:rPr lang="ru-RU" sz="3600" dirty="0" err="1"/>
              <a:t>кількість</a:t>
            </a:r>
            <a:r>
              <a:rPr lang="ru-RU" sz="3600" dirty="0"/>
              <a:t> </a:t>
            </a:r>
            <a:r>
              <a:rPr lang="ru-RU" sz="3600" dirty="0" err="1"/>
              <a:t>особин</a:t>
            </a:r>
            <a:r>
              <a:rPr lang="ru-RU" sz="3600" dirty="0"/>
              <a:t>, </a:t>
            </a:r>
            <a:r>
              <a:rPr lang="ru-RU" sz="3600" dirty="0" err="1"/>
              <a:t>що</a:t>
            </a:r>
            <a:r>
              <a:rPr lang="ru-RU" sz="3600" dirty="0"/>
              <a:t> </a:t>
            </a:r>
            <a:r>
              <a:rPr lang="ru-RU" sz="3600" dirty="0" err="1"/>
              <a:t>припадає</a:t>
            </a:r>
            <a:r>
              <a:rPr lang="ru-RU" sz="3600" dirty="0"/>
              <a:t> </a:t>
            </a:r>
            <a:r>
              <a:rPr lang="ru-RU" sz="3600" dirty="0" smtClean="0"/>
              <a:t>на </a:t>
            </a:r>
            <a:r>
              <a:rPr lang="ru-RU" sz="3600" dirty="0" err="1" smtClean="0"/>
              <a:t>одиницю</a:t>
            </a:r>
            <a:r>
              <a:rPr lang="ru-RU" sz="3600" dirty="0" smtClean="0"/>
              <a:t> </a:t>
            </a:r>
            <a:r>
              <a:rPr lang="ru-RU" sz="3600" dirty="0" err="1"/>
              <a:t>площі</a:t>
            </a:r>
            <a:r>
              <a:rPr lang="ru-RU" sz="3600" dirty="0"/>
              <a:t> </a:t>
            </a:r>
            <a:r>
              <a:rPr lang="ru-RU" sz="3600" dirty="0" err="1"/>
              <a:t>чи</a:t>
            </a:r>
            <a:r>
              <a:rPr lang="ru-RU" sz="3600" dirty="0"/>
              <a:t> </a:t>
            </a:r>
            <a:r>
              <a:rPr lang="ru-RU" sz="3600" dirty="0" err="1"/>
              <a:t>об’єму</a:t>
            </a:r>
            <a:r>
              <a:rPr lang="ru-RU" sz="3600" dirty="0"/>
              <a:t> (для </a:t>
            </a:r>
            <a:r>
              <a:rPr lang="ru-RU" sz="3600" dirty="0" err="1" smtClean="0"/>
              <a:t>мешканців</a:t>
            </a:r>
            <a:r>
              <a:rPr lang="ru-RU" sz="3600" dirty="0" smtClean="0"/>
              <a:t> водного </a:t>
            </a:r>
            <a:r>
              <a:rPr lang="ru-RU" sz="3600" dirty="0" err="1"/>
              <a:t>середовища</a:t>
            </a:r>
            <a:r>
              <a:rPr lang="ru-RU" sz="3600" dirty="0"/>
              <a:t>) </a:t>
            </a:r>
            <a:r>
              <a:rPr lang="ru-RU" sz="3600" dirty="0" err="1" smtClean="0"/>
              <a:t>території</a:t>
            </a:r>
            <a:r>
              <a:rPr lang="ru-RU" sz="3600" dirty="0" smtClean="0"/>
              <a:t>, яку </a:t>
            </a:r>
            <a:r>
              <a:rPr lang="ru-RU" sz="3600" dirty="0" err="1" smtClean="0"/>
              <a:t>займають</a:t>
            </a:r>
            <a:endParaRPr lang="ru-RU" sz="36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033" y="1773679"/>
            <a:ext cx="3248025" cy="3248025"/>
          </a:xfrm>
          <a:prstGeom prst="rect">
            <a:avLst/>
          </a:prstGeom>
          <a:effectLst>
            <a:glow rad="127000">
              <a:schemeClr val="tx1">
                <a:lumMod val="95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7134" y="1773679"/>
            <a:ext cx="3248025" cy="3248025"/>
          </a:xfrm>
          <a:prstGeom prst="rect">
            <a:avLst/>
          </a:prstGeom>
          <a:effectLst>
            <a:glow rad="127000">
              <a:schemeClr val="tx1">
                <a:lumMod val="95000"/>
              </a:schemeClr>
            </a:glo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2019" y="2176070"/>
            <a:ext cx="3151721" cy="2845634"/>
          </a:xfrm>
          <a:prstGeom prst="rect">
            <a:avLst/>
          </a:prstGeom>
          <a:effectLst>
            <a:glow rad="127000">
              <a:schemeClr val="tx1">
                <a:lumMod val="9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80137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29587"/>
            <a:ext cx="12192000" cy="1427814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smtClean="0"/>
              <a:t>Характеристики </a:t>
            </a:r>
            <a:r>
              <a:rPr lang="ru-RU" sz="6000" b="1" dirty="0" err="1" smtClean="0"/>
              <a:t>популяції</a:t>
            </a:r>
            <a:r>
              <a:rPr lang="ru-RU" sz="6000" b="1" dirty="0" smtClean="0"/>
              <a:t>: </a:t>
            </a:r>
            <a:r>
              <a:rPr lang="ru-RU" sz="5500" b="1" dirty="0" smtClean="0">
                <a:solidFill>
                  <a:srgbClr val="FF0000"/>
                </a:solidFill>
              </a:rPr>
              <a:t>народжуваність і </a:t>
            </a:r>
            <a:r>
              <a:rPr lang="ru-RU" sz="5500" b="1" dirty="0" err="1" smtClean="0">
                <a:solidFill>
                  <a:srgbClr val="FF0000"/>
                </a:solidFill>
              </a:rPr>
              <a:t>смертність</a:t>
            </a:r>
            <a:endParaRPr lang="ru-RU" sz="5500" b="1" dirty="0">
              <a:solidFill>
                <a:srgbClr val="FF000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-539646" y="4796852"/>
            <a:ext cx="13206335" cy="191874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800" b="1" dirty="0" err="1"/>
              <a:t>ц</a:t>
            </a:r>
            <a:r>
              <a:rPr lang="ru-RU" sz="4800" b="1" dirty="0" err="1" smtClean="0"/>
              <a:t>е</a:t>
            </a:r>
            <a:r>
              <a:rPr lang="ru-RU" sz="4800" b="1" dirty="0" smtClean="0"/>
              <a:t>  число </a:t>
            </a:r>
            <a:r>
              <a:rPr lang="ru-RU" sz="4800" b="1" dirty="0" err="1"/>
              <a:t>особин</a:t>
            </a:r>
            <a:r>
              <a:rPr lang="ru-RU" sz="4800" b="1" dirty="0"/>
              <a:t> </a:t>
            </a:r>
            <a:r>
              <a:rPr lang="ru-RU" sz="4800" b="1" dirty="0" err="1"/>
              <a:t>популяції</a:t>
            </a:r>
            <a:r>
              <a:rPr lang="ru-RU" sz="4800" b="1" dirty="0"/>
              <a:t>, </a:t>
            </a:r>
            <a:r>
              <a:rPr lang="ru-RU" sz="4800" b="1" dirty="0" err="1"/>
              <a:t>які</a:t>
            </a:r>
            <a:r>
              <a:rPr lang="ru-RU" sz="4800" b="1" dirty="0"/>
              <a:t> </a:t>
            </a:r>
            <a:r>
              <a:rPr lang="ru-RU" sz="4800" b="1" dirty="0" err="1" smtClean="0"/>
              <a:t>народжуються</a:t>
            </a:r>
            <a:r>
              <a:rPr lang="ru-RU" sz="4800" b="1" dirty="0" smtClean="0"/>
              <a:t> (гинуть) </a:t>
            </a:r>
          </a:p>
          <a:p>
            <a:pPr marL="0" indent="0" algn="ctr">
              <a:buNone/>
            </a:pPr>
            <a:r>
              <a:rPr lang="ru-RU" sz="4800" b="1" dirty="0" smtClean="0"/>
              <a:t>за </a:t>
            </a:r>
            <a:r>
              <a:rPr lang="ru-RU" sz="4800" b="1" dirty="0" err="1"/>
              <a:t>одиницю</a:t>
            </a:r>
            <a:r>
              <a:rPr lang="ru-RU" sz="4800" b="1" dirty="0"/>
              <a:t> часу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2327" y="2188564"/>
            <a:ext cx="4283673" cy="2608288"/>
          </a:xfrm>
          <a:prstGeom prst="rect">
            <a:avLst/>
          </a:prstGeom>
          <a:effectLst>
            <a:glow rad="127000">
              <a:schemeClr val="tx1">
                <a:lumMod val="95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5255" y="2128603"/>
            <a:ext cx="4202476" cy="2728210"/>
          </a:xfrm>
          <a:prstGeom prst="rect">
            <a:avLst/>
          </a:prstGeom>
          <a:effectLst>
            <a:glow rad="127000">
              <a:schemeClr val="tx1">
                <a:lumMod val="9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221954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29587"/>
            <a:ext cx="12192000" cy="1427814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smtClean="0"/>
              <a:t>Характеристики </a:t>
            </a:r>
            <a:r>
              <a:rPr lang="ru-RU" sz="6000" b="1" dirty="0" err="1" smtClean="0"/>
              <a:t>популяції</a:t>
            </a:r>
            <a:r>
              <a:rPr lang="ru-RU" sz="6000" b="1" dirty="0" smtClean="0"/>
              <a:t>:</a:t>
            </a:r>
            <a:r>
              <a:rPr lang="en-US" sz="5500" b="1" dirty="0">
                <a:solidFill>
                  <a:srgbClr val="FF0000"/>
                </a:solidFill>
              </a:rPr>
              <a:t/>
            </a:r>
            <a:br>
              <a:rPr lang="en-US" sz="5500" b="1" dirty="0">
                <a:solidFill>
                  <a:srgbClr val="FF0000"/>
                </a:solidFill>
              </a:rPr>
            </a:br>
            <a:r>
              <a:rPr lang="ru-RU" sz="5500" b="1" dirty="0" err="1">
                <a:solidFill>
                  <a:srgbClr val="FF0000"/>
                </a:solidFill>
              </a:rPr>
              <a:t>біомаса</a:t>
            </a:r>
            <a:r>
              <a:rPr lang="ru-RU" sz="5500" b="1" dirty="0">
                <a:solidFill>
                  <a:srgbClr val="FF0000"/>
                </a:solidFill>
              </a:rPr>
              <a:t> </a:t>
            </a:r>
            <a:r>
              <a:rPr lang="ru-RU" sz="5500" b="1" dirty="0" err="1">
                <a:solidFill>
                  <a:srgbClr val="FF0000"/>
                </a:solidFill>
              </a:rPr>
              <a:t>популяції</a:t>
            </a:r>
            <a:endParaRPr lang="ru-RU" sz="5500" b="1" dirty="0">
              <a:solidFill>
                <a:srgbClr val="FF000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-194871" y="4781861"/>
            <a:ext cx="12039366" cy="233846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800" b="1" dirty="0" err="1"/>
              <a:t>ц</a:t>
            </a:r>
            <a:r>
              <a:rPr lang="ru-RU" sz="4800" b="1" dirty="0" err="1" smtClean="0"/>
              <a:t>е</a:t>
            </a:r>
            <a:r>
              <a:rPr lang="ru-RU" sz="4800" b="1" dirty="0"/>
              <a:t>  </a:t>
            </a:r>
            <a:r>
              <a:rPr lang="ru-RU" sz="4800" b="1" dirty="0" err="1"/>
              <a:t>маса</a:t>
            </a:r>
            <a:r>
              <a:rPr lang="ru-RU" sz="4800" b="1" dirty="0"/>
              <a:t> </a:t>
            </a:r>
            <a:r>
              <a:rPr lang="ru-RU" sz="4800" b="1" dirty="0" err="1"/>
              <a:t>особин</a:t>
            </a:r>
            <a:r>
              <a:rPr lang="ru-RU" sz="4800" b="1" dirty="0"/>
              <a:t> </a:t>
            </a:r>
            <a:r>
              <a:rPr lang="ru-RU" sz="4800" b="1" dirty="0" err="1"/>
              <a:t>популяції</a:t>
            </a:r>
            <a:r>
              <a:rPr lang="ru-RU" sz="4800" b="1" dirty="0"/>
              <a:t>, </a:t>
            </a:r>
            <a:r>
              <a:rPr lang="ru-RU" sz="4800" b="1" dirty="0" err="1" smtClean="0"/>
              <a:t>що</a:t>
            </a:r>
            <a:r>
              <a:rPr lang="ru-RU" sz="4800" b="1" dirty="0" smtClean="0"/>
              <a:t> </a:t>
            </a:r>
            <a:r>
              <a:rPr lang="ru-RU" sz="4800" b="1" dirty="0" err="1"/>
              <a:t>припадає</a:t>
            </a:r>
            <a:r>
              <a:rPr lang="ru-RU" sz="4800" b="1" dirty="0"/>
              <a:t> на </a:t>
            </a:r>
            <a:r>
              <a:rPr lang="ru-RU" sz="4800" b="1" dirty="0" err="1" smtClean="0"/>
              <a:t>одиницю</a:t>
            </a:r>
            <a:r>
              <a:rPr lang="ru-RU" sz="4800" b="1" dirty="0" smtClean="0"/>
              <a:t> </a:t>
            </a:r>
            <a:r>
              <a:rPr lang="ru-RU" sz="4800" b="1" dirty="0" err="1" smtClean="0"/>
              <a:t>площі</a:t>
            </a:r>
            <a:r>
              <a:rPr lang="ru-RU" sz="4800" b="1" dirty="0" smtClean="0"/>
              <a:t> </a:t>
            </a:r>
            <a:r>
              <a:rPr lang="ru-RU" sz="4800" b="1" dirty="0" err="1"/>
              <a:t>або</a:t>
            </a:r>
            <a:r>
              <a:rPr lang="ru-RU" sz="4800" b="1" dirty="0"/>
              <a:t> </a:t>
            </a:r>
            <a:r>
              <a:rPr lang="ru-RU" sz="4800" b="1" dirty="0" err="1"/>
              <a:t>об’єму</a:t>
            </a:r>
            <a:endParaRPr lang="ru-RU" sz="48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2327" y="2188564"/>
            <a:ext cx="4283673" cy="2608288"/>
          </a:xfrm>
          <a:prstGeom prst="rect">
            <a:avLst/>
          </a:prstGeom>
          <a:effectLst>
            <a:glow rad="127000">
              <a:schemeClr val="tx1">
                <a:lumMod val="95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5255" y="2128603"/>
            <a:ext cx="4202476" cy="2728210"/>
          </a:xfrm>
          <a:prstGeom prst="rect">
            <a:avLst/>
          </a:prstGeom>
          <a:effectLst>
            <a:glow rad="127000">
              <a:schemeClr val="tx1">
                <a:lumMod val="9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950547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803" y="629587"/>
            <a:ext cx="11707318" cy="1427814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smtClean="0"/>
              <a:t>Характеристики </a:t>
            </a:r>
            <a:r>
              <a:rPr lang="ru-RU" sz="6000" b="1" dirty="0" err="1" smtClean="0"/>
              <a:t>популяції</a:t>
            </a:r>
            <a:r>
              <a:rPr lang="ru-RU" sz="6000" b="1" dirty="0" smtClean="0"/>
              <a:t>: </a:t>
            </a:r>
            <a:r>
              <a:rPr lang="ru-RU" sz="6000" b="1" dirty="0" err="1" smtClean="0">
                <a:solidFill>
                  <a:srgbClr val="FF0000"/>
                </a:solidFill>
              </a:rPr>
              <a:t>приріст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0" y="4611708"/>
            <a:ext cx="11872210" cy="224629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4000" dirty="0"/>
              <a:t> </a:t>
            </a:r>
            <a:r>
              <a:rPr lang="ru-RU" sz="8600" dirty="0" err="1" smtClean="0"/>
              <a:t>різниця</a:t>
            </a:r>
            <a:r>
              <a:rPr lang="ru-RU" sz="8600" dirty="0" smtClean="0"/>
              <a:t> </a:t>
            </a:r>
            <a:r>
              <a:rPr lang="ru-RU" sz="8600" dirty="0" err="1"/>
              <a:t>між</a:t>
            </a:r>
            <a:r>
              <a:rPr lang="ru-RU" sz="8600" dirty="0"/>
              <a:t> </a:t>
            </a:r>
            <a:r>
              <a:rPr lang="ru-RU" sz="8600" dirty="0" err="1" smtClean="0"/>
              <a:t>народжуваністю</a:t>
            </a:r>
            <a:r>
              <a:rPr lang="ru-RU" sz="8600" dirty="0" smtClean="0"/>
              <a:t> та </a:t>
            </a:r>
            <a:r>
              <a:rPr lang="ru-RU" sz="8600" dirty="0" err="1"/>
              <a:t>смертністю</a:t>
            </a:r>
            <a:endParaRPr lang="ru-RU" sz="8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3358" y="2173573"/>
            <a:ext cx="4854059" cy="3102965"/>
          </a:xfrm>
          <a:prstGeom prst="rect">
            <a:avLst/>
          </a:prstGeom>
          <a:effectLst>
            <a:glow rad="127000">
              <a:schemeClr val="tx1">
                <a:lumMod val="95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779" y="1463415"/>
            <a:ext cx="4040439" cy="2808781"/>
          </a:xfrm>
          <a:prstGeom prst="rect">
            <a:avLst/>
          </a:prstGeom>
          <a:effectLst>
            <a:glow rad="127000">
              <a:schemeClr val="tx1">
                <a:lumMod val="9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677457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4499" y="764373"/>
            <a:ext cx="11287594" cy="1293028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/>
              <a:t>Структура </a:t>
            </a:r>
            <a:r>
              <a:rPr lang="ru-RU" sz="6000" b="1" dirty="0" err="1"/>
              <a:t>популяції</a:t>
            </a:r>
            <a:endParaRPr lang="ru-RU" sz="6000" b="1" dirty="0"/>
          </a:p>
        </p:txBody>
      </p:sp>
      <p:pic>
        <p:nvPicPr>
          <p:cNvPr id="9" name="Місце для вмісту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780" y="1828800"/>
            <a:ext cx="9092685" cy="4914094"/>
          </a:xfrm>
          <a:effectLst>
            <a:glow rad="127000">
              <a:schemeClr val="tx1">
                <a:lumMod val="9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235004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89956" y="179459"/>
            <a:ext cx="11341308" cy="585892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dirty="0"/>
              <a:t>За характером </a:t>
            </a:r>
            <a:r>
              <a:rPr lang="ru-RU" sz="4400" dirty="0" err="1"/>
              <a:t>використання</a:t>
            </a:r>
            <a:r>
              <a:rPr lang="ru-RU" sz="4400" dirty="0"/>
              <a:t> </a:t>
            </a:r>
            <a:r>
              <a:rPr lang="ru-RU" sz="4400" dirty="0" err="1"/>
              <a:t>території</a:t>
            </a:r>
            <a:r>
              <a:rPr lang="ru-RU" sz="4400" dirty="0"/>
              <a:t> </a:t>
            </a:r>
            <a:r>
              <a:rPr lang="ru-RU" sz="4400" dirty="0" err="1"/>
              <a:t>популяції</a:t>
            </a:r>
            <a:r>
              <a:rPr lang="ru-RU" sz="4400" dirty="0"/>
              <a:t> </a:t>
            </a:r>
            <a:r>
              <a:rPr lang="ru-RU" sz="4400" dirty="0" err="1"/>
              <a:t>тварин</a:t>
            </a:r>
            <a:r>
              <a:rPr lang="ru-RU" sz="4400" dirty="0"/>
              <a:t> </a:t>
            </a:r>
            <a:r>
              <a:rPr lang="ru-RU" sz="4400" dirty="0" err="1"/>
              <a:t>ділять</a:t>
            </a:r>
            <a:r>
              <a:rPr lang="ru-RU" sz="4400" dirty="0"/>
              <a:t> </a:t>
            </a:r>
            <a:r>
              <a:rPr lang="ru-RU" sz="4400" dirty="0" smtClean="0"/>
              <a:t>на</a:t>
            </a:r>
          </a:p>
          <a:p>
            <a:pPr marL="0" indent="0" algn="ctr">
              <a:buNone/>
            </a:pPr>
            <a:r>
              <a:rPr lang="ru-RU" sz="4400" dirty="0" smtClean="0"/>
              <a:t> </a:t>
            </a:r>
            <a:r>
              <a:rPr lang="ru-RU" sz="4400" b="1" dirty="0" err="1" smtClean="0">
                <a:solidFill>
                  <a:srgbClr val="FF0000"/>
                </a:solidFill>
              </a:rPr>
              <a:t>осілі</a:t>
            </a:r>
            <a:r>
              <a:rPr lang="ru-RU" sz="4400" b="1" dirty="0" smtClean="0"/>
              <a:t>, </a:t>
            </a:r>
            <a:r>
              <a:rPr lang="ru-RU" sz="4400" b="1" dirty="0" err="1" smtClean="0">
                <a:solidFill>
                  <a:srgbClr val="FF0000"/>
                </a:solidFill>
              </a:rPr>
              <a:t>кочові</a:t>
            </a:r>
            <a:r>
              <a:rPr lang="ru-RU" sz="4400" dirty="0" smtClean="0"/>
              <a:t> </a:t>
            </a:r>
            <a:r>
              <a:rPr lang="ru-RU" sz="4400" dirty="0"/>
              <a:t>та </a:t>
            </a:r>
            <a:r>
              <a:rPr lang="ru-RU" sz="4400" b="1" dirty="0" err="1">
                <a:solidFill>
                  <a:srgbClr val="FF0000"/>
                </a:solidFill>
              </a:rPr>
              <a:t>мігруючі</a:t>
            </a:r>
            <a:endParaRPr lang="ru-RU" sz="44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956" y="2606383"/>
            <a:ext cx="2818540" cy="1619250"/>
          </a:xfrm>
          <a:prstGeom prst="rect">
            <a:avLst/>
          </a:prstGeom>
          <a:effectLst>
            <a:glow rad="127000">
              <a:schemeClr val="tx1">
                <a:lumMod val="95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994" y="4485339"/>
            <a:ext cx="3183694" cy="2137955"/>
          </a:xfrm>
          <a:prstGeom prst="rect">
            <a:avLst/>
          </a:prstGeom>
          <a:effectLst>
            <a:glow rad="127000">
              <a:schemeClr val="tx1">
                <a:lumMod val="95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2154" y="2518793"/>
            <a:ext cx="4233316" cy="4104501"/>
          </a:xfrm>
          <a:prstGeom prst="rect">
            <a:avLst/>
          </a:prstGeom>
          <a:effectLst>
            <a:glow rad="127000">
              <a:schemeClr val="tx1">
                <a:lumMod val="95000"/>
              </a:schemeClr>
            </a:glo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5206" y="2431202"/>
            <a:ext cx="2845866" cy="1794431"/>
          </a:xfrm>
          <a:prstGeom prst="rect">
            <a:avLst/>
          </a:prstGeom>
          <a:effectLst>
            <a:glow rad="127000">
              <a:schemeClr val="tx1">
                <a:lumMod val="95000"/>
              </a:schemeClr>
            </a:glo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1936" y="4485338"/>
            <a:ext cx="3562662" cy="2257111"/>
          </a:xfrm>
          <a:prstGeom prst="rect">
            <a:avLst/>
          </a:prstGeom>
          <a:effectLst>
            <a:glow rad="127000">
              <a:schemeClr val="tx1">
                <a:lumMod val="9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551428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4479" y="764373"/>
            <a:ext cx="11227631" cy="1293028"/>
          </a:xfrm>
        </p:spPr>
        <p:txBody>
          <a:bodyPr>
            <a:noAutofit/>
          </a:bodyPr>
          <a:lstStyle/>
          <a:p>
            <a:pPr algn="just"/>
            <a:r>
              <a:rPr lang="ru-RU" sz="5400" b="1" dirty="0" err="1"/>
              <a:t>Вікова</a:t>
            </a:r>
            <a:r>
              <a:rPr lang="ru-RU" sz="5400" b="1" dirty="0"/>
              <a:t> структура </a:t>
            </a:r>
            <a:r>
              <a:rPr lang="ru-RU" sz="5400" b="1" dirty="0" err="1" smtClean="0"/>
              <a:t>популяції</a:t>
            </a:r>
            <a:endParaRPr lang="ru-RU" sz="5400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18941" y="2194560"/>
            <a:ext cx="11803169" cy="40241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dirty="0"/>
              <a:t> </a:t>
            </a:r>
            <a:r>
              <a:rPr lang="ru-RU" sz="3200" dirty="0" err="1"/>
              <a:t>розподіл</a:t>
            </a:r>
            <a:r>
              <a:rPr lang="ru-RU" sz="3200" dirty="0"/>
              <a:t> </a:t>
            </a:r>
            <a:r>
              <a:rPr lang="ru-RU" sz="3200" dirty="0" err="1"/>
              <a:t>особин</a:t>
            </a:r>
            <a:r>
              <a:rPr lang="ru-RU" sz="3200" dirty="0"/>
              <a:t> </a:t>
            </a:r>
            <a:r>
              <a:rPr lang="ru-RU" sz="3200" dirty="0" err="1"/>
              <a:t>популяції</a:t>
            </a:r>
            <a:r>
              <a:rPr lang="ru-RU" sz="3200" dirty="0"/>
              <a:t> за </a:t>
            </a:r>
            <a:r>
              <a:rPr lang="ru-RU" sz="3200" dirty="0" err="1"/>
              <a:t>віковими</a:t>
            </a:r>
            <a:r>
              <a:rPr lang="ru-RU" sz="3200" dirty="0"/>
              <a:t> </a:t>
            </a:r>
            <a:r>
              <a:rPr lang="ru-RU" sz="3200" dirty="0" err="1"/>
              <a:t>групами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1731" y="3043774"/>
            <a:ext cx="6472438" cy="3637510"/>
          </a:xfrm>
          <a:prstGeom prst="rect">
            <a:avLst/>
          </a:prstGeom>
          <a:effectLst>
            <a:glow rad="127000">
              <a:schemeClr val="tx1"/>
            </a:glow>
            <a:softEdge rad="381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210" y="3252724"/>
            <a:ext cx="4919580" cy="3103120"/>
          </a:xfrm>
          <a:prstGeom prst="rect">
            <a:avLst/>
          </a:prstGeom>
          <a:effectLst>
            <a:glow rad="127000">
              <a:schemeClr val="tx1"/>
            </a:glow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4049489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8623" y="764373"/>
            <a:ext cx="9407577" cy="12930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 err="1"/>
              <a:t>Просторова</a:t>
            </a:r>
            <a:r>
              <a:rPr lang="ru-RU" sz="6000" b="1" dirty="0"/>
              <a:t> структура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947252" y="2194560"/>
            <a:ext cx="10014898" cy="40241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dirty="0" err="1" smtClean="0"/>
              <a:t>розподіл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особин</a:t>
            </a:r>
            <a:r>
              <a:rPr lang="ru-RU" sz="4000" b="1" dirty="0" smtClean="0"/>
              <a:t> </a:t>
            </a:r>
            <a:r>
              <a:rPr lang="ru-RU" sz="4000" b="1" dirty="0" err="1"/>
              <a:t>популяції</a:t>
            </a:r>
            <a:r>
              <a:rPr lang="ru-RU" sz="4000" b="1" dirty="0"/>
              <a:t> по </a:t>
            </a:r>
            <a:r>
              <a:rPr lang="ru-RU" sz="4000" b="1" dirty="0" err="1"/>
              <a:t>території</a:t>
            </a:r>
            <a:r>
              <a:rPr lang="ru-RU" sz="4000" b="1" dirty="0"/>
              <a:t>, яку </a:t>
            </a:r>
            <a:r>
              <a:rPr lang="ru-RU" sz="4000" b="1" dirty="0" smtClean="0"/>
              <a:t>вона </a:t>
            </a:r>
            <a:r>
              <a:rPr lang="ru-RU" sz="4000" b="1" dirty="0" err="1" smtClean="0"/>
              <a:t>займає</a:t>
            </a:r>
            <a:endParaRPr lang="ru-RU" sz="40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0052" y="3387777"/>
            <a:ext cx="4148364" cy="3279658"/>
          </a:xfrm>
          <a:prstGeom prst="rect">
            <a:avLst/>
          </a:prstGeom>
          <a:effectLst>
            <a:glow rad="127000">
              <a:schemeClr val="tx1"/>
            </a:glow>
            <a:softEdge rad="381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8623" y="3462728"/>
            <a:ext cx="5167695" cy="3129756"/>
          </a:xfrm>
          <a:prstGeom prst="rect">
            <a:avLst/>
          </a:prstGeom>
          <a:effectLst>
            <a:glow rad="127000">
              <a:schemeClr val="tx1"/>
            </a:glow>
            <a:softEdge rad="381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85" y="263922"/>
            <a:ext cx="1752381" cy="6397612"/>
          </a:xfrm>
          <a:prstGeom prst="rect">
            <a:avLst/>
          </a:prstGeom>
          <a:effectLst>
            <a:glow rad="127000">
              <a:schemeClr val="tx1"/>
            </a:glow>
            <a:softEdge rad="25400"/>
          </a:effectLst>
        </p:spPr>
      </p:pic>
    </p:spTree>
    <p:extLst>
      <p:ext uri="{BB962C8B-B14F-4D97-AF65-F5344CB8AC3E}">
        <p14:creationId xmlns:p14="http://schemas.microsoft.com/office/powerpoint/2010/main" val="4934388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254833"/>
            <a:ext cx="11857219" cy="1802568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err="1" smtClean="0"/>
              <a:t>Статеваструктурапопуляції</a:t>
            </a:r>
            <a:endParaRPr lang="ru-RU" sz="5400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0" y="1603948"/>
            <a:ext cx="11842230" cy="46147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 err="1"/>
              <a:t>визначається</a:t>
            </a:r>
            <a:r>
              <a:rPr lang="ru-RU" sz="3600" b="1" dirty="0"/>
              <a:t> </a:t>
            </a:r>
            <a:r>
              <a:rPr lang="ru-RU" sz="3600" b="1" dirty="0" err="1"/>
              <a:t>співвідношенням</a:t>
            </a:r>
            <a:r>
              <a:rPr lang="ru-RU" sz="3600" b="1" dirty="0"/>
              <a:t> </a:t>
            </a:r>
            <a:r>
              <a:rPr lang="ru-RU" sz="3600" b="1" dirty="0" err="1"/>
              <a:t>особин</a:t>
            </a:r>
            <a:r>
              <a:rPr lang="ru-RU" sz="3600" b="1" dirty="0"/>
              <a:t> </a:t>
            </a:r>
            <a:r>
              <a:rPr lang="ru-RU" sz="3600" b="1" dirty="0" err="1" smtClean="0"/>
              <a:t>різних</a:t>
            </a:r>
            <a:r>
              <a:rPr lang="ru-RU" sz="3600" b="1" dirty="0" smtClean="0"/>
              <a:t> статей </a:t>
            </a:r>
            <a:r>
              <a:rPr lang="ru-RU" sz="3600" b="1" dirty="0"/>
              <a:t>(</a:t>
            </a:r>
            <a:r>
              <a:rPr lang="ru-RU" sz="3600" b="1" dirty="0" err="1"/>
              <a:t>самців</a:t>
            </a:r>
            <a:r>
              <a:rPr lang="ru-RU" sz="3600" b="1" dirty="0"/>
              <a:t>, самок і </a:t>
            </a:r>
            <a:r>
              <a:rPr lang="ru-RU" sz="3600" b="1" dirty="0" err="1"/>
              <a:t>гермафродитів</a:t>
            </a:r>
            <a:endParaRPr lang="ru-RU" sz="36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9730" y="2855314"/>
            <a:ext cx="4762500" cy="3695700"/>
          </a:xfrm>
          <a:prstGeom prst="rect">
            <a:avLst/>
          </a:prstGeom>
          <a:effectLst>
            <a:glow rad="127000">
              <a:schemeClr val="tx1"/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2826" y="2853986"/>
            <a:ext cx="3396209" cy="3697028"/>
          </a:xfrm>
          <a:prstGeom prst="rect">
            <a:avLst/>
          </a:prstGeom>
          <a:effectLst>
            <a:glow rad="127000">
              <a:schemeClr val="tx1"/>
            </a:glo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489" y="2911800"/>
            <a:ext cx="2381250" cy="1790700"/>
          </a:xfrm>
          <a:prstGeom prst="rect">
            <a:avLst/>
          </a:prstGeom>
          <a:effectLst>
            <a:glow rad="127000">
              <a:schemeClr val="tx1"/>
            </a:glo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364" y="4886793"/>
            <a:ext cx="2095500" cy="1788476"/>
          </a:xfrm>
          <a:prstGeom prst="rect">
            <a:avLst/>
          </a:prstGeom>
          <a:effectLst>
            <a:glow rad="127000">
              <a:schemeClr val="tx1"/>
            </a:glow>
          </a:effectLst>
        </p:spPr>
      </p:pic>
    </p:spTree>
    <p:extLst>
      <p:ext uri="{BB962C8B-B14F-4D97-AF65-F5344CB8AC3E}">
        <p14:creationId xmlns:p14="http://schemas.microsoft.com/office/powerpoint/2010/main" val="29190703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198" y="764373"/>
            <a:ext cx="11240032" cy="5711378"/>
          </a:xfrm>
          <a:effectLst>
            <a:glow rad="127000">
              <a:schemeClr val="tx1"/>
            </a:glow>
            <a:softEdge rad="76200"/>
          </a:effectLst>
        </p:spPr>
      </p:pic>
    </p:spTree>
    <p:extLst>
      <p:ext uri="{BB962C8B-B14F-4D97-AF65-F5344CB8AC3E}">
        <p14:creationId xmlns:p14="http://schemas.microsoft.com/office/powerpoint/2010/main" val="1454370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0" y="3193960"/>
            <a:ext cx="12153364" cy="555241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/>
              <a:t>Як </a:t>
            </a:r>
            <a:r>
              <a:rPr lang="ru-RU" sz="2800" dirty="0" err="1"/>
              <a:t>з’ясували</a:t>
            </a:r>
            <a:r>
              <a:rPr lang="ru-RU" sz="2800" dirty="0"/>
              <a:t> </a:t>
            </a:r>
            <a:r>
              <a:rPr lang="ru-RU" sz="2800" dirty="0" err="1"/>
              <a:t>науковці</a:t>
            </a:r>
            <a:r>
              <a:rPr lang="ru-RU" sz="2800" dirty="0"/>
              <a:t>, за умов </a:t>
            </a:r>
            <a:r>
              <a:rPr lang="ru-RU" sz="2800" dirty="0" smtClean="0"/>
              <a:t>сильного </a:t>
            </a:r>
            <a:r>
              <a:rPr lang="ru-RU" sz="2800" dirty="0" err="1"/>
              <a:t>забруднення</a:t>
            </a:r>
            <a:r>
              <a:rPr lang="ru-RU" sz="2800" dirty="0"/>
              <a:t> </a:t>
            </a:r>
            <a:r>
              <a:rPr lang="ru-RU" sz="2800" dirty="0" err="1"/>
              <a:t>середовища</a:t>
            </a:r>
            <a:r>
              <a:rPr lang="ru-RU" sz="2800" dirty="0"/>
              <a:t> </a:t>
            </a:r>
            <a:r>
              <a:rPr lang="ru-RU" sz="2800" dirty="0" err="1" smtClean="0"/>
              <a:t>сполуками</a:t>
            </a:r>
            <a:r>
              <a:rPr lang="ru-RU" sz="2800" dirty="0" smtClean="0"/>
              <a:t> </a:t>
            </a:r>
            <a:r>
              <a:rPr lang="ru-RU" sz="2800" dirty="0" err="1" smtClean="0"/>
              <a:t>важких</a:t>
            </a:r>
            <a:r>
              <a:rPr lang="ru-RU" sz="2800" dirty="0" smtClean="0"/>
              <a:t> </a:t>
            </a:r>
            <a:r>
              <a:rPr lang="ru-RU" sz="2800" dirty="0" err="1"/>
              <a:t>металів</a:t>
            </a:r>
            <a:r>
              <a:rPr lang="ru-RU" sz="2800" dirty="0"/>
              <a:t> у </a:t>
            </a:r>
            <a:r>
              <a:rPr lang="ru-RU" sz="2800" dirty="0" err="1"/>
              <a:t>популяціях</a:t>
            </a:r>
            <a:r>
              <a:rPr lang="ru-RU" sz="2800" dirty="0"/>
              <a:t> </a:t>
            </a:r>
            <a:r>
              <a:rPr lang="ru-RU" sz="2800" dirty="0" err="1"/>
              <a:t>відбувається</a:t>
            </a:r>
            <a:r>
              <a:rPr lang="ru-RU" sz="2800" dirty="0"/>
              <a:t> </a:t>
            </a:r>
            <a:r>
              <a:rPr lang="ru-RU" sz="2800" dirty="0" err="1" smtClean="0"/>
              <a:t>перебудова</a:t>
            </a:r>
            <a:r>
              <a:rPr lang="ru-RU" sz="2800" dirty="0" smtClean="0"/>
              <a:t> </a:t>
            </a:r>
            <a:r>
              <a:rPr lang="ru-RU" sz="2800" dirty="0" err="1"/>
              <a:t>статевої</a:t>
            </a:r>
            <a:r>
              <a:rPr lang="ru-RU" sz="2800" dirty="0"/>
              <a:t> </a:t>
            </a:r>
            <a:r>
              <a:rPr lang="ru-RU" sz="2800" dirty="0" err="1"/>
              <a:t>структури</a:t>
            </a:r>
            <a:r>
              <a:rPr lang="ru-RU" sz="2800" dirty="0"/>
              <a:t>. Так, у </a:t>
            </a:r>
            <a:r>
              <a:rPr lang="ru-RU" sz="2800" dirty="0" err="1" smtClean="0"/>
              <a:t>горобця</a:t>
            </a:r>
            <a:r>
              <a:rPr lang="ru-RU" sz="2800" dirty="0" smtClean="0"/>
              <a:t> </a:t>
            </a:r>
            <a:r>
              <a:rPr lang="ru-RU" sz="2800" dirty="0" err="1" smtClean="0"/>
              <a:t>хатнього</a:t>
            </a:r>
            <a:r>
              <a:rPr lang="ru-RU" sz="2800" dirty="0" smtClean="0"/>
              <a:t> </a:t>
            </a:r>
            <a:r>
              <a:rPr lang="ru-RU" sz="2800" dirty="0"/>
              <a:t>(</a:t>
            </a:r>
            <a:r>
              <a:rPr lang="en-US" sz="2800" dirty="0"/>
              <a:t>Passer </a:t>
            </a:r>
            <a:r>
              <a:rPr lang="en-US" sz="2800" dirty="0" err="1"/>
              <a:t>domesticus</a:t>
            </a:r>
            <a:r>
              <a:rPr lang="en-US" sz="2800" dirty="0"/>
              <a:t>) </a:t>
            </a:r>
            <a:r>
              <a:rPr lang="ru-RU" sz="2800" dirty="0" err="1"/>
              <a:t>виявлено</a:t>
            </a:r>
            <a:r>
              <a:rPr lang="ru-RU" sz="2800" dirty="0"/>
              <a:t> </a:t>
            </a:r>
            <a:r>
              <a:rPr lang="ru-RU" sz="2800" dirty="0" err="1" smtClean="0"/>
              <a:t>тенденцію</a:t>
            </a:r>
            <a:r>
              <a:rPr lang="ru-RU" sz="2800" dirty="0" smtClean="0"/>
              <a:t> </a:t>
            </a:r>
            <a:r>
              <a:rPr lang="ru-RU" sz="2800" dirty="0" err="1"/>
              <a:t>зростання</a:t>
            </a:r>
            <a:r>
              <a:rPr lang="ru-RU" sz="2800" dirty="0"/>
              <a:t> </a:t>
            </a:r>
            <a:r>
              <a:rPr lang="ru-RU" sz="2800" dirty="0" err="1"/>
              <a:t>кількості</a:t>
            </a:r>
            <a:r>
              <a:rPr lang="ru-RU" sz="2800" dirty="0"/>
              <a:t> самок до </a:t>
            </a:r>
            <a:r>
              <a:rPr lang="ru-RU" sz="2800" dirty="0" err="1" smtClean="0"/>
              <a:t>кількості</a:t>
            </a:r>
            <a:r>
              <a:rPr lang="ru-RU" sz="2800" dirty="0" smtClean="0"/>
              <a:t> </a:t>
            </a:r>
            <a:r>
              <a:rPr lang="ru-RU" sz="2800" dirty="0" err="1" smtClean="0"/>
              <a:t>самців</a:t>
            </a:r>
            <a:r>
              <a:rPr lang="ru-RU" sz="2800" dirty="0"/>
              <a:t>. </a:t>
            </a:r>
            <a:endParaRPr lang="ru-RU" sz="2800" dirty="0" smtClean="0"/>
          </a:p>
          <a:p>
            <a:pPr marL="0" indent="0" algn="just">
              <a:buNone/>
            </a:pPr>
            <a:r>
              <a:rPr lang="ru-RU" sz="2800" dirty="0" smtClean="0"/>
              <a:t>У </a:t>
            </a:r>
            <a:r>
              <a:rPr lang="ru-RU" sz="2800" dirty="0" err="1"/>
              <a:t>незабрудненому</a:t>
            </a:r>
            <a:r>
              <a:rPr lang="ru-RU" sz="2800" dirty="0"/>
              <a:t> </a:t>
            </a:r>
            <a:r>
              <a:rPr lang="ru-RU" sz="2800" dirty="0" err="1"/>
              <a:t>середовищі</a:t>
            </a:r>
            <a:r>
              <a:rPr lang="ru-RU" sz="2800" dirty="0"/>
              <a:t> </a:t>
            </a:r>
            <a:r>
              <a:rPr lang="ru-RU" sz="2800" dirty="0" err="1" smtClean="0"/>
              <a:t>співвідношення</a:t>
            </a:r>
            <a:r>
              <a:rPr lang="ru-RU" sz="2800" dirty="0" smtClean="0"/>
              <a:t> </a:t>
            </a:r>
            <a:r>
              <a:rPr lang="ru-RU" sz="2800" dirty="0"/>
              <a:t>самок і </a:t>
            </a:r>
            <a:r>
              <a:rPr lang="ru-RU" sz="2800" dirty="0" err="1"/>
              <a:t>самців</a:t>
            </a:r>
            <a:r>
              <a:rPr lang="ru-RU" sz="2800" dirty="0"/>
              <a:t> становить 1 : </a:t>
            </a:r>
            <a:r>
              <a:rPr lang="ru-RU" sz="2800" dirty="0" smtClean="0"/>
              <a:t>1,21, у </a:t>
            </a:r>
            <a:r>
              <a:rPr lang="ru-RU" sz="2800" dirty="0" err="1"/>
              <a:t>середньозабрудненому</a:t>
            </a:r>
            <a:r>
              <a:rPr lang="ru-RU" sz="2800" dirty="0"/>
              <a:t> – 1 : 1,06, а в </a:t>
            </a:r>
            <a:r>
              <a:rPr lang="ru-RU" sz="2800" dirty="0" err="1" smtClean="0"/>
              <a:t>сильнозабрудненому</a:t>
            </a:r>
            <a:r>
              <a:rPr lang="ru-RU" sz="2800" dirty="0" smtClean="0"/>
              <a:t> </a:t>
            </a:r>
            <a:r>
              <a:rPr lang="ru-RU" sz="2800" dirty="0"/>
              <a:t>– 1 : 0,87. Яке </a:t>
            </a:r>
            <a:r>
              <a:rPr lang="ru-RU" sz="2800" dirty="0" err="1"/>
              <a:t>значення</a:t>
            </a:r>
            <a:r>
              <a:rPr lang="ru-RU" sz="2800" dirty="0"/>
              <a:t> </a:t>
            </a:r>
            <a:r>
              <a:rPr lang="ru-RU" sz="2800" dirty="0" smtClean="0"/>
              <a:t>таких </a:t>
            </a:r>
            <a:r>
              <a:rPr lang="ru-RU" sz="2800" dirty="0" err="1" smtClean="0"/>
              <a:t>екологічних</a:t>
            </a:r>
            <a:r>
              <a:rPr lang="ru-RU" sz="2800" dirty="0" smtClean="0"/>
              <a:t> </a:t>
            </a:r>
            <a:r>
              <a:rPr lang="ru-RU" sz="2800" dirty="0" err="1"/>
              <a:t>досліджень</a:t>
            </a:r>
            <a:r>
              <a:rPr lang="ru-RU" sz="2800" dirty="0"/>
              <a:t>?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0027" y="266511"/>
            <a:ext cx="4404575" cy="2927449"/>
          </a:xfrm>
          <a:prstGeom prst="rect">
            <a:avLst/>
          </a:prstGeom>
          <a:effectLst>
            <a:glow rad="127000">
              <a:schemeClr val="tx2"/>
            </a:glow>
          </a:effectLst>
        </p:spPr>
      </p:pic>
    </p:spTree>
    <p:extLst>
      <p:ext uri="{BB962C8B-B14F-4D97-AF65-F5344CB8AC3E}">
        <p14:creationId xmlns:p14="http://schemas.microsoft.com/office/powerpoint/2010/main" val="1276961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35121" y="821590"/>
            <a:ext cx="4176010" cy="1293028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err="1"/>
              <a:t>Регуляції</a:t>
            </a:r>
            <a:r>
              <a:rPr lang="ru-RU" sz="3600" b="1" dirty="0"/>
              <a:t> </a:t>
            </a:r>
            <a:r>
              <a:rPr lang="ru-RU" sz="3600" b="1" dirty="0" err="1"/>
              <a:t>чисельності</a:t>
            </a:r>
            <a:r>
              <a:rPr lang="ru-RU" sz="3600" b="1" dirty="0"/>
              <a:t> та </a:t>
            </a:r>
            <a:r>
              <a:rPr lang="ru-RU" sz="3600" b="1" dirty="0" err="1"/>
              <a:t>щільності</a:t>
            </a:r>
            <a:r>
              <a:rPr lang="ru-RU" sz="3600" b="1" dirty="0"/>
              <a:t> </a:t>
            </a:r>
            <a:r>
              <a:rPr lang="ru-RU" sz="3600" b="1" dirty="0" err="1"/>
              <a:t>популяцій</a:t>
            </a:r>
            <a:endParaRPr lang="ru-RU" sz="3600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7435121" y="2955295"/>
            <a:ext cx="4071079" cy="3535446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3600" b="1" dirty="0" err="1"/>
              <a:t>Популяційні</a:t>
            </a:r>
            <a:r>
              <a:rPr lang="ru-RU" sz="3600" b="1" dirty="0"/>
              <a:t> </a:t>
            </a:r>
            <a:r>
              <a:rPr lang="ru-RU" sz="3600" b="1" dirty="0" err="1"/>
              <a:t>хвилі</a:t>
            </a:r>
            <a:r>
              <a:rPr lang="ru-RU" sz="3600" b="1" dirty="0"/>
              <a:t> – </a:t>
            </a:r>
            <a:r>
              <a:rPr lang="ru-RU" sz="3600" b="1" dirty="0" err="1"/>
              <a:t>це</a:t>
            </a:r>
            <a:r>
              <a:rPr lang="ru-RU" sz="3600" b="1" dirty="0"/>
              <a:t> </a:t>
            </a:r>
            <a:r>
              <a:rPr lang="ru-RU" sz="3600" b="1" dirty="0" err="1"/>
              <a:t>періодичні</a:t>
            </a:r>
            <a:r>
              <a:rPr lang="ru-RU" sz="3600" b="1" dirty="0"/>
              <a:t> </a:t>
            </a:r>
            <a:r>
              <a:rPr lang="ru-RU" sz="3600" b="1" dirty="0" err="1"/>
              <a:t>або</a:t>
            </a:r>
            <a:r>
              <a:rPr lang="ru-RU" sz="3600" b="1" dirty="0"/>
              <a:t> </a:t>
            </a:r>
            <a:r>
              <a:rPr lang="ru-RU" sz="3600" b="1" dirty="0" err="1"/>
              <a:t>неперіодичні</a:t>
            </a:r>
            <a:r>
              <a:rPr lang="ru-RU" sz="3600" b="1" dirty="0"/>
              <a:t> </a:t>
            </a:r>
            <a:r>
              <a:rPr lang="ru-RU" sz="3600" b="1" dirty="0" err="1"/>
              <a:t>коливання</a:t>
            </a:r>
            <a:r>
              <a:rPr lang="ru-RU" sz="3600" b="1" dirty="0"/>
              <a:t> </a:t>
            </a:r>
            <a:r>
              <a:rPr lang="ru-RU" sz="3600" b="1" dirty="0" err="1" smtClean="0"/>
              <a:t>чисельності</a:t>
            </a:r>
            <a:r>
              <a:rPr lang="ru-RU" sz="3600" b="1" dirty="0" smtClean="0"/>
              <a:t> </a:t>
            </a:r>
            <a:r>
              <a:rPr lang="ru-RU" sz="3600" b="1" dirty="0" err="1"/>
              <a:t>популяцій</a:t>
            </a:r>
            <a:r>
              <a:rPr lang="ru-RU" sz="3600" b="1" dirty="0"/>
              <a:t> у </a:t>
            </a:r>
            <a:r>
              <a:rPr lang="ru-RU" sz="3600" b="1" dirty="0" err="1"/>
              <a:t>природних</a:t>
            </a:r>
            <a:r>
              <a:rPr lang="ru-RU" sz="3600" b="1" dirty="0"/>
              <a:t> </a:t>
            </a:r>
            <a:r>
              <a:rPr lang="ru-RU" sz="3600" b="1" dirty="0" err="1"/>
              <a:t>умовах</a:t>
            </a:r>
            <a:endParaRPr lang="ru-RU" sz="36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573" y="371885"/>
            <a:ext cx="6723051" cy="6118856"/>
          </a:xfrm>
          <a:prstGeom prst="rect">
            <a:avLst/>
          </a:prstGeom>
          <a:effectLst>
            <a:glow rad="127000">
              <a:schemeClr val="tx1"/>
            </a:glow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20773756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4852" y="0"/>
            <a:ext cx="11967148" cy="2057401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err="1" smtClean="0"/>
              <a:t>Етологічна</a:t>
            </a:r>
            <a:r>
              <a:rPr lang="ru-RU" sz="5400" b="1" dirty="0" smtClean="0"/>
              <a:t> структура </a:t>
            </a:r>
            <a:r>
              <a:rPr lang="ru-RU" sz="5400" b="1" dirty="0" err="1" smtClean="0"/>
              <a:t>популяцій</a:t>
            </a:r>
            <a:endParaRPr lang="ru-RU" sz="5400" b="1" dirty="0"/>
          </a:p>
        </p:txBody>
      </p:sp>
      <p:pic>
        <p:nvPicPr>
          <p:cNvPr id="6" name="Місце для вмісту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734" y="2344530"/>
            <a:ext cx="11332564" cy="4079331"/>
          </a:xfrm>
        </p:spPr>
      </p:pic>
    </p:spTree>
    <p:extLst>
      <p:ext uri="{BB962C8B-B14F-4D97-AF65-F5344CB8AC3E}">
        <p14:creationId xmlns:p14="http://schemas.microsoft.com/office/powerpoint/2010/main" val="16958708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5229" y="398613"/>
            <a:ext cx="8610600" cy="1293028"/>
          </a:xfrm>
        </p:spPr>
        <p:txBody>
          <a:bodyPr/>
          <a:lstStyle/>
          <a:p>
            <a:pPr algn="ctr"/>
            <a:r>
              <a:rPr lang="uk-UA" b="1" dirty="0" smtClean="0"/>
              <a:t>Завдання</a:t>
            </a:r>
            <a:endParaRPr lang="uk-UA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39" y="2244436"/>
            <a:ext cx="11514488" cy="3834960"/>
          </a:xfrm>
          <a:prstGeom prst="rect">
            <a:avLst/>
          </a:prstGeom>
          <a:effectLst>
            <a:glow rad="127000">
              <a:schemeClr val="bg2">
                <a:lumMod val="20000"/>
                <a:lumOff val="8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1757161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7200" b="1" dirty="0" smtClean="0"/>
              <a:t>завдання</a:t>
            </a:r>
            <a:endParaRPr lang="uk-UA" sz="72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20" y="2384050"/>
            <a:ext cx="11624382" cy="4099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788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69823" y="914400"/>
            <a:ext cx="11236377" cy="5943600"/>
          </a:xfrm>
        </p:spPr>
        <p:txBody>
          <a:bodyPr/>
          <a:lstStyle/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sz="3600" dirty="0" smtClean="0"/>
              <a:t>ДЕМЕКОЛОГІЯ</a:t>
            </a:r>
            <a:r>
              <a:rPr lang="ru-RU" sz="3600" dirty="0"/>
              <a:t> (</a:t>
            </a:r>
            <a:r>
              <a:rPr lang="ru-RU" sz="3600" dirty="0" err="1"/>
              <a:t>від</a:t>
            </a:r>
            <a:r>
              <a:rPr lang="ru-RU" sz="3600" dirty="0"/>
              <a:t> </a:t>
            </a:r>
            <a:r>
              <a:rPr lang="ru-RU" sz="3600" dirty="0" err="1"/>
              <a:t>грец</a:t>
            </a:r>
            <a:r>
              <a:rPr lang="ru-RU" sz="3600" dirty="0"/>
              <a:t>. демос – народ) – </a:t>
            </a:r>
            <a:r>
              <a:rPr lang="ru-RU" sz="3600" dirty="0" err="1"/>
              <a:t>розділ</a:t>
            </a:r>
            <a:r>
              <a:rPr lang="ru-RU" sz="3600" dirty="0"/>
              <a:t> </a:t>
            </a:r>
            <a:r>
              <a:rPr lang="ru-RU" sz="3600" dirty="0" err="1" smtClean="0"/>
              <a:t>екології</a:t>
            </a:r>
            <a:r>
              <a:rPr lang="ru-RU" sz="3600" dirty="0" smtClean="0"/>
              <a:t>, </a:t>
            </a:r>
            <a:r>
              <a:rPr lang="ru-RU" sz="3600" dirty="0" err="1" smtClean="0"/>
              <a:t>що</a:t>
            </a:r>
            <a:r>
              <a:rPr lang="ru-RU" sz="3600" dirty="0" smtClean="0"/>
              <a:t> </a:t>
            </a:r>
            <a:r>
              <a:rPr lang="ru-RU" sz="3600" dirty="0" err="1"/>
              <a:t>вивчає</a:t>
            </a:r>
            <a:r>
              <a:rPr lang="ru-RU" sz="3600" dirty="0"/>
              <a:t> </a:t>
            </a:r>
            <a:r>
              <a:rPr lang="ru-RU" sz="3600" dirty="0" err="1"/>
              <a:t>умови</a:t>
            </a:r>
            <a:r>
              <a:rPr lang="ru-RU" sz="3600" dirty="0"/>
              <a:t> </a:t>
            </a:r>
            <a:r>
              <a:rPr lang="ru-RU" sz="3600" dirty="0" err="1"/>
              <a:t>формування</a:t>
            </a:r>
            <a:r>
              <a:rPr lang="ru-RU" sz="3600" dirty="0"/>
              <a:t>, структуру, </a:t>
            </a:r>
            <a:r>
              <a:rPr lang="ru-RU" sz="3600" dirty="0" err="1"/>
              <a:t>функціонування</a:t>
            </a:r>
            <a:r>
              <a:rPr lang="ru-RU" sz="3600" dirty="0"/>
              <a:t> </a:t>
            </a:r>
            <a:r>
              <a:rPr lang="ru-RU" sz="3600" dirty="0" smtClean="0"/>
              <a:t>і </a:t>
            </a:r>
            <a:r>
              <a:rPr lang="ru-RU" sz="3600" dirty="0" err="1" smtClean="0"/>
              <a:t>динаміку</a:t>
            </a:r>
            <a:r>
              <a:rPr lang="ru-RU" sz="3600" dirty="0" smtClean="0"/>
              <a:t> </a:t>
            </a:r>
            <a:r>
              <a:rPr lang="ru-RU" sz="3600" dirty="0" err="1" smtClean="0"/>
              <a:t>розвитку</a:t>
            </a:r>
            <a:r>
              <a:rPr lang="ru-RU" sz="3600" dirty="0"/>
              <a:t> </a:t>
            </a:r>
            <a:r>
              <a:rPr lang="ru-RU" sz="3600" dirty="0" err="1"/>
              <a:t>популяцій</a:t>
            </a:r>
            <a:r>
              <a:rPr lang="ru-RU" sz="3600" dirty="0"/>
              <a:t> </a:t>
            </a:r>
            <a:r>
              <a:rPr lang="ru-RU" sz="3600" dirty="0" err="1"/>
              <a:t>окремих</a:t>
            </a:r>
            <a:r>
              <a:rPr lang="ru-RU" sz="3600" dirty="0"/>
              <a:t> </a:t>
            </a:r>
            <a:r>
              <a:rPr lang="ru-RU" sz="3600" dirty="0" err="1"/>
              <a:t>видів</a:t>
            </a: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233" y="1410887"/>
            <a:ext cx="4976734" cy="3311790"/>
          </a:xfrm>
          <a:prstGeom prst="rect">
            <a:avLst/>
          </a:prstGeom>
          <a:effectLst>
            <a:glow rad="127000">
              <a:schemeClr val="tx1">
                <a:lumMod val="95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6463" y="914400"/>
            <a:ext cx="6125785" cy="3993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49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9600" b="1" dirty="0" err="1"/>
              <a:t>Популяція</a:t>
            </a:r>
            <a:endParaRPr lang="ru-RU" sz="9600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34911" y="1948722"/>
            <a:ext cx="11692328" cy="42699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err="1" smtClean="0"/>
              <a:t>це</a:t>
            </a:r>
            <a:r>
              <a:rPr lang="ru-RU" sz="2400" dirty="0" smtClean="0"/>
              <a:t> </a:t>
            </a:r>
            <a:r>
              <a:rPr lang="ru-RU" sz="2400" dirty="0" err="1"/>
              <a:t>сукупність</a:t>
            </a:r>
            <a:r>
              <a:rPr lang="ru-RU" sz="2400" dirty="0"/>
              <a:t> </a:t>
            </a:r>
            <a:r>
              <a:rPr lang="ru-RU" sz="2400" dirty="0" err="1"/>
              <a:t>особин</a:t>
            </a:r>
            <a:r>
              <a:rPr lang="ru-RU" sz="2400" dirty="0"/>
              <a:t> одного виду,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здатні</a:t>
            </a:r>
            <a:r>
              <a:rPr lang="ru-RU" sz="2400" dirty="0"/>
              <a:t> до </a:t>
            </a:r>
            <a:r>
              <a:rPr lang="ru-RU" sz="2400" dirty="0" err="1" smtClean="0"/>
              <a:t>самовідтворення</a:t>
            </a:r>
            <a:r>
              <a:rPr lang="ru-RU" sz="2400" dirty="0" smtClean="0"/>
              <a:t> </a:t>
            </a:r>
            <a:r>
              <a:rPr lang="ru-RU" sz="2400" dirty="0" err="1"/>
              <a:t>протягом</a:t>
            </a:r>
            <a:r>
              <a:rPr lang="ru-RU" sz="2400" dirty="0"/>
              <a:t> </a:t>
            </a:r>
            <a:r>
              <a:rPr lang="ru-RU" sz="2400" dirty="0" err="1"/>
              <a:t>великої</a:t>
            </a:r>
            <a:r>
              <a:rPr lang="ru-RU" sz="2400" dirty="0"/>
              <a:t> </a:t>
            </a:r>
            <a:r>
              <a:rPr lang="ru-RU" sz="2400" dirty="0" err="1"/>
              <a:t>кількості</a:t>
            </a:r>
            <a:r>
              <a:rPr lang="ru-RU" sz="2400" dirty="0"/>
              <a:t> </a:t>
            </a:r>
            <a:r>
              <a:rPr lang="ru-RU" sz="2400" dirty="0" err="1"/>
              <a:t>поколінь</a:t>
            </a:r>
            <a:r>
              <a:rPr lang="ru-RU" sz="2400" dirty="0"/>
              <a:t> і </a:t>
            </a:r>
            <a:r>
              <a:rPr lang="ru-RU" sz="2400" dirty="0" err="1"/>
              <a:t>тривалий</a:t>
            </a:r>
            <a:r>
              <a:rPr lang="ru-RU" sz="2400" dirty="0"/>
              <a:t> час </a:t>
            </a:r>
            <a:r>
              <a:rPr lang="ru-RU" sz="2400" dirty="0" err="1" smtClean="0"/>
              <a:t>займають</a:t>
            </a:r>
            <a:r>
              <a:rPr lang="ru-RU" sz="2400" dirty="0" smtClean="0"/>
              <a:t> </a:t>
            </a:r>
            <a:r>
              <a:rPr lang="ru-RU" sz="2400" dirty="0" err="1"/>
              <a:t>певну</a:t>
            </a:r>
            <a:r>
              <a:rPr lang="ru-RU" sz="2400" dirty="0"/>
              <a:t> </a:t>
            </a:r>
            <a:r>
              <a:rPr lang="ru-RU" sz="2400" dirty="0" err="1"/>
              <a:t>територію</a:t>
            </a:r>
            <a:r>
              <a:rPr lang="ru-RU" sz="2400" dirty="0"/>
              <a:t>, </a:t>
            </a:r>
            <a:r>
              <a:rPr lang="ru-RU" sz="2400" dirty="0" err="1"/>
              <a:t>функціонуючи</a:t>
            </a:r>
            <a:r>
              <a:rPr lang="ru-RU" sz="2400" dirty="0"/>
              <a:t> й </a:t>
            </a:r>
            <a:r>
              <a:rPr lang="ru-RU" sz="2400" dirty="0" err="1"/>
              <a:t>розвиваючись</a:t>
            </a:r>
            <a:r>
              <a:rPr lang="ru-RU" sz="2400" dirty="0"/>
              <a:t> в одному </a:t>
            </a:r>
            <a:r>
              <a:rPr lang="ru-RU" sz="2400" dirty="0" err="1" smtClean="0"/>
              <a:t>або</a:t>
            </a:r>
            <a:r>
              <a:rPr lang="ru-RU" sz="2400" dirty="0" smtClean="0"/>
              <a:t> </a:t>
            </a:r>
            <a:r>
              <a:rPr lang="ru-RU" sz="2400" dirty="0" err="1" smtClean="0"/>
              <a:t>кількох</a:t>
            </a:r>
            <a:r>
              <a:rPr lang="ru-RU" sz="2400" dirty="0" smtClean="0"/>
              <a:t> </a:t>
            </a:r>
            <a:r>
              <a:rPr lang="ru-RU" sz="2400" dirty="0" err="1"/>
              <a:t>угрупованнях</a:t>
            </a:r>
            <a:r>
              <a:rPr lang="ru-RU" sz="2400" dirty="0"/>
              <a:t> </a:t>
            </a:r>
            <a:r>
              <a:rPr lang="ru-RU" sz="2400" dirty="0" err="1"/>
              <a:t>живих</a:t>
            </a:r>
            <a:r>
              <a:rPr lang="ru-RU" sz="2400" dirty="0"/>
              <a:t> </a:t>
            </a:r>
            <a:r>
              <a:rPr lang="ru-RU" sz="2400" dirty="0" err="1"/>
              <a:t>організмів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003" y="3477719"/>
            <a:ext cx="5716869" cy="3050498"/>
          </a:xfrm>
          <a:prstGeom prst="rect">
            <a:avLst/>
          </a:prstGeom>
          <a:effectLst>
            <a:glow rad="127000">
              <a:schemeClr val="tx1">
                <a:lumMod val="95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8832" y="3470318"/>
            <a:ext cx="2278505" cy="3257094"/>
          </a:xfrm>
          <a:prstGeom prst="rect">
            <a:avLst/>
          </a:prstGeom>
          <a:effectLst>
            <a:glow rad="127000">
              <a:schemeClr val="tx1">
                <a:lumMod val="95000"/>
              </a:schemeClr>
            </a:glow>
            <a:softEdge rad="25400"/>
          </a:effectLst>
        </p:spPr>
      </p:pic>
      <p:sp>
        <p:nvSpPr>
          <p:cNvPr id="7" name="Прямокутник 6"/>
          <p:cNvSpPr/>
          <p:nvPr/>
        </p:nvSpPr>
        <p:spPr>
          <a:xfrm>
            <a:off x="6145963" y="3586398"/>
            <a:ext cx="294307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/>
              <a:t>Вільгельм</a:t>
            </a:r>
            <a:r>
              <a:rPr lang="ru-RU" sz="2400" b="1" dirty="0"/>
              <a:t> </a:t>
            </a:r>
            <a:r>
              <a:rPr lang="ru-RU" sz="2400" b="1" dirty="0" err="1"/>
              <a:t>Людвіг</a:t>
            </a:r>
            <a:r>
              <a:rPr lang="ru-RU" sz="2400" b="1" dirty="0"/>
              <a:t> </a:t>
            </a:r>
            <a:r>
              <a:rPr lang="ru-RU" sz="2400" b="1" dirty="0" err="1"/>
              <a:t>Йогансен</a:t>
            </a:r>
            <a:r>
              <a:rPr lang="ru-RU" sz="2400" b="1" dirty="0"/>
              <a:t> </a:t>
            </a:r>
            <a:r>
              <a:rPr lang="ru-RU" sz="2400" b="1" dirty="0" smtClean="0"/>
              <a:t> </a:t>
            </a:r>
            <a:r>
              <a:rPr lang="ru-RU" sz="2400" dirty="0"/>
              <a:t>– </a:t>
            </a:r>
            <a:r>
              <a:rPr lang="ru-RU" sz="2400" dirty="0" err="1"/>
              <a:t>датський</a:t>
            </a:r>
            <a:endParaRPr lang="ru-RU" sz="2400" dirty="0"/>
          </a:p>
          <a:p>
            <a:pPr algn="ctr"/>
            <a:r>
              <a:rPr lang="ru-RU" sz="2400" dirty="0" err="1"/>
              <a:t>біолог</a:t>
            </a:r>
            <a:r>
              <a:rPr lang="ru-RU" sz="2400" dirty="0"/>
              <a:t>, </a:t>
            </a:r>
            <a:r>
              <a:rPr lang="ru-RU" sz="2400" dirty="0" err="1"/>
              <a:t>запропонував</a:t>
            </a:r>
            <a:r>
              <a:rPr lang="ru-RU" sz="2400" dirty="0"/>
              <a:t> </a:t>
            </a:r>
            <a:r>
              <a:rPr lang="ru-RU" sz="2400" dirty="0" err="1" smtClean="0"/>
              <a:t>термін</a:t>
            </a:r>
            <a:r>
              <a:rPr lang="ru-RU" sz="2400" dirty="0" smtClean="0"/>
              <a:t> </a:t>
            </a:r>
            <a:r>
              <a:rPr lang="ru-RU" sz="2400" dirty="0"/>
              <a:t>«</a:t>
            </a:r>
            <a:r>
              <a:rPr lang="ru-RU" sz="2400" b="1" dirty="0" err="1"/>
              <a:t>популяція</a:t>
            </a:r>
            <a:r>
              <a:rPr lang="ru-RU" sz="2400" dirty="0"/>
              <a:t>» </a:t>
            </a:r>
            <a:endParaRPr lang="ru-RU" sz="2400" dirty="0" smtClean="0"/>
          </a:p>
          <a:p>
            <a:pPr algn="ctr"/>
            <a:r>
              <a:rPr lang="ru-RU" sz="2400" dirty="0" smtClean="0"/>
              <a:t>1903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20295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Місце для вмісту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47" y="764373"/>
            <a:ext cx="11735523" cy="5726368"/>
          </a:xfrm>
          <a:effectLst>
            <a:glow rad="127000">
              <a:schemeClr val="tx1"/>
            </a:glow>
            <a:softEdge rad="50800"/>
          </a:effectLst>
        </p:spPr>
      </p:pic>
    </p:spTree>
    <p:extLst>
      <p:ext uri="{BB962C8B-B14F-4D97-AF65-F5344CB8AC3E}">
        <p14:creationId xmlns:p14="http://schemas.microsoft.com/office/powerpoint/2010/main" val="32950563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389744"/>
            <a:ext cx="12022111" cy="2398792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err="1" smtClean="0"/>
              <a:t>популяція</a:t>
            </a:r>
            <a:r>
              <a:rPr lang="ru-RU" sz="6000" b="1" dirty="0" smtClean="0"/>
              <a:t> – </a:t>
            </a:r>
            <a:r>
              <a:rPr lang="ru-RU" sz="6000" b="1" dirty="0" err="1" smtClean="0"/>
              <a:t>елементарна</a:t>
            </a:r>
            <a:r>
              <a:rPr lang="ru-RU" sz="6000" b="1" dirty="0" smtClean="0"/>
              <a:t/>
            </a:r>
            <a:br>
              <a:rPr lang="ru-RU" sz="6000" b="1" dirty="0" smtClean="0"/>
            </a:br>
            <a:r>
              <a:rPr lang="ru-RU" sz="6000" b="1" dirty="0" smtClean="0"/>
              <a:t> </a:t>
            </a:r>
            <a:r>
              <a:rPr lang="ru-RU" sz="6000" b="1" dirty="0" err="1" smtClean="0"/>
              <a:t>одиниця</a:t>
            </a:r>
            <a:r>
              <a:rPr lang="ru-RU" sz="6000" b="1" dirty="0" smtClean="0"/>
              <a:t> </a:t>
            </a:r>
            <a:r>
              <a:rPr lang="ru-RU" sz="6000" b="1" dirty="0" err="1" smtClean="0"/>
              <a:t>еволюції</a:t>
            </a:r>
            <a:endParaRPr lang="ru-RU" sz="6000" b="1" dirty="0"/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328" y="2717615"/>
            <a:ext cx="6080581" cy="3758136"/>
          </a:xfrm>
          <a:prstGeom prst="rect">
            <a:avLst/>
          </a:prstGeom>
          <a:effectLst>
            <a:glow rad="127000">
              <a:schemeClr val="tx1">
                <a:lumMod val="95000"/>
              </a:schemeClr>
            </a:glo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0721" y="2717615"/>
            <a:ext cx="5501389" cy="3758136"/>
          </a:xfrm>
          <a:prstGeom prst="rect">
            <a:avLst/>
          </a:prstGeom>
          <a:effectLst>
            <a:glow rad="127000">
              <a:schemeClr val="tx1">
                <a:lumMod val="9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130677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29784"/>
            <a:ext cx="12192000" cy="1727617"/>
          </a:xfrm>
        </p:spPr>
        <p:txBody>
          <a:bodyPr>
            <a:noAutofit/>
          </a:bodyPr>
          <a:lstStyle/>
          <a:p>
            <a:pPr algn="ctr"/>
            <a:r>
              <a:rPr lang="uk-UA" sz="9600" b="1" dirty="0" smtClean="0"/>
              <a:t>популяція</a:t>
            </a:r>
            <a:endParaRPr lang="ru-RU" sz="9600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09861" y="2194560"/>
            <a:ext cx="11587397" cy="4024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4800" b="1" dirty="0" smtClean="0"/>
              <a:t>КОСМОПОЛІТИ</a:t>
            </a:r>
            <a:r>
              <a:rPr lang="uk-UA" sz="4800" dirty="0" smtClean="0"/>
              <a:t>                  </a:t>
            </a:r>
            <a:r>
              <a:rPr lang="uk-UA" sz="4800" b="1" dirty="0" smtClean="0"/>
              <a:t>ЕНДЕМІКИ</a:t>
            </a:r>
            <a:endParaRPr lang="ru-RU" sz="4800" b="1" dirty="0"/>
          </a:p>
        </p:txBody>
      </p:sp>
      <p:sp>
        <p:nvSpPr>
          <p:cNvPr id="4" name="Стрілка вниз 3"/>
          <p:cNvSpPr/>
          <p:nvPr/>
        </p:nvSpPr>
        <p:spPr>
          <a:xfrm>
            <a:off x="2773180" y="1663908"/>
            <a:ext cx="509666" cy="530652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4522" y="1663908"/>
            <a:ext cx="548688" cy="5486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4412" y="3072984"/>
            <a:ext cx="6873151" cy="3094060"/>
          </a:xfrm>
          <a:prstGeom prst="rect">
            <a:avLst/>
          </a:prstGeom>
          <a:effectLst>
            <a:glow rad="127000">
              <a:schemeClr val="tx1">
                <a:lumMod val="95000"/>
              </a:schemeClr>
            </a:glo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861" y="3072984"/>
            <a:ext cx="4536555" cy="3094060"/>
          </a:xfrm>
          <a:prstGeom prst="rect">
            <a:avLst/>
          </a:prstGeom>
          <a:effectLst>
            <a:glow rad="127000">
              <a:schemeClr val="tx1"/>
            </a:glow>
          </a:effectLst>
        </p:spPr>
      </p:pic>
    </p:spTree>
    <p:extLst>
      <p:ext uri="{BB962C8B-B14F-4D97-AF65-F5344CB8AC3E}">
        <p14:creationId xmlns:p14="http://schemas.microsoft.com/office/powerpoint/2010/main" val="973021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803" y="629587"/>
            <a:ext cx="11707318" cy="1427814"/>
          </a:xfrm>
        </p:spPr>
        <p:txBody>
          <a:bodyPr>
            <a:noAutofit/>
          </a:bodyPr>
          <a:lstStyle/>
          <a:p>
            <a:r>
              <a:rPr lang="ru-RU" sz="6000" b="1" dirty="0" smtClean="0"/>
              <a:t>Характеристики </a:t>
            </a:r>
            <a:r>
              <a:rPr lang="ru-RU" sz="6000" b="1" dirty="0" err="1" smtClean="0"/>
              <a:t>популяції</a:t>
            </a:r>
            <a:r>
              <a:rPr lang="ru-RU" sz="6000" b="1" dirty="0" smtClean="0"/>
              <a:t>: </a:t>
            </a:r>
            <a:r>
              <a:rPr lang="ru-RU" sz="6000" b="1" dirty="0" err="1" smtClean="0">
                <a:solidFill>
                  <a:srgbClr val="FF0000"/>
                </a:solidFill>
              </a:rPr>
              <a:t>чисельність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-134912" y="2833875"/>
            <a:ext cx="12326911" cy="391169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sz="3600" b="1" dirty="0" err="1" smtClean="0"/>
              <a:t>кількість</a:t>
            </a:r>
            <a:r>
              <a:rPr lang="ru-RU" sz="3600" b="1" dirty="0" smtClean="0"/>
              <a:t> </a:t>
            </a:r>
            <a:r>
              <a:rPr lang="ru-RU" sz="3600" b="1" dirty="0" err="1"/>
              <a:t>особин</a:t>
            </a:r>
            <a:r>
              <a:rPr lang="ru-RU" sz="3600" b="1" dirty="0"/>
              <a:t> на </a:t>
            </a:r>
            <a:r>
              <a:rPr lang="ru-RU" sz="3600" b="1" dirty="0" err="1"/>
              <a:t>цій</a:t>
            </a:r>
            <a:r>
              <a:rPr lang="ru-RU" sz="3600" b="1" dirty="0"/>
              <a:t> </a:t>
            </a:r>
            <a:r>
              <a:rPr lang="ru-RU" sz="3600" b="1" dirty="0" err="1"/>
              <a:t>території</a:t>
            </a:r>
            <a:r>
              <a:rPr lang="ru-RU" sz="3600" b="1" dirty="0"/>
              <a:t> </a:t>
            </a:r>
            <a:r>
              <a:rPr lang="ru-RU" sz="3600" b="1" dirty="0" err="1"/>
              <a:t>або</a:t>
            </a:r>
            <a:r>
              <a:rPr lang="ru-RU" sz="3600" b="1" dirty="0"/>
              <a:t> в </a:t>
            </a:r>
            <a:r>
              <a:rPr lang="ru-RU" sz="3600" b="1" dirty="0" err="1"/>
              <a:t>цьому</a:t>
            </a:r>
            <a:r>
              <a:rPr lang="ru-RU" sz="3600" b="1" dirty="0"/>
              <a:t> </a:t>
            </a:r>
            <a:r>
              <a:rPr lang="ru-RU" sz="3600" b="1" dirty="0" err="1" smtClean="0"/>
              <a:t>об’ємі</a:t>
            </a:r>
            <a:r>
              <a:rPr lang="ru-RU" sz="3600" b="1" dirty="0" smtClean="0"/>
              <a:t> (води</a:t>
            </a:r>
            <a:r>
              <a:rPr lang="ru-RU" sz="3600" b="1" dirty="0"/>
              <a:t>, </a:t>
            </a:r>
            <a:r>
              <a:rPr lang="ru-RU" sz="3600" b="1" dirty="0" err="1"/>
              <a:t>повітря</a:t>
            </a:r>
            <a:r>
              <a:rPr lang="ru-RU" sz="3600" b="1" dirty="0"/>
              <a:t>, </a:t>
            </a:r>
            <a:r>
              <a:rPr lang="ru-RU" sz="3600" b="1" dirty="0" err="1"/>
              <a:t>ґрунту</a:t>
            </a:r>
            <a:r>
              <a:rPr lang="ru-RU" sz="3600" b="1" dirty="0"/>
              <a:t>), </a:t>
            </a:r>
            <a:r>
              <a:rPr lang="ru-RU" sz="3600" b="1" dirty="0" err="1"/>
              <a:t>що</a:t>
            </a:r>
            <a:r>
              <a:rPr lang="ru-RU" sz="3600" b="1" dirty="0"/>
              <a:t> належать до </a:t>
            </a:r>
            <a:r>
              <a:rPr lang="ru-RU" sz="3600" b="1" dirty="0" err="1"/>
              <a:t>однієї</a:t>
            </a:r>
            <a:r>
              <a:rPr lang="ru-RU" sz="3600" b="1" dirty="0"/>
              <a:t> </a:t>
            </a:r>
            <a:r>
              <a:rPr lang="ru-RU" sz="3600" b="1" dirty="0" err="1"/>
              <a:t>популяції</a:t>
            </a:r>
            <a:endParaRPr lang="ru-RU" sz="36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803" y="1439056"/>
            <a:ext cx="6471751" cy="4168513"/>
          </a:xfrm>
          <a:prstGeom prst="rect">
            <a:avLst/>
          </a:prstGeom>
          <a:effectLst>
            <a:glow rad="127000">
              <a:schemeClr val="tx1">
                <a:lumMod val="95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0845" y="2248525"/>
            <a:ext cx="4781862" cy="3359044"/>
          </a:xfrm>
          <a:prstGeom prst="rect">
            <a:avLst/>
          </a:prstGeom>
          <a:effectLst>
            <a:glow rad="127000">
              <a:schemeClr val="tx1">
                <a:lumMod val="9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007455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673" y="844374"/>
            <a:ext cx="9942021" cy="5817008"/>
          </a:xfrm>
          <a:prstGeom prst="rect">
            <a:avLst/>
          </a:prstGeom>
          <a:effectLst>
            <a:glow rad="127000">
              <a:schemeClr val="bg2">
                <a:lumMod val="20000"/>
                <a:lumOff val="8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555164340"/>
      </p:ext>
    </p:extLst>
  </p:cSld>
  <p:clrMapOvr>
    <a:masterClrMapping/>
  </p:clrMapOvr>
</p:sld>
</file>

<file path=ppt/theme/theme1.xml><?xml version="1.0" encoding="utf-8"?>
<a:theme xmlns:a="http://schemas.openxmlformats.org/drawingml/2006/main" name="Туман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Туман</Template>
  <TotalTime>328</TotalTime>
  <Words>275</Words>
  <Application>Microsoft Office PowerPoint</Application>
  <PresentationFormat>Широкий екран</PresentationFormat>
  <Paragraphs>53</Paragraphs>
  <Slides>23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23</vt:i4>
      </vt:variant>
    </vt:vector>
  </HeadingPairs>
  <TitlesOfParts>
    <vt:vector size="26" baseType="lpstr">
      <vt:lpstr>Arial</vt:lpstr>
      <vt:lpstr>Century Gothic</vt:lpstr>
      <vt:lpstr>Туман</vt:lpstr>
      <vt:lpstr>Популяції. Класифікація та характеристика популяцій </vt:lpstr>
      <vt:lpstr>Презентація PowerPoint</vt:lpstr>
      <vt:lpstr>Презентація PowerPoint</vt:lpstr>
      <vt:lpstr>Популяція</vt:lpstr>
      <vt:lpstr>Презентація PowerPoint</vt:lpstr>
      <vt:lpstr>популяція – елементарна  одиниця еволюції</vt:lpstr>
      <vt:lpstr>популяція</vt:lpstr>
      <vt:lpstr>Характеристики популяції: чисельність</vt:lpstr>
      <vt:lpstr>Презентація PowerPoint</vt:lpstr>
      <vt:lpstr>Характеристики популяції: щільність</vt:lpstr>
      <vt:lpstr>Характеристики популяції: народжуваність і смертність</vt:lpstr>
      <vt:lpstr>Характеристики популяції: біомаса популяції</vt:lpstr>
      <vt:lpstr>Характеристики популяції: приріст</vt:lpstr>
      <vt:lpstr>Структура популяції</vt:lpstr>
      <vt:lpstr>Презентація PowerPoint</vt:lpstr>
      <vt:lpstr>Вікова структура популяції</vt:lpstr>
      <vt:lpstr>Просторова структура</vt:lpstr>
      <vt:lpstr>Статеваструктурапопуляції</vt:lpstr>
      <vt:lpstr>Презентація PowerPoint</vt:lpstr>
      <vt:lpstr>Регуляції чисельності та щільності популяцій</vt:lpstr>
      <vt:lpstr>Етологічна структура популяцій</vt:lpstr>
      <vt:lpstr>Завдання</vt:lpstr>
      <vt:lpstr>завдання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Популяції. Класифікація популяцій.  Структура та характеристики популяцій</dc:title>
  <dc:creator>Закликовська А.В.</dc:creator>
  <cp:lastModifiedBy>Закликовська А.В.</cp:lastModifiedBy>
  <cp:revision>28</cp:revision>
  <dcterms:created xsi:type="dcterms:W3CDTF">2020-01-19T16:04:26Z</dcterms:created>
  <dcterms:modified xsi:type="dcterms:W3CDTF">2021-08-23T14:14:27Z</dcterms:modified>
</cp:coreProperties>
</file>