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08" r:id="rId1"/>
  </p:sldMasterIdLst>
  <p:sldIdLst>
    <p:sldId id="256" r:id="rId2"/>
    <p:sldId id="260" r:id="rId3"/>
    <p:sldId id="271" r:id="rId4"/>
    <p:sldId id="266" r:id="rId5"/>
    <p:sldId id="267" r:id="rId6"/>
    <p:sldId id="268" r:id="rId7"/>
    <p:sldId id="269" r:id="rId8"/>
    <p:sldId id="270" r:id="rId9"/>
    <p:sldId id="273" r:id="rId10"/>
    <p:sldId id="274" r:id="rId11"/>
    <p:sldId id="272" r:id="rId12"/>
    <p:sldId id="276" r:id="rId13"/>
    <p:sldId id="275" r:id="rId14"/>
    <p:sldId id="278" r:id="rId15"/>
    <p:sldId id="280" r:id="rId16"/>
    <p:sldId id="291" r:id="rId17"/>
    <p:sldId id="286" r:id="rId18"/>
    <p:sldId id="283" r:id="rId19"/>
    <p:sldId id="288" r:id="rId20"/>
    <p:sldId id="284" r:id="rId21"/>
    <p:sldId id="297" r:id="rId22"/>
    <p:sldId id="293" r:id="rId23"/>
    <p:sldId id="285" r:id="rId24"/>
    <p:sldId id="292" r:id="rId25"/>
    <p:sldId id="281" r:id="rId26"/>
    <p:sldId id="279" r:id="rId27"/>
    <p:sldId id="296" r:id="rId28"/>
    <p:sldId id="282" r:id="rId29"/>
    <p:sldId id="289" r:id="rId30"/>
    <p:sldId id="290" r:id="rId31"/>
    <p:sldId id="294" r:id="rId32"/>
    <p:sldId id="295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923F103-BC34-4FE4-A40E-EDDEECFDA5D0}" type="datetimeFigureOut">
              <a:rPr lang="en-US" smtClean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542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25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884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2438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392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75398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86917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82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830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706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1625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999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047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1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96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969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911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E451C3-0FF4-47C4-B829-773ADF60F88C}" type="datetimeFigureOut">
              <a:rPr lang="en-US" smtClean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36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0" r:id="rId12"/>
    <p:sldLayoutId id="2147483921" r:id="rId13"/>
    <p:sldLayoutId id="2147483922" r:id="rId14"/>
    <p:sldLayoutId id="2147483923" r:id="rId15"/>
    <p:sldLayoutId id="2147483924" r:id="rId16"/>
    <p:sldLayoutId id="2147483925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3349534"/>
            <a:ext cx="6815669" cy="1515533"/>
          </a:xfrm>
        </p:spPr>
        <p:txBody>
          <a:bodyPr/>
          <a:lstStyle/>
          <a:p>
            <a:r>
              <a:rPr lang="ru-RU" sz="4800" dirty="0"/>
              <a:t>Профілактика </a:t>
            </a:r>
            <a:r>
              <a:rPr lang="ru-RU" sz="4800" dirty="0" err="1"/>
              <a:t>неінфекційних</a:t>
            </a:r>
            <a:r>
              <a:rPr lang="ru-RU" sz="4800" dirty="0"/>
              <a:t>, </a:t>
            </a:r>
            <a:r>
              <a:rPr lang="ru-RU" sz="4800" dirty="0" err="1" smtClean="0"/>
              <a:t>інфекційних</a:t>
            </a:r>
            <a:r>
              <a:rPr lang="ru-RU" sz="4800" dirty="0"/>
              <a:t>, </a:t>
            </a:r>
            <a:r>
              <a:rPr lang="ru-RU" sz="4800" dirty="0" err="1"/>
              <a:t>інвазійних</a:t>
            </a:r>
            <a:r>
              <a:rPr lang="ru-RU" sz="4800" dirty="0"/>
              <a:t>  </a:t>
            </a:r>
            <a:r>
              <a:rPr lang="ru-RU" sz="4800" dirty="0" err="1"/>
              <a:t>захворювань</a:t>
            </a:r>
            <a:r>
              <a:rPr lang="ru-RU" sz="4800" dirty="0"/>
              <a:t> </a:t>
            </a:r>
            <a:r>
              <a:rPr lang="ru-RU" sz="4800" dirty="0" err="1"/>
              <a:t>людини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43738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34097" y="528034"/>
            <a:ext cx="10162500" cy="534783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6000" dirty="0"/>
              <a:t>За </a:t>
            </a:r>
            <a:r>
              <a:rPr lang="ru-RU" sz="6000" dirty="0" err="1"/>
              <a:t>даними</a:t>
            </a:r>
            <a:r>
              <a:rPr lang="ru-RU" sz="6000" dirty="0"/>
              <a:t> ВООЗ (2018 </a:t>
            </a:r>
            <a:r>
              <a:rPr lang="ru-RU" sz="6000" dirty="0" err="1"/>
              <a:t>рік</a:t>
            </a:r>
            <a:r>
              <a:rPr lang="ru-RU" sz="6000" dirty="0"/>
              <a:t>), </a:t>
            </a:r>
            <a:r>
              <a:rPr lang="ru-RU" sz="6000" dirty="0" err="1"/>
              <a:t>щорічно</a:t>
            </a:r>
            <a:r>
              <a:rPr lang="ru-RU" sz="6000" dirty="0"/>
              <a:t> у </a:t>
            </a:r>
            <a:r>
              <a:rPr lang="ru-RU" sz="6000" dirty="0" err="1"/>
              <a:t>світі</a:t>
            </a:r>
            <a:r>
              <a:rPr lang="ru-RU" sz="6000" dirty="0"/>
              <a:t> </a:t>
            </a:r>
            <a:r>
              <a:rPr lang="ru-RU" sz="6000" dirty="0" err="1"/>
              <a:t>від</a:t>
            </a:r>
            <a:r>
              <a:rPr lang="ru-RU" sz="6000" dirty="0"/>
              <a:t> </a:t>
            </a:r>
            <a:r>
              <a:rPr lang="ru-RU" sz="6000" dirty="0" err="1" smtClean="0"/>
              <a:t>неінфекційних</a:t>
            </a:r>
            <a:r>
              <a:rPr lang="ru-RU" sz="6000" dirty="0" smtClean="0"/>
              <a:t> </a:t>
            </a:r>
            <a:r>
              <a:rPr lang="ru-RU" sz="6000" dirty="0" err="1" smtClean="0"/>
              <a:t>захворювань</a:t>
            </a:r>
            <a:r>
              <a:rPr lang="ru-RU" sz="6000" dirty="0" smtClean="0"/>
              <a:t> </a:t>
            </a:r>
            <a:r>
              <a:rPr lang="ru-RU" sz="6000" dirty="0" err="1"/>
              <a:t>помирає</a:t>
            </a:r>
            <a:r>
              <a:rPr lang="ru-RU" sz="6000" dirty="0"/>
              <a:t> 41 млн людей, </a:t>
            </a:r>
            <a:r>
              <a:rPr lang="ru-RU" sz="6000" dirty="0" err="1"/>
              <a:t>що</a:t>
            </a:r>
            <a:r>
              <a:rPr lang="ru-RU" sz="6000" dirty="0"/>
              <a:t> становить </a:t>
            </a:r>
            <a:r>
              <a:rPr lang="ru-RU" sz="6000" dirty="0" err="1"/>
              <a:t>понад</a:t>
            </a:r>
            <a:r>
              <a:rPr lang="ru-RU" sz="6000" dirty="0"/>
              <a:t> 70 % </a:t>
            </a:r>
            <a:r>
              <a:rPr lang="ru-RU" sz="6000" dirty="0" err="1" smtClean="0"/>
              <a:t>усіх</a:t>
            </a:r>
            <a:r>
              <a:rPr lang="ru-RU" sz="6000" dirty="0" smtClean="0"/>
              <a:t> смертей </a:t>
            </a:r>
            <a:r>
              <a:rPr lang="ru-RU" sz="6000" dirty="0"/>
              <a:t>у </a:t>
            </a:r>
            <a:r>
              <a:rPr lang="ru-RU" sz="6000" dirty="0" err="1"/>
              <a:t>світі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34464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09468" y="2458387"/>
            <a:ext cx="10732957" cy="41372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заходи </a:t>
            </a:r>
            <a:r>
              <a:rPr lang="ru-RU" b="1" dirty="0" err="1" smtClean="0"/>
              <a:t>профілактики</a:t>
            </a:r>
            <a:r>
              <a:rPr lang="ru-RU" b="1" dirty="0" smtClean="0"/>
              <a:t>   </a:t>
            </a:r>
            <a:r>
              <a:rPr lang="ru-RU" b="1" dirty="0" err="1" smtClean="0"/>
              <a:t>неінфекційних</a:t>
            </a:r>
            <a:r>
              <a:rPr lang="ru-RU" b="1" dirty="0" smtClean="0"/>
              <a:t> </a:t>
            </a:r>
            <a:r>
              <a:rPr lang="ru-RU" b="1" dirty="0" err="1"/>
              <a:t>захворювань</a:t>
            </a:r>
            <a:r>
              <a:rPr lang="ru-RU" b="1" dirty="0"/>
              <a:t> </a:t>
            </a:r>
          </a:p>
          <a:p>
            <a:pPr algn="just"/>
            <a:r>
              <a:rPr lang="ru-RU" dirty="0" err="1" smtClean="0"/>
              <a:t>економічні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підвищення</a:t>
            </a:r>
            <a:r>
              <a:rPr lang="ru-RU" dirty="0"/>
              <a:t> акцизу на </a:t>
            </a:r>
            <a:r>
              <a:rPr lang="ru-RU" dirty="0" err="1"/>
              <a:t>тютюнові</a:t>
            </a:r>
            <a:r>
              <a:rPr lang="ru-RU" dirty="0"/>
              <a:t> </a:t>
            </a:r>
            <a:r>
              <a:rPr lang="ru-RU" dirty="0" err="1"/>
              <a:t>вироби</a:t>
            </a:r>
            <a:r>
              <a:rPr lang="ru-RU" dirty="0"/>
              <a:t>, алкоголь та </a:t>
            </a:r>
            <a:r>
              <a:rPr lang="ru-RU" dirty="0" err="1"/>
              <a:t>фінансування</a:t>
            </a:r>
            <a:endParaRPr lang="ru-RU" dirty="0"/>
          </a:p>
          <a:p>
            <a:pPr algn="just"/>
            <a:r>
              <a:rPr lang="ru-RU" dirty="0" err="1" smtClean="0"/>
              <a:t>програми</a:t>
            </a:r>
            <a:r>
              <a:rPr lang="ru-RU" dirty="0" smtClean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популяризації</a:t>
            </a:r>
            <a:r>
              <a:rPr lang="ru-RU" dirty="0"/>
              <a:t> здорового способу </a:t>
            </a:r>
            <a:r>
              <a:rPr lang="ru-RU" dirty="0" err="1"/>
              <a:t>життя</a:t>
            </a:r>
            <a:r>
              <a:rPr lang="ru-RU" dirty="0" smtClean="0"/>
              <a:t>)</a:t>
            </a:r>
          </a:p>
          <a:p>
            <a:pPr algn="just"/>
            <a:r>
              <a:rPr lang="ru-RU" dirty="0" smtClean="0"/>
              <a:t> </a:t>
            </a:r>
            <a:r>
              <a:rPr lang="ru-RU" dirty="0" err="1"/>
              <a:t>організаційні</a:t>
            </a:r>
            <a:r>
              <a:rPr lang="ru-RU" dirty="0"/>
              <a:t> (заборона </a:t>
            </a:r>
            <a:r>
              <a:rPr lang="ru-RU" dirty="0" err="1" smtClean="0"/>
              <a:t>реклами</a:t>
            </a:r>
            <a:r>
              <a:rPr lang="ru-RU" dirty="0" smtClean="0"/>
              <a:t> </a:t>
            </a:r>
            <a:r>
              <a:rPr lang="ru-RU" dirty="0"/>
              <a:t>цигарок та алкоголю,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пунктів</a:t>
            </a:r>
            <a:r>
              <a:rPr lang="ru-RU" dirty="0"/>
              <a:t> здорового </a:t>
            </a:r>
            <a:r>
              <a:rPr lang="ru-RU" dirty="0" err="1"/>
              <a:t>харчування</a:t>
            </a:r>
            <a:r>
              <a:rPr lang="ru-RU" dirty="0"/>
              <a:t> в </a:t>
            </a:r>
            <a:r>
              <a:rPr lang="ru-RU" dirty="0" smtClean="0"/>
              <a:t>школах)</a:t>
            </a:r>
            <a:endParaRPr lang="ru-RU" dirty="0"/>
          </a:p>
          <a:p>
            <a:pPr algn="just"/>
            <a:r>
              <a:rPr lang="ru-RU" dirty="0" smtClean="0"/>
              <a:t> </a:t>
            </a:r>
            <a:r>
              <a:rPr lang="ru-RU" dirty="0" err="1"/>
              <a:t>інформаційні</a:t>
            </a:r>
            <a:r>
              <a:rPr lang="ru-RU" dirty="0"/>
              <a:t> (</a:t>
            </a:r>
            <a:r>
              <a:rPr lang="ru-RU" dirty="0" err="1"/>
              <a:t>популяризація</a:t>
            </a:r>
            <a:r>
              <a:rPr lang="ru-RU" dirty="0"/>
              <a:t> </a:t>
            </a:r>
            <a:r>
              <a:rPr lang="ru-RU" dirty="0" smtClean="0"/>
              <a:t>активного </a:t>
            </a:r>
            <a:r>
              <a:rPr lang="ru-RU" dirty="0" err="1"/>
              <a:t>відпочинку</a:t>
            </a:r>
            <a:r>
              <a:rPr lang="ru-RU" dirty="0"/>
              <a:t>, </a:t>
            </a:r>
            <a:r>
              <a:rPr lang="ru-RU" dirty="0" err="1"/>
              <a:t>інформаційні</a:t>
            </a:r>
            <a:r>
              <a:rPr lang="ru-RU" dirty="0"/>
              <a:t> </a:t>
            </a:r>
            <a:r>
              <a:rPr lang="ru-RU" dirty="0" smtClean="0"/>
              <a:t>заходи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шкідливих</a:t>
            </a:r>
            <a:r>
              <a:rPr lang="ru-RU" dirty="0"/>
              <a:t> </a:t>
            </a:r>
            <a:r>
              <a:rPr lang="ru-RU" dirty="0" err="1"/>
              <a:t>звичок</a:t>
            </a:r>
            <a:r>
              <a:rPr lang="ru-RU" dirty="0" smtClean="0"/>
              <a:t>)</a:t>
            </a:r>
          </a:p>
          <a:p>
            <a:pPr algn="just"/>
            <a:r>
              <a:rPr lang="uk-UA" dirty="0"/>
              <a:t>р</a:t>
            </a:r>
            <a:r>
              <a:rPr lang="uk-UA" dirty="0" smtClean="0"/>
              <a:t>ання діагностика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00" y="641754"/>
            <a:ext cx="7032685" cy="168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15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44" y="359240"/>
            <a:ext cx="5411450" cy="614509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048" y="359240"/>
            <a:ext cx="5260296" cy="622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63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85" y="329785"/>
            <a:ext cx="5306517" cy="637308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073" y="329785"/>
            <a:ext cx="5321242" cy="633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7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18" y="308939"/>
            <a:ext cx="5297229" cy="6256753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498" y="308939"/>
            <a:ext cx="5462711" cy="625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8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5554" y="1201073"/>
            <a:ext cx="9601196" cy="1477733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/>
              <a:t>збудник</a:t>
            </a:r>
            <a:r>
              <a:rPr lang="ru-RU" dirty="0"/>
              <a:t> є </a:t>
            </a:r>
            <a:r>
              <a:rPr lang="ru-RU" dirty="0" err="1"/>
              <a:t>твариною</a:t>
            </a:r>
            <a:r>
              <a:rPr lang="ru-RU" dirty="0"/>
              <a:t>-паразитом (глистом, </a:t>
            </a:r>
            <a:r>
              <a:rPr lang="ru-RU" dirty="0" err="1"/>
              <a:t>комахою</a:t>
            </a:r>
            <a:r>
              <a:rPr lang="ru-RU" dirty="0"/>
              <a:t>, </a:t>
            </a:r>
            <a:r>
              <a:rPr lang="ru-RU" dirty="0" err="1"/>
              <a:t>кліщем</a:t>
            </a:r>
            <a:r>
              <a:rPr lang="ru-RU" dirty="0" smtClean="0"/>
              <a:t>) </a:t>
            </a:r>
            <a:r>
              <a:rPr lang="ru-RU" dirty="0"/>
              <a:t>то </a:t>
            </a:r>
            <a:r>
              <a:rPr lang="ru-RU" dirty="0" err="1" smtClean="0"/>
              <a:t>захворювання</a:t>
            </a:r>
            <a:r>
              <a:rPr lang="ru-RU" dirty="0" smtClean="0"/>
              <a:t>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інвазійним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19528" y="2556932"/>
            <a:ext cx="7837774" cy="33189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600" dirty="0"/>
              <a:t>Для </a:t>
            </a:r>
            <a:r>
              <a:rPr lang="ru-RU" sz="3600" dirty="0" err="1"/>
              <a:t>реалізації</a:t>
            </a:r>
            <a:r>
              <a:rPr lang="ru-RU" sz="3600" dirty="0"/>
              <a:t> </a:t>
            </a:r>
            <a:r>
              <a:rPr lang="ru-RU" sz="3600" dirty="0" err="1" smtClean="0"/>
              <a:t>зараження</a:t>
            </a:r>
            <a:r>
              <a:rPr lang="ru-RU" sz="3600" dirty="0" smtClean="0"/>
              <a:t> </a:t>
            </a:r>
            <a:r>
              <a:rPr lang="ru-RU" sz="3600" dirty="0" err="1"/>
              <a:t>інфекційний</a:t>
            </a:r>
            <a:r>
              <a:rPr lang="ru-RU" sz="3600" dirty="0"/>
              <a:t> агент </a:t>
            </a:r>
            <a:r>
              <a:rPr lang="ru-RU" sz="3600" dirty="0" err="1" smtClean="0"/>
              <a:t>має</a:t>
            </a:r>
            <a:r>
              <a:rPr lang="ru-RU" sz="3600" dirty="0" smtClean="0"/>
              <a:t>:</a:t>
            </a:r>
            <a:endParaRPr lang="ru-RU" sz="3600" dirty="0"/>
          </a:p>
          <a:p>
            <a:pPr marL="0" indent="0">
              <a:buNone/>
            </a:pPr>
            <a:r>
              <a:rPr lang="ru-RU" sz="3600" dirty="0"/>
              <a:t>• </a:t>
            </a:r>
            <a:r>
              <a:rPr lang="ru-RU" sz="3600" dirty="0" err="1"/>
              <a:t>залишити</a:t>
            </a:r>
            <a:r>
              <a:rPr lang="ru-RU" sz="3600" dirty="0"/>
              <a:t> </a:t>
            </a:r>
            <a:r>
              <a:rPr lang="ru-RU" sz="3600" dirty="0" err="1"/>
              <a:t>організм</a:t>
            </a:r>
            <a:r>
              <a:rPr lang="ru-RU" sz="3600" dirty="0"/>
              <a:t> </a:t>
            </a:r>
            <a:r>
              <a:rPr lang="ru-RU" sz="3600" dirty="0" err="1"/>
              <a:t>хворої</a:t>
            </a:r>
            <a:r>
              <a:rPr lang="ru-RU" sz="3600" dirty="0"/>
              <a:t> </a:t>
            </a:r>
            <a:r>
              <a:rPr lang="ru-RU" sz="3600" dirty="0" err="1"/>
              <a:t>людини</a:t>
            </a:r>
            <a:r>
              <a:rPr lang="ru-RU" sz="3600" dirty="0"/>
              <a:t>;</a:t>
            </a:r>
          </a:p>
          <a:p>
            <a:pPr marL="0" indent="0">
              <a:buNone/>
            </a:pPr>
            <a:r>
              <a:rPr lang="ru-RU" sz="3600" dirty="0"/>
              <a:t>• </a:t>
            </a:r>
            <a:r>
              <a:rPr lang="ru-RU" sz="3600" dirty="0" err="1"/>
              <a:t>перенестися</a:t>
            </a:r>
            <a:r>
              <a:rPr lang="ru-RU" sz="3600" dirty="0"/>
              <a:t> через </a:t>
            </a:r>
            <a:r>
              <a:rPr lang="ru-RU" sz="3600" dirty="0" err="1"/>
              <a:t>навколишнє</a:t>
            </a:r>
            <a:r>
              <a:rPr lang="ru-RU" sz="3600" dirty="0"/>
              <a:t> </a:t>
            </a:r>
            <a:r>
              <a:rPr lang="ru-RU" sz="3600" dirty="0" err="1"/>
              <a:t>середовище</a:t>
            </a:r>
            <a:r>
              <a:rPr lang="ru-RU" sz="3600" dirty="0"/>
              <a:t>;</a:t>
            </a:r>
          </a:p>
          <a:p>
            <a:pPr marL="0" indent="0">
              <a:buNone/>
            </a:pPr>
            <a:r>
              <a:rPr lang="ru-RU" sz="3600" dirty="0"/>
              <a:t>• </a:t>
            </a:r>
            <a:r>
              <a:rPr lang="ru-RU" sz="3600" dirty="0" err="1"/>
              <a:t>проникнути</a:t>
            </a:r>
            <a:r>
              <a:rPr lang="ru-RU" sz="3600" dirty="0"/>
              <a:t> до </a:t>
            </a:r>
            <a:r>
              <a:rPr lang="ru-RU" sz="3600" dirty="0" err="1"/>
              <a:t>організму</a:t>
            </a:r>
            <a:r>
              <a:rPr lang="ru-RU" sz="3600" dirty="0"/>
              <a:t> </a:t>
            </a:r>
            <a:r>
              <a:rPr lang="ru-RU" sz="3600" dirty="0" err="1"/>
              <a:t>іншої</a:t>
            </a:r>
            <a:r>
              <a:rPr lang="ru-RU" sz="3600" dirty="0"/>
              <a:t> </a:t>
            </a:r>
            <a:r>
              <a:rPr lang="ru-RU" sz="3600" dirty="0" err="1" smtClean="0"/>
              <a:t>людини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7303" y="4601980"/>
            <a:ext cx="2923130" cy="1498782"/>
          </a:xfrm>
          <a:prstGeom prst="rect">
            <a:avLst/>
          </a:prstGeom>
          <a:effectLst>
            <a:glow rad="127000">
              <a:schemeClr val="accent1">
                <a:alpha val="97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2194" y="2556932"/>
            <a:ext cx="2609850" cy="1752600"/>
          </a:xfrm>
          <a:prstGeom prst="rect">
            <a:avLst/>
          </a:prstGeom>
          <a:effectLst>
            <a:glow rad="127000">
              <a:schemeClr val="accent1">
                <a:alpha val="96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0133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4" y="764498"/>
            <a:ext cx="11002034" cy="5006715"/>
          </a:xfrm>
        </p:spPr>
      </p:pic>
    </p:spTree>
    <p:extLst>
      <p:ext uri="{BB962C8B-B14F-4D97-AF65-F5344CB8AC3E}">
        <p14:creationId xmlns:p14="http://schemas.microsoft.com/office/powerpoint/2010/main" val="2311580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804" y="824393"/>
            <a:ext cx="6186174" cy="5185857"/>
          </a:xfrm>
          <a:prstGeom prst="rect">
            <a:avLst/>
          </a:prstGeom>
          <a:effectLst>
            <a:glow rad="127000">
              <a:schemeClr val="accent1">
                <a:alpha val="98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0584" y="982132"/>
            <a:ext cx="4991724" cy="4933950"/>
          </a:xfrm>
          <a:prstGeom prst="rect">
            <a:avLst/>
          </a:prstGeom>
          <a:effectLst>
            <a:glow rad="127000">
              <a:schemeClr val="accent1">
                <a:alpha val="97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370160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98490" y="386366"/>
            <a:ext cx="10110985" cy="51804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dirty="0" err="1"/>
              <a:t>Інвазійні</a:t>
            </a:r>
            <a:r>
              <a:rPr lang="ru-RU" sz="4000" dirty="0"/>
              <a:t> </a:t>
            </a:r>
            <a:r>
              <a:rPr lang="ru-RU" sz="4000" dirty="0" err="1"/>
              <a:t>захворювання</a:t>
            </a:r>
            <a:r>
              <a:rPr lang="ru-RU" sz="4000" dirty="0"/>
              <a:t> </a:t>
            </a:r>
            <a:r>
              <a:rPr lang="ru-RU" sz="4000" dirty="0" err="1" smtClean="0"/>
              <a:t>залежно</a:t>
            </a:r>
            <a:r>
              <a:rPr lang="ru-RU" sz="4000" dirty="0" smtClean="0"/>
              <a:t> </a:t>
            </a:r>
            <a:r>
              <a:rPr lang="ru-RU" sz="4000" dirty="0" err="1"/>
              <a:t>від</a:t>
            </a:r>
            <a:r>
              <a:rPr lang="ru-RU" sz="4000" dirty="0"/>
              <a:t> </a:t>
            </a:r>
            <a:r>
              <a:rPr lang="ru-RU" sz="4000" dirty="0" err="1"/>
              <a:t>збудника</a:t>
            </a:r>
            <a:r>
              <a:rPr lang="ru-RU" sz="4000" dirty="0"/>
              <a:t> </a:t>
            </a:r>
            <a:r>
              <a:rPr lang="ru-RU" sz="4000" dirty="0" err="1"/>
              <a:t>поділяють</a:t>
            </a:r>
            <a:r>
              <a:rPr lang="ru-RU" sz="4000" dirty="0"/>
              <a:t> </a:t>
            </a:r>
            <a:r>
              <a:rPr lang="ru-RU" sz="4000" dirty="0" smtClean="0"/>
              <a:t>на: </a:t>
            </a:r>
          </a:p>
          <a:p>
            <a:pPr marL="0" indent="0" algn="just">
              <a:buNone/>
            </a:pPr>
            <a:r>
              <a:rPr lang="ru-RU" sz="4000" b="1" dirty="0" err="1" smtClean="0">
                <a:solidFill>
                  <a:srgbClr val="FF0000"/>
                </a:solidFill>
              </a:rPr>
              <a:t>гельмінтози</a:t>
            </a:r>
            <a:r>
              <a:rPr lang="ru-RU" sz="4000" dirty="0" smtClean="0"/>
              <a:t> (</a:t>
            </a:r>
            <a:r>
              <a:rPr lang="ru-RU" sz="4000" dirty="0" err="1" smtClean="0"/>
              <a:t>гельмінти</a:t>
            </a:r>
            <a:r>
              <a:rPr lang="ru-RU" sz="4000" dirty="0" smtClean="0"/>
              <a:t>)</a:t>
            </a:r>
          </a:p>
          <a:p>
            <a:pPr marL="0" indent="0" algn="just">
              <a:buNone/>
            </a:pPr>
            <a:r>
              <a:rPr lang="ru-RU" sz="4000" b="1" dirty="0" err="1" smtClean="0">
                <a:solidFill>
                  <a:srgbClr val="7030A0"/>
                </a:solidFill>
              </a:rPr>
              <a:t>протозойні</a:t>
            </a:r>
            <a:r>
              <a:rPr lang="ru-RU" sz="4000" dirty="0" smtClean="0"/>
              <a:t>(</a:t>
            </a:r>
            <a:r>
              <a:rPr lang="ru-RU" sz="4000" dirty="0" err="1" smtClean="0"/>
              <a:t>одноклітинні</a:t>
            </a:r>
            <a:r>
              <a:rPr lang="ru-RU" sz="4000" dirty="0"/>
              <a:t> </a:t>
            </a:r>
            <a:r>
              <a:rPr lang="ru-RU" sz="4000" dirty="0" err="1" smtClean="0"/>
              <a:t>твариноподібні</a:t>
            </a:r>
            <a:r>
              <a:rPr lang="ru-RU" sz="4000" dirty="0" smtClean="0"/>
              <a:t> </a:t>
            </a:r>
            <a:r>
              <a:rPr lang="ru-RU" sz="4000" dirty="0" err="1"/>
              <a:t>організми</a:t>
            </a:r>
            <a:r>
              <a:rPr lang="ru-RU" sz="4000" dirty="0" smtClean="0"/>
              <a:t>)</a:t>
            </a:r>
          </a:p>
          <a:p>
            <a:pPr marL="0" indent="0" algn="just">
              <a:buNone/>
            </a:pPr>
            <a:r>
              <a:rPr lang="ru-RU" sz="4000" b="1" dirty="0" err="1" smtClean="0">
                <a:solidFill>
                  <a:srgbClr val="C00000"/>
                </a:solidFill>
              </a:rPr>
              <a:t>акаріази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dirty="0" smtClean="0"/>
              <a:t>(</a:t>
            </a:r>
            <a:r>
              <a:rPr lang="ru-RU" sz="4000" dirty="0" err="1" smtClean="0"/>
              <a:t>кліщі</a:t>
            </a:r>
            <a:r>
              <a:rPr lang="ru-RU" sz="4000" dirty="0"/>
              <a:t>) </a:t>
            </a:r>
          </a:p>
          <a:p>
            <a:pPr marL="0" indent="0" algn="just">
              <a:buNone/>
            </a:pPr>
            <a:r>
              <a:rPr lang="ru-RU" sz="4000" b="1" dirty="0" err="1" smtClean="0">
                <a:solidFill>
                  <a:srgbClr val="0070C0"/>
                </a:solidFill>
              </a:rPr>
              <a:t>ентомози</a:t>
            </a:r>
            <a:r>
              <a:rPr lang="ru-RU" sz="4000" dirty="0" smtClean="0"/>
              <a:t> (</a:t>
            </a:r>
            <a:r>
              <a:rPr lang="ru-RU" sz="4000" dirty="0" err="1" smtClean="0"/>
              <a:t>комахи</a:t>
            </a:r>
            <a:r>
              <a:rPr lang="ru-RU" sz="4000" dirty="0"/>
              <a:t>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8067" y="1124262"/>
            <a:ext cx="2495550" cy="1709154"/>
          </a:xfrm>
          <a:prstGeom prst="rect">
            <a:avLst/>
          </a:prstGeom>
          <a:effectLst>
            <a:glow rad="127000">
              <a:schemeClr val="accent1">
                <a:alpha val="93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0485" y="3358600"/>
            <a:ext cx="2430029" cy="1688475"/>
          </a:xfrm>
          <a:prstGeom prst="rect">
            <a:avLst/>
          </a:prstGeom>
          <a:effectLst>
            <a:glow rad="127000">
              <a:schemeClr val="accent1">
                <a:alpha val="97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3273" y="3804727"/>
            <a:ext cx="3958961" cy="2150811"/>
          </a:xfrm>
          <a:prstGeom prst="rect">
            <a:avLst/>
          </a:prstGeom>
          <a:effectLst>
            <a:glow rad="127000">
              <a:schemeClr val="accent1">
                <a:alpha val="97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8578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9110" y="939954"/>
            <a:ext cx="5984538" cy="5191885"/>
          </a:xfrm>
          <a:prstGeom prst="rect">
            <a:avLst/>
          </a:prstGeom>
          <a:effectLst>
            <a:glow rad="127000">
              <a:schemeClr val="accent1">
                <a:alpha val="98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9075" y="3674221"/>
            <a:ext cx="4947418" cy="22801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9075" y="939954"/>
            <a:ext cx="4883815" cy="269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44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557" y="629586"/>
            <a:ext cx="10882859" cy="568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70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374754"/>
            <a:ext cx="9601196" cy="1911245"/>
          </a:xfrm>
        </p:spPr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</a:rPr>
              <a:t>ПРОФІЛАКТИКА І ЛІКУВАННЯ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94675" y="1869864"/>
            <a:ext cx="11697325" cy="3710066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3200" b="1" dirty="0" err="1" smtClean="0"/>
              <a:t>знищення</a:t>
            </a:r>
            <a:r>
              <a:rPr lang="ru-RU" sz="3200" b="1" dirty="0" smtClean="0"/>
              <a:t> </a:t>
            </a:r>
            <a:r>
              <a:rPr lang="ru-RU" sz="3200" b="1" dirty="0" err="1"/>
              <a:t>переносників</a:t>
            </a:r>
            <a:r>
              <a:rPr lang="ru-RU" sz="3200" b="1" dirty="0"/>
              <a:t> </a:t>
            </a:r>
            <a:r>
              <a:rPr lang="ru-RU" sz="3200" b="1" dirty="0" err="1"/>
              <a:t>збудників</a:t>
            </a:r>
            <a:r>
              <a:rPr lang="ru-RU" sz="3200" b="1" dirty="0"/>
              <a:t> за </a:t>
            </a:r>
            <a:r>
              <a:rPr lang="ru-RU" sz="3200" b="1" dirty="0" err="1"/>
              <a:t>допомогою</a:t>
            </a:r>
            <a:r>
              <a:rPr lang="ru-RU" sz="3200" b="1" dirty="0"/>
              <a:t> </a:t>
            </a:r>
            <a:r>
              <a:rPr lang="ru-RU" sz="3200" b="1" dirty="0" err="1"/>
              <a:t>різноманітних</a:t>
            </a:r>
            <a:r>
              <a:rPr lang="ru-RU" sz="3200" b="1" dirty="0"/>
              <a:t> </a:t>
            </a:r>
            <a:r>
              <a:rPr lang="ru-RU" sz="3200" b="1" dirty="0" err="1"/>
              <a:t>методів</a:t>
            </a:r>
            <a:r>
              <a:rPr lang="ru-RU" sz="3200" b="1" dirty="0"/>
              <a:t>: </a:t>
            </a:r>
            <a:r>
              <a:rPr lang="ru-RU" sz="3200" b="1" dirty="0" err="1" smtClean="0"/>
              <a:t>фізичних,хімічних</a:t>
            </a:r>
            <a:r>
              <a:rPr lang="ru-RU" sz="3200" b="1" dirty="0"/>
              <a:t>, </a:t>
            </a:r>
            <a:r>
              <a:rPr lang="ru-RU" sz="3200" b="1" dirty="0" err="1" smtClean="0"/>
              <a:t>біологічних</a:t>
            </a:r>
            <a:endParaRPr lang="ru-RU" sz="3200" b="1" dirty="0" smtClean="0"/>
          </a:p>
          <a:p>
            <a:pPr marL="0" indent="0">
              <a:spcAft>
                <a:spcPts val="0"/>
              </a:spcAft>
              <a:buNone/>
            </a:pPr>
            <a:r>
              <a:rPr lang="ru-RU" sz="3200" b="1" dirty="0" err="1"/>
              <a:t>генетичні</a:t>
            </a:r>
            <a:r>
              <a:rPr lang="ru-RU" sz="3200" b="1" dirty="0"/>
              <a:t> </a:t>
            </a:r>
            <a:r>
              <a:rPr lang="ru-RU" sz="3200" b="1" dirty="0" err="1"/>
              <a:t>методи</a:t>
            </a:r>
            <a:r>
              <a:rPr lang="ru-RU" sz="3200" b="1" dirty="0"/>
              <a:t> </a:t>
            </a:r>
            <a:r>
              <a:rPr lang="ru-RU" sz="3200" b="1" dirty="0" err="1" smtClean="0"/>
              <a:t>боротьби,пов’язані</a:t>
            </a:r>
            <a:r>
              <a:rPr lang="ru-RU" sz="3200" b="1" dirty="0" smtClean="0"/>
              <a:t> </a:t>
            </a:r>
            <a:r>
              <a:rPr lang="ru-RU" sz="3200" b="1" dirty="0"/>
              <a:t>з </a:t>
            </a:r>
            <a:r>
              <a:rPr lang="ru-RU" sz="3200" b="1" dirty="0" err="1"/>
              <a:t>впливом</a:t>
            </a:r>
            <a:r>
              <a:rPr lang="ru-RU" sz="3200" b="1" dirty="0"/>
              <a:t> на </a:t>
            </a:r>
            <a:r>
              <a:rPr lang="ru-RU" sz="3200" b="1" dirty="0" err="1"/>
              <a:t>спадковий</a:t>
            </a:r>
            <a:r>
              <a:rPr lang="ru-RU" sz="3200" b="1" dirty="0"/>
              <a:t> </a:t>
            </a:r>
            <a:r>
              <a:rPr lang="ru-RU" sz="3200" b="1" dirty="0" err="1"/>
              <a:t>матеріал</a:t>
            </a:r>
            <a:r>
              <a:rPr lang="ru-RU" sz="3200" b="1" dirty="0"/>
              <a:t> </a:t>
            </a:r>
            <a:r>
              <a:rPr lang="ru-RU" sz="3200" b="1" dirty="0" err="1" smtClean="0"/>
              <a:t>переносників</a:t>
            </a:r>
            <a:endParaRPr lang="ru-RU" sz="3200" b="1" dirty="0" smtClean="0"/>
          </a:p>
          <a:p>
            <a:pPr marL="0" indent="0">
              <a:spcAft>
                <a:spcPts val="0"/>
              </a:spcAft>
              <a:buNone/>
            </a:pPr>
            <a:r>
              <a:rPr lang="ru-RU" sz="3200" b="1" dirty="0"/>
              <a:t>а</a:t>
            </a:r>
            <a:r>
              <a:rPr lang="ru-RU" sz="3200" b="1" dirty="0" smtClean="0"/>
              <a:t>нтигельмінтики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3200" b="1" dirty="0" err="1"/>
              <a:t>дотримання</a:t>
            </a:r>
            <a:r>
              <a:rPr lang="ru-RU" sz="3200" b="1" dirty="0"/>
              <a:t> правил </a:t>
            </a:r>
            <a:r>
              <a:rPr lang="ru-RU" sz="3200" b="1" dirty="0" err="1"/>
              <a:t>особистої</a:t>
            </a:r>
            <a:r>
              <a:rPr lang="ru-RU" sz="3200" b="1" dirty="0"/>
              <a:t> </a:t>
            </a:r>
            <a:r>
              <a:rPr lang="ru-RU" sz="3200" b="1" dirty="0" err="1" smtClean="0"/>
              <a:t>гігієни</a:t>
            </a:r>
            <a:endParaRPr lang="ru-RU" sz="3200" b="1" dirty="0" smtClean="0"/>
          </a:p>
          <a:p>
            <a:pPr marL="0" indent="0">
              <a:spcAft>
                <a:spcPts val="0"/>
              </a:spcAft>
              <a:buNone/>
            </a:pPr>
            <a:r>
              <a:rPr lang="ru-RU" sz="3200" b="1" dirty="0" err="1" smtClean="0"/>
              <a:t>речовини</a:t>
            </a:r>
            <a:r>
              <a:rPr lang="ru-RU" sz="3200" b="1" dirty="0"/>
              <a:t>, </a:t>
            </a:r>
            <a:r>
              <a:rPr lang="ru-RU" sz="3200" b="1" dirty="0" err="1" smtClean="0"/>
              <a:t>що</a:t>
            </a:r>
            <a:r>
              <a:rPr lang="ru-RU" sz="3200" b="1" dirty="0" smtClean="0"/>
              <a:t> </a:t>
            </a:r>
            <a:r>
              <a:rPr lang="ru-RU" sz="3200" b="1" dirty="0" err="1"/>
              <a:t>відлякують</a:t>
            </a:r>
            <a:r>
              <a:rPr lang="ru-RU" sz="3200" b="1" dirty="0"/>
              <a:t> </a:t>
            </a:r>
            <a:r>
              <a:rPr lang="ru-RU" sz="3200" b="1" dirty="0" err="1"/>
              <a:t>шкідливих</a:t>
            </a:r>
            <a:r>
              <a:rPr lang="ru-RU" sz="3200" b="1" dirty="0"/>
              <a:t> </a:t>
            </a:r>
            <a:r>
              <a:rPr lang="ru-RU" sz="3200" b="1" dirty="0" smtClean="0"/>
              <a:t>членистоногих, </a:t>
            </a:r>
            <a:r>
              <a:rPr lang="ru-RU" sz="3200" b="1" dirty="0" err="1" smtClean="0"/>
              <a:t>мають</a:t>
            </a:r>
            <a:r>
              <a:rPr lang="ru-RU" sz="3200" b="1" dirty="0" smtClean="0"/>
              <a:t> </a:t>
            </a:r>
            <a:r>
              <a:rPr lang="ru-RU" sz="3200" b="1" dirty="0" err="1"/>
              <a:t>назву</a:t>
            </a:r>
            <a:r>
              <a:rPr lang="ru-RU" sz="3200" b="1" dirty="0"/>
              <a:t> </a:t>
            </a:r>
            <a:r>
              <a:rPr lang="ru-RU" sz="3200" b="1" dirty="0">
                <a:solidFill>
                  <a:srgbClr val="C00000"/>
                </a:solidFill>
              </a:rPr>
              <a:t>репеленти</a:t>
            </a:r>
          </a:p>
        </p:txBody>
      </p:sp>
    </p:spTree>
    <p:extLst>
      <p:ext uri="{BB962C8B-B14F-4D97-AF65-F5344CB8AC3E}">
        <p14:creationId xmlns:p14="http://schemas.microsoft.com/office/powerpoint/2010/main" val="2818820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38" y="944031"/>
            <a:ext cx="5261547" cy="1303867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Генетичні методи боротьби з інвазійними захворюваннями 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04538" y="2556932"/>
            <a:ext cx="5786203" cy="3318936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 smtClean="0"/>
              <a:t>Для боротьби </a:t>
            </a:r>
            <a:r>
              <a:rPr lang="uk-UA" dirty="0"/>
              <a:t>з малярією у лабораторних умовах опроміненням </a:t>
            </a:r>
            <a:r>
              <a:rPr lang="uk-UA" dirty="0" smtClean="0"/>
              <a:t>стерилізують самців </a:t>
            </a:r>
            <a:r>
              <a:rPr lang="uk-UA" dirty="0"/>
              <a:t>комарів, після чого випускають їх у природу, де вони паруються </a:t>
            </a:r>
            <a:r>
              <a:rPr lang="uk-UA" dirty="0" smtClean="0"/>
              <a:t>із самками</a:t>
            </a:r>
            <a:r>
              <a:rPr lang="uk-UA" dirty="0"/>
              <a:t>. Потомство, отримане після такого парування, не </a:t>
            </a:r>
            <a:r>
              <a:rPr lang="uk-UA" dirty="0" smtClean="0"/>
              <a:t>розвивається взагалі </a:t>
            </a:r>
            <a:r>
              <a:rPr lang="uk-UA" dirty="0"/>
              <a:t>або виявляється нежиттєздатним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1007" y="2556932"/>
            <a:ext cx="4516646" cy="3467100"/>
          </a:xfrm>
          <a:prstGeom prst="rect">
            <a:avLst/>
          </a:prstGeom>
          <a:effectLst>
            <a:glow rad="127000">
              <a:schemeClr val="bg1"/>
            </a:glow>
            <a:softEdge rad="254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338" y="570074"/>
            <a:ext cx="3192906" cy="179601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5028071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02" y="982132"/>
            <a:ext cx="10594211" cy="4909002"/>
          </a:xfrm>
          <a:effectLst>
            <a:glow rad="127000">
              <a:schemeClr val="bg1"/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20672472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538" y="749507"/>
            <a:ext cx="10538085" cy="539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656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498" y="1148133"/>
            <a:ext cx="10431902" cy="130386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До </a:t>
            </a:r>
            <a:r>
              <a:rPr lang="ru-RU" b="1" dirty="0" err="1">
                <a:solidFill>
                  <a:srgbClr val="C00000"/>
                </a:solidFill>
              </a:rPr>
              <a:t>найвідоміших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інвазійних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захворювань</a:t>
            </a:r>
            <a:r>
              <a:rPr lang="ru-RU" b="1" dirty="0">
                <a:solidFill>
                  <a:srgbClr val="C00000"/>
                </a:solidFill>
              </a:rPr>
              <a:t> належать </a:t>
            </a:r>
            <a:r>
              <a:rPr lang="ru-RU" b="1" dirty="0" err="1">
                <a:solidFill>
                  <a:srgbClr val="C00000"/>
                </a:solidFill>
              </a:rPr>
              <a:t>амебіаз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лямбліоз</a:t>
            </a:r>
            <a:r>
              <a:rPr lang="ru-RU" b="1" dirty="0">
                <a:solidFill>
                  <a:srgbClr val="C00000"/>
                </a:solidFill>
              </a:rPr>
              <a:t>,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аскаридоз, </a:t>
            </a:r>
            <a:r>
              <a:rPr lang="ru-RU" b="1" dirty="0" err="1">
                <a:solidFill>
                  <a:srgbClr val="C00000"/>
                </a:solidFill>
              </a:rPr>
              <a:t>ентеробіоз</a:t>
            </a:r>
            <a:r>
              <a:rPr lang="ru-RU" b="1" dirty="0">
                <a:solidFill>
                  <a:srgbClr val="C00000"/>
                </a:solidFill>
              </a:rPr>
              <a:t>, </a:t>
            </a:r>
            <a:r>
              <a:rPr lang="ru-RU" b="1" dirty="0" err="1">
                <a:solidFill>
                  <a:srgbClr val="C00000"/>
                </a:solidFill>
              </a:rPr>
              <a:t>педикульоз</a:t>
            </a:r>
            <a:r>
              <a:rPr lang="ru-RU" b="1" dirty="0">
                <a:solidFill>
                  <a:srgbClr val="C00000"/>
                </a:solidFill>
              </a:rPr>
              <a:t> і короста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98" y="2773180"/>
            <a:ext cx="10702977" cy="3447737"/>
          </a:xfrm>
        </p:spPr>
      </p:pic>
    </p:spTree>
    <p:extLst>
      <p:ext uri="{BB962C8B-B14F-4D97-AF65-F5344CB8AC3E}">
        <p14:creationId xmlns:p14="http://schemas.microsoft.com/office/powerpoint/2010/main" val="2689359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310391" y="457516"/>
            <a:ext cx="9601196" cy="52834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7200" b="1" dirty="0" err="1">
                <a:solidFill>
                  <a:srgbClr val="FF0000"/>
                </a:solidFill>
              </a:rPr>
              <a:t>Інфекційними</a:t>
            </a:r>
            <a:r>
              <a:rPr lang="ru-RU" sz="7200" b="1" dirty="0">
                <a:solidFill>
                  <a:srgbClr val="FF0000"/>
                </a:solidFill>
              </a:rPr>
              <a:t> </a:t>
            </a:r>
            <a:r>
              <a:rPr lang="ru-RU" sz="7200" b="1" dirty="0" err="1"/>
              <a:t>захворюваннями</a:t>
            </a:r>
            <a:r>
              <a:rPr lang="ru-RU" sz="7200" b="1" dirty="0"/>
              <a:t> </a:t>
            </a:r>
            <a:r>
              <a:rPr lang="ru-RU" sz="7200" b="1" dirty="0" err="1" smtClean="0"/>
              <a:t>називають</a:t>
            </a:r>
            <a:r>
              <a:rPr lang="ru-RU" sz="7200" b="1" dirty="0" smtClean="0"/>
              <a:t> </a:t>
            </a:r>
            <a:r>
              <a:rPr lang="ru-RU" sz="7200" b="1" dirty="0" err="1" smtClean="0"/>
              <a:t>хвороби</a:t>
            </a:r>
            <a:r>
              <a:rPr lang="ru-RU" sz="7200" b="1" dirty="0"/>
              <a:t>, </a:t>
            </a:r>
            <a:r>
              <a:rPr lang="ru-RU" sz="7200" b="1" dirty="0" err="1"/>
              <a:t>які</a:t>
            </a:r>
            <a:r>
              <a:rPr lang="ru-RU" sz="7200" b="1" dirty="0"/>
              <a:t> </a:t>
            </a:r>
            <a:r>
              <a:rPr lang="ru-RU" sz="7200" b="1" dirty="0" err="1"/>
              <a:t>спричиняють</a:t>
            </a:r>
            <a:r>
              <a:rPr lang="ru-RU" sz="7200" b="1" dirty="0"/>
              <a:t> </a:t>
            </a:r>
            <a:r>
              <a:rPr lang="ru-RU" sz="7200" b="1" dirty="0" err="1"/>
              <a:t>паразитичні</a:t>
            </a:r>
            <a:r>
              <a:rPr lang="ru-RU" sz="7200" b="1" dirty="0"/>
              <a:t> </a:t>
            </a:r>
            <a:r>
              <a:rPr lang="ru-RU" sz="7200" b="1" dirty="0" err="1"/>
              <a:t>організми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42521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11712" y="685073"/>
            <a:ext cx="10998558" cy="46652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 smtClean="0"/>
              <a:t>Наука</a:t>
            </a:r>
            <a:r>
              <a:rPr lang="ru-RU" sz="5400" dirty="0"/>
              <a:t>, </a:t>
            </a:r>
            <a:r>
              <a:rPr lang="ru-RU" sz="5400" dirty="0" err="1"/>
              <a:t>що</a:t>
            </a:r>
            <a:r>
              <a:rPr lang="ru-RU" sz="5400" dirty="0"/>
              <a:t> </a:t>
            </a:r>
            <a:r>
              <a:rPr lang="ru-RU" sz="5400" dirty="0" err="1"/>
              <a:t>вивчає</a:t>
            </a:r>
            <a:r>
              <a:rPr lang="ru-RU" sz="5400" dirty="0"/>
              <a:t> </a:t>
            </a:r>
            <a:r>
              <a:rPr lang="ru-RU" sz="5400" dirty="0" err="1"/>
              <a:t>джерела</a:t>
            </a:r>
            <a:r>
              <a:rPr lang="ru-RU" sz="5400" dirty="0"/>
              <a:t> </a:t>
            </a:r>
            <a:r>
              <a:rPr lang="ru-RU" sz="5400" dirty="0" err="1"/>
              <a:t>зараження</a:t>
            </a:r>
            <a:r>
              <a:rPr lang="ru-RU" sz="5400" dirty="0"/>
              <a:t>, </a:t>
            </a:r>
            <a:r>
              <a:rPr lang="ru-RU" sz="5400" dirty="0" err="1"/>
              <a:t>механізм</a:t>
            </a:r>
            <a:r>
              <a:rPr lang="ru-RU" sz="5400" dirty="0"/>
              <a:t> і шляхи </a:t>
            </a:r>
            <a:r>
              <a:rPr lang="ru-RU" sz="5400" dirty="0" err="1" smtClean="0"/>
              <a:t>передачі</a:t>
            </a:r>
            <a:r>
              <a:rPr lang="ru-RU" sz="5400" dirty="0" smtClean="0"/>
              <a:t> </a:t>
            </a:r>
            <a:r>
              <a:rPr lang="ru-RU" sz="5400" dirty="0" err="1" smtClean="0"/>
              <a:t>інфекції</a:t>
            </a:r>
            <a:r>
              <a:rPr lang="ru-RU" sz="5400" dirty="0"/>
              <a:t>, а </a:t>
            </a:r>
            <a:r>
              <a:rPr lang="ru-RU" sz="5400" dirty="0" err="1"/>
              <a:t>також</a:t>
            </a:r>
            <a:r>
              <a:rPr lang="ru-RU" sz="5400" dirty="0"/>
              <a:t> </a:t>
            </a:r>
            <a:r>
              <a:rPr lang="ru-RU" sz="5400" dirty="0" err="1"/>
              <a:t>способи</a:t>
            </a:r>
            <a:r>
              <a:rPr lang="ru-RU" sz="5400" dirty="0"/>
              <a:t> </a:t>
            </a:r>
            <a:r>
              <a:rPr lang="ru-RU" sz="5400" dirty="0" err="1"/>
              <a:t>профілактики</a:t>
            </a:r>
            <a:r>
              <a:rPr lang="ru-RU" sz="5400" dirty="0"/>
              <a:t> </a:t>
            </a:r>
            <a:r>
              <a:rPr lang="ru-RU" sz="5400" dirty="0" err="1"/>
              <a:t>інфекційних</a:t>
            </a:r>
            <a:r>
              <a:rPr lang="ru-RU" sz="5400" dirty="0"/>
              <a:t> </a:t>
            </a:r>
            <a:r>
              <a:rPr lang="ru-RU" sz="5400" dirty="0" err="1"/>
              <a:t>захворювань</a:t>
            </a:r>
            <a:r>
              <a:rPr lang="ru-RU" sz="5400" dirty="0"/>
              <a:t>, </a:t>
            </a:r>
            <a:r>
              <a:rPr lang="ru-RU" sz="5400" dirty="0" err="1" smtClean="0"/>
              <a:t>називається</a:t>
            </a:r>
            <a:r>
              <a:rPr lang="ru-RU" sz="5400" dirty="0" smtClean="0"/>
              <a:t> </a:t>
            </a:r>
            <a:r>
              <a:rPr lang="ru-RU" sz="5400" b="1" dirty="0" smtClean="0">
                <a:solidFill>
                  <a:srgbClr val="FF0000"/>
                </a:solidFill>
              </a:rPr>
              <a:t>ЕПІДЕМІОЛОГІЄЮ </a:t>
            </a:r>
            <a:r>
              <a:rPr lang="ru-RU" sz="5400" dirty="0" smtClean="0">
                <a:solidFill>
                  <a:schemeClr val="tx1"/>
                </a:solidFill>
              </a:rPr>
              <a:t>(</a:t>
            </a:r>
            <a:r>
              <a:rPr lang="ru-RU" sz="4000" dirty="0" err="1" smtClean="0">
                <a:solidFill>
                  <a:schemeClr val="tx1"/>
                </a:solidFill>
              </a:rPr>
              <a:t>відомо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</a:rPr>
              <a:t>понад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>
                <a:solidFill>
                  <a:schemeClr val="tx1"/>
                </a:solidFill>
              </a:rPr>
              <a:t>1300 </a:t>
            </a:r>
            <a:r>
              <a:rPr lang="ru-RU" sz="4000" dirty="0" err="1">
                <a:solidFill>
                  <a:schemeClr val="tx1"/>
                </a:solidFill>
              </a:rPr>
              <a:t>інфекційних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 smtClean="0">
                <a:solidFill>
                  <a:schemeClr val="tx1"/>
                </a:solidFill>
              </a:rPr>
              <a:t>захворювань</a:t>
            </a:r>
            <a:r>
              <a:rPr lang="ru-RU" sz="4000" dirty="0" smtClean="0">
                <a:solidFill>
                  <a:schemeClr val="tx1"/>
                </a:solidFill>
              </a:rPr>
              <a:t>)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2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670" y="4082602"/>
            <a:ext cx="10959921" cy="959475"/>
          </a:xfrm>
        </p:spPr>
        <p:txBody>
          <a:bodyPr>
            <a:noAutofit/>
          </a:bodyPr>
          <a:lstStyle/>
          <a:p>
            <a:r>
              <a:rPr lang="ru-RU" dirty="0" err="1"/>
              <a:t>Епідемічний</a:t>
            </a:r>
            <a:r>
              <a:rPr lang="ru-RU" dirty="0"/>
              <a:t> </a:t>
            </a:r>
            <a:r>
              <a:rPr lang="ru-RU" dirty="0" err="1"/>
              <a:t>поріг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показник</a:t>
            </a:r>
            <a:r>
              <a:rPr lang="ru-RU" dirty="0"/>
              <a:t> </a:t>
            </a:r>
            <a:r>
              <a:rPr lang="ru-RU" dirty="0" err="1"/>
              <a:t>захворюваності</a:t>
            </a:r>
            <a:r>
              <a:rPr lang="ru-RU" dirty="0"/>
              <a:t> на </a:t>
            </a:r>
            <a:r>
              <a:rPr lang="ru-RU" dirty="0" err="1"/>
              <a:t>певне</a:t>
            </a:r>
            <a:r>
              <a:rPr lang="ru-RU" dirty="0"/>
              <a:t> </a:t>
            </a:r>
            <a:r>
              <a:rPr lang="ru-RU" dirty="0" err="1" smtClean="0"/>
              <a:t>захворювання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певній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.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як </a:t>
            </a:r>
            <a:r>
              <a:rPr lang="ru-RU" dirty="0" err="1"/>
              <a:t>відсоток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захворіло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захворілих</a:t>
            </a:r>
            <a:r>
              <a:rPr lang="ru-RU" dirty="0"/>
              <a:t> на 100 </a:t>
            </a:r>
            <a:r>
              <a:rPr lang="ru-RU" dirty="0" err="1"/>
              <a:t>тисяч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)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70" y="193183"/>
            <a:ext cx="4972386" cy="2797352"/>
          </a:xfrm>
          <a:prstGeom prst="rect">
            <a:avLst/>
          </a:prstGeom>
          <a:effectLst>
            <a:glow rad="127000">
              <a:schemeClr val="bg1"/>
            </a:glow>
            <a:softEdge rad="508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989" y="127414"/>
            <a:ext cx="5103494" cy="286312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1416162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 smtClean="0"/>
              <a:t>Інфекційні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захворювання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людини</a:t>
            </a:r>
            <a:r>
              <a:rPr lang="ru-RU" sz="2800" b="1" dirty="0"/>
              <a:t>,</a:t>
            </a:r>
            <a:br>
              <a:rPr lang="ru-RU" sz="2800" b="1" dirty="0"/>
            </a:br>
            <a:r>
              <a:rPr lang="ru-RU" sz="2800" b="1" dirty="0" err="1" smtClean="0"/>
              <a:t>можуть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швидко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поширитись</a:t>
            </a:r>
            <a:r>
              <a:rPr lang="ru-RU" sz="2800" b="1" dirty="0" smtClean="0"/>
              <a:t> </a:t>
            </a:r>
            <a:r>
              <a:rPr lang="ru-RU" sz="2800" b="1" dirty="0"/>
              <a:t>у </a:t>
            </a:r>
            <a:r>
              <a:rPr lang="ru-RU" sz="2800" b="1" dirty="0" err="1"/>
              <a:t>вигляді</a:t>
            </a:r>
            <a:r>
              <a:rPr lang="ru-RU" sz="2800" b="1" dirty="0"/>
              <a:t> </a:t>
            </a:r>
            <a:r>
              <a:rPr lang="ru-RU" sz="2800" b="1" dirty="0" err="1"/>
              <a:t>епідемій</a:t>
            </a:r>
            <a:r>
              <a:rPr lang="ru-RU" sz="2800" b="1" dirty="0"/>
              <a:t> </a:t>
            </a:r>
            <a:r>
              <a:rPr lang="ru-RU" sz="2800" b="1" dirty="0" err="1"/>
              <a:t>або</a:t>
            </a:r>
            <a:r>
              <a:rPr lang="ru-RU" sz="2800" b="1" dirty="0"/>
              <a:t> </a:t>
            </a:r>
            <a:r>
              <a:rPr lang="ru-RU" sz="2800" b="1" dirty="0" err="1" smtClean="0"/>
              <a:t>пандемій</a:t>
            </a:r>
            <a:r>
              <a:rPr lang="ru-RU" sz="2800" b="1" dirty="0" smtClean="0"/>
              <a:t> </a:t>
            </a:r>
            <a:r>
              <a:rPr lang="ru-RU" sz="2800" b="1" dirty="0"/>
              <a:t>і </a:t>
            </a:r>
            <a:r>
              <a:rPr lang="ru-RU" sz="2800" b="1" dirty="0" err="1"/>
              <a:t>масово</a:t>
            </a:r>
            <a:r>
              <a:rPr lang="ru-RU" sz="2800" b="1" dirty="0"/>
              <a:t> </a:t>
            </a:r>
            <a:r>
              <a:rPr lang="ru-RU" sz="2800" b="1" dirty="0" err="1"/>
              <a:t>охопити</a:t>
            </a:r>
            <a:r>
              <a:rPr lang="ru-RU" sz="2800" b="1" dirty="0"/>
              <a:t> </a:t>
            </a:r>
            <a:r>
              <a:rPr lang="ru-RU" sz="2800" b="1" dirty="0" err="1" smtClean="0"/>
              <a:t>населення</a:t>
            </a:r>
            <a:r>
              <a:rPr lang="ru-RU" sz="2800" b="1" dirty="0" smtClean="0"/>
              <a:t> і  </a:t>
            </a:r>
            <a:r>
              <a:rPr lang="ru-RU" sz="2800" b="1" dirty="0" err="1" smtClean="0"/>
              <a:t>характеризуються</a:t>
            </a:r>
            <a:r>
              <a:rPr lang="ru-RU" sz="2800" b="1" dirty="0" smtClean="0"/>
              <a:t> </a:t>
            </a:r>
            <a:r>
              <a:rPr lang="ru-RU" sz="2800" b="1" dirty="0"/>
              <a:t>тяжким  </a:t>
            </a:r>
            <a:r>
              <a:rPr lang="ru-RU" sz="2800" b="1" dirty="0" err="1" smtClean="0"/>
              <a:t>перебігом</a:t>
            </a:r>
            <a:r>
              <a:rPr lang="ru-RU" sz="2800" b="1" dirty="0" smtClean="0"/>
              <a:t> і </a:t>
            </a:r>
            <a:r>
              <a:rPr lang="ru-RU" sz="2800" b="1" dirty="0" err="1"/>
              <a:t>високою</a:t>
            </a:r>
            <a:r>
              <a:rPr lang="ru-RU" sz="2800" b="1" dirty="0"/>
              <a:t> </a:t>
            </a:r>
            <a:r>
              <a:rPr lang="ru-RU" sz="2800" b="1" dirty="0" err="1" smtClean="0"/>
              <a:t>смертністю</a:t>
            </a:r>
            <a:endParaRPr lang="ru-RU" sz="28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21217" y="2556932"/>
            <a:ext cx="8500056" cy="37794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До </a:t>
            </a:r>
            <a:r>
              <a:rPr lang="ru-RU" dirty="0" smtClean="0"/>
              <a:t>них належать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1) чума, холера, натуральна </a:t>
            </a:r>
            <a:r>
              <a:rPr lang="ru-RU" dirty="0" err="1"/>
              <a:t>віспа</a:t>
            </a:r>
            <a:r>
              <a:rPr lang="ru-RU" dirty="0"/>
              <a:t>, </a:t>
            </a:r>
            <a:r>
              <a:rPr lang="ru-RU" dirty="0" err="1" smtClean="0"/>
              <a:t>жовтагарячка</a:t>
            </a:r>
            <a:r>
              <a:rPr lang="ru-RU" dirty="0"/>
              <a:t>, </a:t>
            </a:r>
            <a:r>
              <a:rPr lang="ru-RU" dirty="0" err="1"/>
              <a:t>гарячка</a:t>
            </a:r>
            <a:r>
              <a:rPr lang="ru-RU" dirty="0"/>
              <a:t> Денге, </a:t>
            </a:r>
            <a:r>
              <a:rPr lang="ru-RU" dirty="0" err="1"/>
              <a:t>хвороби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 smtClean="0"/>
              <a:t>спричиняють</a:t>
            </a:r>
            <a:r>
              <a:rPr lang="ru-RU" dirty="0" smtClean="0"/>
              <a:t> </a:t>
            </a:r>
            <a:r>
              <a:rPr lang="ru-RU" dirty="0" err="1"/>
              <a:t>віруси</a:t>
            </a:r>
            <a:r>
              <a:rPr lang="ru-RU" dirty="0"/>
              <a:t> </a:t>
            </a:r>
            <a:r>
              <a:rPr lang="ru-RU" dirty="0" err="1"/>
              <a:t>Ебола</a:t>
            </a:r>
            <a:r>
              <a:rPr lang="ru-RU" dirty="0"/>
              <a:t>, </a:t>
            </a:r>
            <a:r>
              <a:rPr lang="ru-RU" dirty="0" err="1"/>
              <a:t>Зіка</a:t>
            </a:r>
            <a:r>
              <a:rPr lang="ru-RU" dirty="0"/>
              <a:t>, Марбурга (</a:t>
            </a:r>
            <a:r>
              <a:rPr lang="ru-RU" dirty="0" err="1"/>
              <a:t>це</a:t>
            </a:r>
            <a:r>
              <a:rPr lang="ru-RU" dirty="0"/>
              <a:t> т. </a:t>
            </a:r>
            <a:r>
              <a:rPr lang="ru-RU" dirty="0" err="1"/>
              <a:t>зв</a:t>
            </a:r>
            <a:r>
              <a:rPr lang="ru-RU" dirty="0"/>
              <a:t>. </a:t>
            </a:r>
            <a:r>
              <a:rPr lang="ru-RU" dirty="0" err="1"/>
              <a:t>конвенційні</a:t>
            </a:r>
            <a:r>
              <a:rPr lang="ru-RU" dirty="0"/>
              <a:t> </a:t>
            </a:r>
            <a:r>
              <a:rPr lang="ru-RU" dirty="0" err="1"/>
              <a:t>хвороби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 smtClean="0"/>
              <a:t>підлягають</a:t>
            </a:r>
            <a:r>
              <a:rPr lang="ru-RU" dirty="0" smtClean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санітарних</a:t>
            </a:r>
            <a:r>
              <a:rPr lang="ru-RU" dirty="0"/>
              <a:t> правил);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dirty="0" err="1"/>
              <a:t>висипний</a:t>
            </a:r>
            <a:r>
              <a:rPr lang="ru-RU" dirty="0"/>
              <a:t> і </a:t>
            </a:r>
            <a:r>
              <a:rPr lang="ru-RU" dirty="0" err="1"/>
              <a:t>поворотний</a:t>
            </a:r>
            <a:r>
              <a:rPr lang="ru-RU" dirty="0"/>
              <a:t> </a:t>
            </a:r>
            <a:r>
              <a:rPr lang="ru-RU" dirty="0" err="1"/>
              <a:t>тифи</a:t>
            </a:r>
            <a:r>
              <a:rPr lang="ru-RU" dirty="0"/>
              <a:t>, </a:t>
            </a:r>
            <a:r>
              <a:rPr lang="ru-RU" dirty="0" err="1" smtClean="0"/>
              <a:t>грип,поліомієліт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хвороби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міжнародному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);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) СНІД, </a:t>
            </a:r>
            <a:r>
              <a:rPr lang="ru-RU" dirty="0" err="1" smtClean="0"/>
              <a:t>сибірська</a:t>
            </a:r>
            <a:r>
              <a:rPr lang="ru-RU" dirty="0" smtClean="0"/>
              <a:t> </a:t>
            </a:r>
            <a:r>
              <a:rPr lang="ru-RU" dirty="0" err="1" smtClean="0"/>
              <a:t>виразка</a:t>
            </a:r>
            <a:r>
              <a:rPr lang="ru-RU" dirty="0"/>
              <a:t>, сап, </a:t>
            </a:r>
            <a:r>
              <a:rPr lang="ru-RU" dirty="0" err="1"/>
              <a:t>туляремія</a:t>
            </a:r>
            <a:r>
              <a:rPr lang="ru-RU" dirty="0"/>
              <a:t>, </a:t>
            </a:r>
            <a:r>
              <a:rPr lang="ru-RU" dirty="0" err="1"/>
              <a:t>орнітоз</a:t>
            </a:r>
            <a:r>
              <a:rPr lang="ru-RU" dirty="0"/>
              <a:t>, </a:t>
            </a:r>
            <a:r>
              <a:rPr lang="ru-RU" dirty="0" err="1"/>
              <a:t>ботулізм</a:t>
            </a:r>
            <a:r>
              <a:rPr lang="ru-RU" dirty="0"/>
              <a:t> та </a:t>
            </a:r>
            <a:r>
              <a:rPr lang="ru-RU" dirty="0" err="1"/>
              <a:t>ін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8295" y="2556932"/>
            <a:ext cx="2457203" cy="2068590"/>
          </a:xfrm>
          <a:prstGeom prst="rect">
            <a:avLst/>
          </a:prstGeom>
          <a:effectLst>
            <a:glow rad="127000">
              <a:schemeClr val="accent1">
                <a:alpha val="99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1273" y="4896455"/>
            <a:ext cx="1846642" cy="113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215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97" y="832230"/>
            <a:ext cx="10617297" cy="5343717"/>
          </a:xfrm>
        </p:spPr>
      </p:pic>
    </p:spTree>
    <p:extLst>
      <p:ext uri="{BB962C8B-B14F-4D97-AF65-F5344CB8AC3E}">
        <p14:creationId xmlns:p14="http://schemas.microsoft.com/office/powerpoint/2010/main" val="2665663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205" y="841084"/>
            <a:ext cx="7764360" cy="507922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899" y="982132"/>
            <a:ext cx="2619375" cy="23904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899" y="3629000"/>
            <a:ext cx="2588303" cy="209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4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56" y="982132"/>
            <a:ext cx="11167672" cy="1303867"/>
          </a:xfrm>
        </p:spPr>
        <p:txBody>
          <a:bodyPr>
            <a:normAutofit fontScale="90000"/>
          </a:bodyPr>
          <a:lstStyle/>
          <a:p>
            <a:r>
              <a:rPr lang="ru-RU" sz="5400" dirty="0"/>
              <a:t>За природою </a:t>
            </a:r>
            <a:r>
              <a:rPr lang="ru-RU" sz="5400" dirty="0" err="1"/>
              <a:t>збудників</a:t>
            </a:r>
            <a:r>
              <a:rPr lang="ru-RU" sz="5400" dirty="0"/>
              <a:t> </a:t>
            </a:r>
            <a:r>
              <a:rPr lang="ru-RU" sz="5400" dirty="0" err="1"/>
              <a:t>розрізняють</a:t>
            </a:r>
            <a:r>
              <a:rPr lang="ru-RU" sz="5400" dirty="0"/>
              <a:t>: </a:t>
            </a:r>
            <a:br>
              <a:rPr lang="ru-RU" sz="5400" dirty="0"/>
            </a:br>
            <a:endParaRPr lang="ru-RU" sz="54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04538" y="2285999"/>
            <a:ext cx="10987790" cy="3589869"/>
          </a:xfrm>
        </p:spPr>
        <p:txBody>
          <a:bodyPr>
            <a:noAutofit/>
          </a:bodyPr>
          <a:lstStyle/>
          <a:p>
            <a:pPr algn="just"/>
            <a:r>
              <a:rPr lang="ru-RU" sz="3200" dirty="0" err="1" smtClean="0"/>
              <a:t>вірусні</a:t>
            </a:r>
            <a:r>
              <a:rPr lang="ru-RU" sz="3200" dirty="0" smtClean="0"/>
              <a:t> </a:t>
            </a:r>
            <a:r>
              <a:rPr lang="ru-RU" sz="3200" dirty="0"/>
              <a:t>(</a:t>
            </a:r>
            <a:r>
              <a:rPr lang="ru-RU" sz="3200" dirty="0" err="1"/>
              <a:t>кір</a:t>
            </a:r>
            <a:r>
              <a:rPr lang="ru-RU" sz="3200" dirty="0"/>
              <a:t>, </a:t>
            </a:r>
            <a:r>
              <a:rPr lang="ru-RU" sz="3200" dirty="0" err="1"/>
              <a:t>грип</a:t>
            </a:r>
            <a:r>
              <a:rPr lang="ru-RU" sz="3200" dirty="0"/>
              <a:t>, СНІД, </a:t>
            </a:r>
            <a:r>
              <a:rPr lang="ru-RU" sz="3200" dirty="0" err="1"/>
              <a:t>вірусні</a:t>
            </a:r>
            <a:r>
              <a:rPr lang="ru-RU" sz="3200" dirty="0"/>
              <a:t> </a:t>
            </a:r>
            <a:r>
              <a:rPr lang="ru-RU" sz="3200" dirty="0" err="1" smtClean="0"/>
              <a:t>гепатити</a:t>
            </a:r>
            <a:r>
              <a:rPr lang="ru-RU" sz="3200" dirty="0" smtClean="0"/>
              <a:t> </a:t>
            </a:r>
            <a:r>
              <a:rPr lang="ru-RU" sz="3200" dirty="0"/>
              <a:t>А, В, С, </a:t>
            </a:r>
            <a:r>
              <a:rPr lang="en-US" sz="3200" dirty="0"/>
              <a:t>D, </a:t>
            </a:r>
            <a:r>
              <a:rPr lang="ru-RU" sz="3200" dirty="0"/>
              <a:t>Е), </a:t>
            </a:r>
            <a:r>
              <a:rPr lang="ru-RU" sz="3200" dirty="0" err="1"/>
              <a:t>пріонні</a:t>
            </a:r>
            <a:r>
              <a:rPr lang="ru-RU" sz="3200" dirty="0"/>
              <a:t> (</a:t>
            </a:r>
            <a:r>
              <a:rPr lang="ru-RU" sz="3200" dirty="0" err="1"/>
              <a:t>фатальне</a:t>
            </a:r>
            <a:r>
              <a:rPr lang="ru-RU" sz="3200" dirty="0"/>
              <a:t> </a:t>
            </a:r>
            <a:r>
              <a:rPr lang="ru-RU" sz="3200" dirty="0" err="1"/>
              <a:t>сімейне</a:t>
            </a:r>
            <a:r>
              <a:rPr lang="ru-RU" sz="3200" dirty="0"/>
              <a:t> </a:t>
            </a:r>
            <a:r>
              <a:rPr lang="ru-RU" sz="3200" dirty="0" err="1"/>
              <a:t>безсоння</a:t>
            </a:r>
            <a:r>
              <a:rPr lang="ru-RU" sz="3200" dirty="0"/>
              <a:t>, </a:t>
            </a:r>
            <a:r>
              <a:rPr lang="ru-RU" sz="3200" dirty="0" err="1"/>
              <a:t>губчаста</a:t>
            </a:r>
            <a:r>
              <a:rPr lang="ru-RU" sz="3200" dirty="0"/>
              <a:t> </a:t>
            </a:r>
            <a:r>
              <a:rPr lang="ru-RU" sz="3200" dirty="0" err="1"/>
              <a:t>енцефалопатія</a:t>
            </a:r>
            <a:r>
              <a:rPr lang="ru-RU" sz="3200" dirty="0"/>
              <a:t>),</a:t>
            </a:r>
          </a:p>
          <a:p>
            <a:pPr algn="just"/>
            <a:r>
              <a:rPr lang="ru-RU" sz="3200" dirty="0" err="1" smtClean="0"/>
              <a:t>бактеріальні</a:t>
            </a:r>
            <a:r>
              <a:rPr lang="ru-RU" sz="3200" dirty="0" smtClean="0"/>
              <a:t> </a:t>
            </a:r>
            <a:r>
              <a:rPr lang="ru-RU" sz="3200" dirty="0"/>
              <a:t>(холера, чума, </a:t>
            </a:r>
            <a:r>
              <a:rPr lang="ru-RU" sz="3200" dirty="0" err="1"/>
              <a:t>дизентерія</a:t>
            </a:r>
            <a:r>
              <a:rPr lang="ru-RU" sz="3200" dirty="0"/>
              <a:t>, </a:t>
            </a:r>
            <a:r>
              <a:rPr lang="ru-RU" sz="3200" dirty="0" err="1"/>
              <a:t>стафілококова</a:t>
            </a:r>
            <a:r>
              <a:rPr lang="ru-RU" sz="3200" dirty="0"/>
              <a:t> і </a:t>
            </a:r>
            <a:r>
              <a:rPr lang="ru-RU" sz="3200" dirty="0" err="1"/>
              <a:t>стрептококова</a:t>
            </a:r>
            <a:r>
              <a:rPr lang="ru-RU" sz="3200" dirty="0"/>
              <a:t> </a:t>
            </a:r>
            <a:r>
              <a:rPr lang="ru-RU" sz="3200" dirty="0" err="1" smtClean="0"/>
              <a:t>інфекції,сальмонельоз</a:t>
            </a:r>
            <a:r>
              <a:rPr lang="ru-RU" sz="3200" dirty="0" smtClean="0"/>
              <a:t>)</a:t>
            </a:r>
          </a:p>
          <a:p>
            <a:pPr algn="just"/>
            <a:r>
              <a:rPr lang="ru-RU" sz="3200" dirty="0" err="1" smtClean="0"/>
              <a:t>грибкові</a:t>
            </a:r>
            <a:r>
              <a:rPr lang="ru-RU" sz="3200" dirty="0" smtClean="0"/>
              <a:t> </a:t>
            </a:r>
            <a:r>
              <a:rPr lang="ru-RU" sz="3200" dirty="0"/>
              <a:t>(</a:t>
            </a:r>
            <a:r>
              <a:rPr lang="ru-RU" sz="3200" dirty="0" err="1"/>
              <a:t>епідермофітія</a:t>
            </a:r>
            <a:r>
              <a:rPr lang="ru-RU" sz="3200" dirty="0"/>
              <a:t>, </a:t>
            </a:r>
            <a:r>
              <a:rPr lang="ru-RU" sz="3200" dirty="0" err="1"/>
              <a:t>аспергільоз</a:t>
            </a:r>
            <a:r>
              <a:rPr lang="ru-RU" sz="3200" dirty="0"/>
              <a:t>, кандидоз, </a:t>
            </a:r>
            <a:r>
              <a:rPr lang="ru-RU" sz="3200" dirty="0" err="1" smtClean="0"/>
              <a:t>мукоромікоз</a:t>
            </a:r>
            <a:r>
              <a:rPr lang="ru-RU" sz="3200" dirty="0" smtClean="0"/>
              <a:t>) </a:t>
            </a:r>
            <a:r>
              <a:rPr lang="ru-RU" sz="3200" dirty="0" err="1" smtClean="0"/>
              <a:t>захворювання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70824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64" y="755264"/>
            <a:ext cx="6491056" cy="5426476"/>
          </a:xfrm>
          <a:effectLst>
            <a:glow rad="127000">
              <a:schemeClr val="accent1">
                <a:alpha val="99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2287" y="755264"/>
            <a:ext cx="3915549" cy="2286681"/>
          </a:xfrm>
          <a:prstGeom prst="rect">
            <a:avLst/>
          </a:prstGeom>
          <a:effectLst>
            <a:glow rad="127000">
              <a:schemeClr val="accent1">
                <a:alpha val="99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2287" y="3367094"/>
            <a:ext cx="4024052" cy="2643962"/>
          </a:xfrm>
          <a:prstGeom prst="rect">
            <a:avLst/>
          </a:prstGeom>
          <a:effectLst>
            <a:glow rad="127000">
              <a:schemeClr val="accent1">
                <a:alpha val="99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29999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732" y="640325"/>
            <a:ext cx="4669436" cy="2627531"/>
          </a:xfrm>
          <a:prstGeom prst="rect">
            <a:avLst/>
          </a:prstGeom>
          <a:effectLst>
            <a:glow rad="127000">
              <a:schemeClr val="accent1">
                <a:alpha val="98000"/>
              </a:schemeClr>
            </a:glow>
          </a:effectLst>
        </p:spPr>
      </p:pic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36" y="569445"/>
            <a:ext cx="5816184" cy="535086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820" y="3464485"/>
            <a:ext cx="5231045" cy="245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422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554636"/>
            <a:ext cx="9601196" cy="2002296"/>
          </a:xfrm>
        </p:spPr>
        <p:txBody>
          <a:bodyPr>
            <a:normAutofit/>
          </a:bodyPr>
          <a:lstStyle/>
          <a:p>
            <a:r>
              <a:rPr lang="ru-RU" sz="2800" dirty="0"/>
              <a:t>ХВОРОБА, ЗАХВОРЮВАННЯ (лат. </a:t>
            </a:r>
            <a:r>
              <a:rPr lang="en-US" sz="2800" dirty="0" err="1"/>
              <a:t>morbus</a:t>
            </a:r>
            <a:r>
              <a:rPr lang="en-US" sz="2800" dirty="0"/>
              <a:t>) –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порушення</a:t>
            </a:r>
            <a:r>
              <a:rPr lang="ru-RU" sz="2800" dirty="0"/>
              <a:t> </a:t>
            </a:r>
            <a:r>
              <a:rPr lang="ru-RU" sz="2800" dirty="0" err="1" smtClean="0"/>
              <a:t>нормальної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життєдіяльності</a:t>
            </a:r>
            <a:r>
              <a:rPr lang="ru-RU" sz="2800" dirty="0"/>
              <a:t> </a:t>
            </a:r>
            <a:r>
              <a:rPr lang="ru-RU" sz="2800" dirty="0" err="1" smtClean="0"/>
              <a:t>організму</a:t>
            </a:r>
            <a:r>
              <a:rPr lang="ru-RU" sz="2800" dirty="0"/>
              <a:t>, </a:t>
            </a:r>
            <a:r>
              <a:rPr lang="ru-RU" sz="2800" dirty="0" err="1"/>
              <a:t>внаслідок</a:t>
            </a:r>
            <a:r>
              <a:rPr lang="ru-RU" sz="2800" dirty="0"/>
              <a:t> </a:t>
            </a:r>
            <a:r>
              <a:rPr lang="ru-RU" sz="2800" dirty="0" err="1"/>
              <a:t>чого</a:t>
            </a:r>
            <a:r>
              <a:rPr lang="ru-RU" sz="2800" dirty="0"/>
              <a:t> </a:t>
            </a:r>
            <a:r>
              <a:rPr lang="ru-RU" sz="2800" dirty="0" err="1"/>
              <a:t>знижуються</a:t>
            </a:r>
            <a:r>
              <a:rPr lang="ru-RU" sz="2800" dirty="0"/>
              <a:t> </a:t>
            </a:r>
            <a:r>
              <a:rPr lang="ru-RU" sz="2800" dirty="0" err="1"/>
              <a:t>його</a:t>
            </a:r>
            <a:r>
              <a:rPr lang="ru-RU" sz="2800" dirty="0"/>
              <a:t> </a:t>
            </a:r>
            <a:r>
              <a:rPr lang="ru-RU" sz="2800" dirty="0" err="1" smtClean="0"/>
              <a:t>пристосувальні</a:t>
            </a:r>
            <a:r>
              <a:rPr lang="ru-RU" sz="2800" dirty="0" smtClean="0"/>
              <a:t> </a:t>
            </a:r>
            <a:r>
              <a:rPr lang="ru-RU" sz="2800" dirty="0" err="1" smtClean="0"/>
              <a:t>можливості</a:t>
            </a:r>
            <a:r>
              <a:rPr lang="ru-RU" sz="2800" dirty="0"/>
              <a:t>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rgbClr val="002060"/>
                </a:solidFill>
              </a:rPr>
              <a:t>Наука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 err="1">
                <a:solidFill>
                  <a:srgbClr val="002060"/>
                </a:solidFill>
              </a:rPr>
              <a:t>що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вивчає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хвороби</a:t>
            </a:r>
            <a:r>
              <a:rPr lang="ru-RU" sz="2800" dirty="0" smtClean="0">
                <a:solidFill>
                  <a:srgbClr val="002060"/>
                </a:solidFill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</a:rPr>
              <a:t>називається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нозологією</a:t>
            </a:r>
            <a:r>
              <a:rPr lang="ru-RU" sz="1800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6159" y="2657212"/>
            <a:ext cx="3050654" cy="3311757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244" y="2657212"/>
            <a:ext cx="4961354" cy="3218656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19759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dirty="0" smtClean="0">
                <a:solidFill>
                  <a:schemeClr val="accent4">
                    <a:lumMod val="50000"/>
                  </a:schemeClr>
                </a:solidFill>
              </a:rPr>
              <a:t>КЛАСИФІКАЦІЯ ХВОРОБ</a:t>
            </a:r>
            <a:endParaRPr lang="ru-RU" sz="5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95402" y="2068432"/>
            <a:ext cx="9601196" cy="42272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за </a:t>
            </a:r>
            <a:r>
              <a:rPr lang="ru-RU" dirty="0">
                <a:solidFill>
                  <a:srgbClr val="FF0000"/>
                </a:solidFill>
              </a:rPr>
              <a:t>причинами </a:t>
            </a:r>
            <a:r>
              <a:rPr lang="ru-RU" dirty="0" err="1">
                <a:solidFill>
                  <a:srgbClr val="FF0000"/>
                </a:solidFill>
              </a:rPr>
              <a:t>виникнення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:</a:t>
            </a:r>
          </a:p>
          <a:p>
            <a:r>
              <a:rPr lang="ru-RU" dirty="0" err="1"/>
              <a:t>спадкові</a:t>
            </a:r>
            <a:r>
              <a:rPr lang="ru-RU" dirty="0"/>
              <a:t> (</a:t>
            </a:r>
            <a:r>
              <a:rPr lang="ru-RU" dirty="0" err="1"/>
              <a:t>генні</a:t>
            </a:r>
            <a:r>
              <a:rPr lang="ru-RU" dirty="0"/>
              <a:t>, </a:t>
            </a:r>
            <a:r>
              <a:rPr lang="ru-RU" dirty="0" err="1"/>
              <a:t>хромосомні</a:t>
            </a:r>
            <a:r>
              <a:rPr lang="ru-RU" dirty="0"/>
              <a:t>, </a:t>
            </a:r>
            <a:r>
              <a:rPr lang="ru-RU" dirty="0" err="1"/>
              <a:t>хвороби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спадковою</a:t>
            </a:r>
            <a:r>
              <a:rPr lang="ru-RU" dirty="0"/>
              <a:t> </a:t>
            </a:r>
            <a:r>
              <a:rPr lang="ru-RU" dirty="0" err="1"/>
              <a:t>схильністю</a:t>
            </a:r>
            <a:r>
              <a:rPr lang="ru-RU" dirty="0" smtClean="0"/>
              <a:t>),</a:t>
            </a:r>
          </a:p>
          <a:p>
            <a:r>
              <a:rPr lang="ru-RU" dirty="0" err="1" smtClean="0"/>
              <a:t>набуті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 smtClean="0"/>
              <a:t>цукровий</a:t>
            </a:r>
            <a:r>
              <a:rPr lang="ru-RU" dirty="0" smtClean="0"/>
              <a:t> </a:t>
            </a:r>
            <a:r>
              <a:rPr lang="ru-RU" dirty="0" err="1" smtClean="0"/>
              <a:t>діабет</a:t>
            </a:r>
            <a:r>
              <a:rPr lang="ru-RU" dirty="0"/>
              <a:t>, гастрит</a:t>
            </a:r>
            <a:r>
              <a:rPr lang="ru-RU" dirty="0" smtClean="0"/>
              <a:t>),</a:t>
            </a:r>
          </a:p>
          <a:p>
            <a:r>
              <a:rPr lang="ru-RU" dirty="0" smtClean="0"/>
              <a:t> </a:t>
            </a:r>
            <a:r>
              <a:rPr lang="ru-RU" dirty="0" err="1"/>
              <a:t>інфекційні</a:t>
            </a:r>
            <a:r>
              <a:rPr lang="ru-RU" dirty="0"/>
              <a:t> (</a:t>
            </a:r>
            <a:r>
              <a:rPr lang="ru-RU" dirty="0" err="1"/>
              <a:t>вірусні</a:t>
            </a:r>
            <a:r>
              <a:rPr lang="ru-RU" dirty="0"/>
              <a:t>, </a:t>
            </a:r>
            <a:r>
              <a:rPr lang="ru-RU" dirty="0" err="1"/>
              <a:t>бактеріальні</a:t>
            </a:r>
            <a:r>
              <a:rPr lang="ru-RU" dirty="0"/>
              <a:t>), </a:t>
            </a:r>
            <a:endParaRPr lang="ru-RU" dirty="0" smtClean="0"/>
          </a:p>
          <a:p>
            <a:r>
              <a:rPr lang="ru-RU" dirty="0" err="1" smtClean="0"/>
              <a:t>паразитарні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дизентерія</a:t>
            </a:r>
            <a:r>
              <a:rPr lang="ru-RU" dirty="0"/>
              <a:t>, </a:t>
            </a:r>
            <a:r>
              <a:rPr lang="ru-RU" dirty="0" err="1"/>
              <a:t>малярія</a:t>
            </a:r>
            <a:r>
              <a:rPr lang="ru-RU" dirty="0"/>
              <a:t>), </a:t>
            </a:r>
            <a:endParaRPr lang="ru-RU" dirty="0" smtClean="0"/>
          </a:p>
          <a:p>
            <a:r>
              <a:rPr lang="ru-RU" dirty="0" err="1" smtClean="0"/>
              <a:t>неінфекційні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 smtClean="0"/>
              <a:t>харчові</a:t>
            </a:r>
            <a:r>
              <a:rPr lang="ru-RU" dirty="0" smtClean="0"/>
              <a:t> </a:t>
            </a:r>
            <a:r>
              <a:rPr lang="ru-RU" dirty="0" err="1" smtClean="0"/>
              <a:t>отруєння</a:t>
            </a:r>
            <a:r>
              <a:rPr lang="ru-RU" dirty="0"/>
              <a:t>, </a:t>
            </a:r>
            <a:r>
              <a:rPr lang="ru-RU" dirty="0" err="1"/>
              <a:t>травми</a:t>
            </a:r>
            <a:r>
              <a:rPr lang="ru-RU" dirty="0"/>
              <a:t>);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за </a:t>
            </a:r>
            <a:r>
              <a:rPr lang="ru-RU" dirty="0">
                <a:solidFill>
                  <a:srgbClr val="FF0000"/>
                </a:solidFill>
              </a:rPr>
              <a:t>анатомо-</a:t>
            </a:r>
            <a:r>
              <a:rPr lang="ru-RU" dirty="0" err="1">
                <a:solidFill>
                  <a:srgbClr val="FF0000"/>
                </a:solidFill>
              </a:rPr>
              <a:t>фізіологічними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системами:</a:t>
            </a:r>
            <a:r>
              <a:rPr lang="ru-RU" dirty="0" smtClean="0"/>
              <a:t> </a:t>
            </a:r>
            <a:r>
              <a:rPr lang="ru-RU" dirty="0" err="1"/>
              <a:t>хвороби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травлення</a:t>
            </a:r>
            <a:r>
              <a:rPr lang="ru-RU" dirty="0"/>
              <a:t>, </a:t>
            </a:r>
            <a:r>
              <a:rPr lang="ru-RU" dirty="0" err="1"/>
              <a:t>дихання</a:t>
            </a:r>
            <a:r>
              <a:rPr lang="ru-RU" dirty="0"/>
              <a:t>, </a:t>
            </a:r>
            <a:r>
              <a:rPr lang="ru-RU" dirty="0" err="1"/>
              <a:t>кровообігу</a:t>
            </a:r>
            <a:r>
              <a:rPr lang="ru-RU" dirty="0"/>
              <a:t> </a:t>
            </a:r>
            <a:r>
              <a:rPr lang="ru-RU" dirty="0" smtClean="0"/>
              <a:t>та </a:t>
            </a:r>
            <a:r>
              <a:rPr lang="ru-RU" dirty="0" err="1" smtClean="0"/>
              <a:t>ін</a:t>
            </a:r>
            <a:r>
              <a:rPr lang="ru-RU" dirty="0" smtClean="0"/>
              <a:t>.;</a:t>
            </a:r>
          </a:p>
          <a:p>
            <a:r>
              <a:rPr lang="ru-RU" dirty="0" smtClean="0"/>
              <a:t> </a:t>
            </a:r>
            <a:r>
              <a:rPr lang="ru-RU" dirty="0">
                <a:solidFill>
                  <a:srgbClr val="FF0000"/>
                </a:solidFill>
              </a:rPr>
              <a:t>за </a:t>
            </a:r>
            <a:r>
              <a:rPr lang="ru-RU" dirty="0" err="1">
                <a:solidFill>
                  <a:srgbClr val="FF0000"/>
                </a:solidFill>
              </a:rPr>
              <a:t>ознаками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статі</a:t>
            </a:r>
            <a:r>
              <a:rPr lang="ru-RU" dirty="0">
                <a:solidFill>
                  <a:srgbClr val="FF0000"/>
                </a:solidFill>
              </a:rPr>
              <a:t> та </a:t>
            </a:r>
            <a:r>
              <a:rPr lang="ru-RU" dirty="0" err="1" smtClean="0">
                <a:solidFill>
                  <a:srgbClr val="FF0000"/>
                </a:solidFill>
              </a:rPr>
              <a:t>віку</a:t>
            </a:r>
            <a:r>
              <a:rPr lang="ru-RU" dirty="0">
                <a:solidFill>
                  <a:srgbClr val="FF0000"/>
                </a:solidFill>
              </a:rPr>
              <a:t>:</a:t>
            </a:r>
            <a:r>
              <a:rPr lang="ru-RU" dirty="0" smtClean="0"/>
              <a:t> </a:t>
            </a:r>
            <a:r>
              <a:rPr lang="ru-RU" dirty="0" err="1"/>
              <a:t>жіночі</a:t>
            </a:r>
            <a:r>
              <a:rPr lang="ru-RU" dirty="0"/>
              <a:t>, </a:t>
            </a:r>
            <a:r>
              <a:rPr lang="ru-RU" dirty="0" err="1"/>
              <a:t>дитячі</a:t>
            </a:r>
            <a:r>
              <a:rPr lang="ru-RU" dirty="0"/>
              <a:t> </a:t>
            </a:r>
            <a:r>
              <a:rPr lang="ru-RU" dirty="0" err="1" smtClean="0"/>
              <a:t>хвороби</a:t>
            </a:r>
            <a:r>
              <a:rPr lang="ru-RU" dirty="0" smtClean="0"/>
              <a:t>, </a:t>
            </a:r>
            <a:r>
              <a:rPr lang="ru-RU" dirty="0" err="1" smtClean="0"/>
              <a:t>хвороби</a:t>
            </a:r>
            <a:r>
              <a:rPr lang="ru-RU" dirty="0" smtClean="0"/>
              <a:t> </a:t>
            </a:r>
            <a:r>
              <a:rPr lang="ru-RU" dirty="0" err="1"/>
              <a:t>старості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 smtClean="0"/>
              <a:t>.;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за </a:t>
            </a:r>
            <a:r>
              <a:rPr lang="ru-RU" dirty="0" err="1">
                <a:solidFill>
                  <a:srgbClr val="FF0000"/>
                </a:solidFill>
              </a:rPr>
              <a:t>екологічним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принципом:</a:t>
            </a:r>
            <a:r>
              <a:rPr lang="ru-RU" dirty="0" err="1" smtClean="0"/>
              <a:t>ендемічні</a:t>
            </a:r>
            <a:r>
              <a:rPr lang="ru-RU" dirty="0"/>
              <a:t>, </a:t>
            </a:r>
            <a:r>
              <a:rPr lang="ru-RU" dirty="0" err="1"/>
              <a:t>тропічні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6043" y="3018410"/>
            <a:ext cx="1987040" cy="131749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1577" y="2945332"/>
            <a:ext cx="2199724" cy="1463649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7900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251955"/>
            <a:ext cx="9601196" cy="2315704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/>
              <a:t>Найпоширенішим </a:t>
            </a:r>
            <a:r>
              <a:rPr lang="ru-RU" dirty="0" err="1"/>
              <a:t>захворюванням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 є </a:t>
            </a:r>
            <a:r>
              <a:rPr lang="ru-RU" dirty="0">
                <a:solidFill>
                  <a:srgbClr val="FF0000"/>
                </a:solidFill>
              </a:rPr>
              <a:t>нежить</a:t>
            </a:r>
            <a:r>
              <a:rPr lang="ru-RU" dirty="0"/>
              <a:t> (</a:t>
            </a:r>
            <a:r>
              <a:rPr lang="ru-RU" dirty="0" err="1"/>
              <a:t>лікарі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dirty="0" err="1"/>
              <a:t>ринітом</a:t>
            </a:r>
            <a:r>
              <a:rPr lang="ru-RU" dirty="0"/>
              <a:t>).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спричиняти</a:t>
            </a:r>
            <a:r>
              <a:rPr lang="ru-RU" dirty="0"/>
              <a:t> </a:t>
            </a:r>
            <a:r>
              <a:rPr lang="ru-RU" dirty="0" err="1"/>
              <a:t>віруси</a:t>
            </a:r>
            <a:r>
              <a:rPr lang="ru-RU" dirty="0"/>
              <a:t>, </a:t>
            </a:r>
            <a:r>
              <a:rPr lang="ru-RU" dirty="0" err="1"/>
              <a:t>бактерії</a:t>
            </a:r>
            <a:r>
              <a:rPr lang="ru-RU" dirty="0"/>
              <a:t>, </a:t>
            </a:r>
            <a:r>
              <a:rPr lang="ru-RU" dirty="0" err="1"/>
              <a:t>алергени</a:t>
            </a:r>
            <a:r>
              <a:rPr lang="ru-RU" dirty="0"/>
              <a:t>, </a:t>
            </a:r>
            <a:r>
              <a:rPr lang="ru-RU" dirty="0" err="1"/>
              <a:t>стрес</a:t>
            </a:r>
            <a:r>
              <a:rPr lang="ru-RU" dirty="0"/>
              <a:t>, </a:t>
            </a:r>
            <a:r>
              <a:rPr lang="ru-RU" dirty="0" err="1"/>
              <a:t>травмування</a:t>
            </a:r>
            <a:r>
              <a:rPr lang="ru-RU" dirty="0"/>
              <a:t> </a:t>
            </a:r>
            <a:r>
              <a:rPr lang="ru-RU" dirty="0" err="1"/>
              <a:t>слизової</a:t>
            </a:r>
            <a:r>
              <a:rPr lang="ru-RU" dirty="0"/>
              <a:t> </a:t>
            </a:r>
            <a:r>
              <a:rPr lang="ru-RU" dirty="0" err="1" smtClean="0"/>
              <a:t>оболонки</a:t>
            </a:r>
            <a:r>
              <a:rPr lang="ru-RU" dirty="0" smtClean="0"/>
              <a:t> носа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1" y="3813571"/>
            <a:ext cx="4265950" cy="235898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603" y="3540792"/>
            <a:ext cx="4377128" cy="2631765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280316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ПРИЧИНИ ЗАХВОРЮВАНЬ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95402" y="1801151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err="1" smtClean="0"/>
              <a:t>зовнішні</a:t>
            </a:r>
            <a:r>
              <a:rPr lang="ru-RU" sz="4000" dirty="0" smtClean="0"/>
              <a:t> (</a:t>
            </a:r>
            <a:r>
              <a:rPr lang="ru-RU" sz="4000" dirty="0" err="1" smtClean="0"/>
              <a:t>екзогенні</a:t>
            </a:r>
            <a:r>
              <a:rPr lang="ru-RU" sz="4000" dirty="0" smtClean="0"/>
              <a:t>)     </a:t>
            </a:r>
            <a:r>
              <a:rPr lang="ru-RU" sz="4000" dirty="0" err="1" smtClean="0"/>
              <a:t>внутрішні</a:t>
            </a:r>
            <a:r>
              <a:rPr lang="ru-RU" sz="4000" dirty="0" smtClean="0"/>
              <a:t> (</a:t>
            </a:r>
            <a:r>
              <a:rPr lang="ru-RU" sz="4000" dirty="0" err="1" smtClean="0"/>
              <a:t>ендогенні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553" y="2504759"/>
            <a:ext cx="3564546" cy="2226764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  <a:softEdge rad="254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343" y="2504759"/>
            <a:ext cx="3657177" cy="2239099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6" name="Прямокутник 5"/>
          <p:cNvSpPr/>
          <p:nvPr/>
        </p:nvSpPr>
        <p:spPr>
          <a:xfrm>
            <a:off x="990390" y="4743858"/>
            <a:ext cx="47050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фізичні (тепло, холод, вітер), хімічні (надлишок солі, вплив кислот), </a:t>
            </a:r>
            <a:r>
              <a:rPr lang="uk-UA" dirty="0" smtClean="0"/>
              <a:t>біологічні(віруси</a:t>
            </a:r>
            <a:r>
              <a:rPr lang="uk-UA" dirty="0"/>
              <a:t>, хвороботворні бактерії, тварини-паразити), психічні (напружені </a:t>
            </a:r>
            <a:r>
              <a:rPr lang="uk-UA" dirty="0" smtClean="0"/>
              <a:t>сімейні чи </a:t>
            </a:r>
            <a:r>
              <a:rPr lang="uk-UA" dirty="0"/>
              <a:t>виробничі відносини)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6738553" y="5015681"/>
            <a:ext cx="37649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генетичні</a:t>
            </a:r>
            <a:r>
              <a:rPr lang="ru-RU" dirty="0"/>
              <a:t> </a:t>
            </a:r>
            <a:r>
              <a:rPr lang="ru-RU" dirty="0" err="1"/>
              <a:t>чинники</a:t>
            </a:r>
            <a:r>
              <a:rPr lang="ru-RU" dirty="0"/>
              <a:t> та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будови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,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6547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853" y="577397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b="1" u="sng" dirty="0"/>
              <a:t>Профілактика</a:t>
            </a:r>
            <a:r>
              <a:rPr lang="ru-RU" b="1" dirty="0"/>
              <a:t> </a:t>
            </a:r>
            <a:r>
              <a:rPr lang="ru-RU" b="1" dirty="0" err="1"/>
              <a:t>захворювань</a:t>
            </a:r>
            <a:r>
              <a:rPr lang="ru-RU" b="1" dirty="0"/>
              <a:t> – </a:t>
            </a:r>
            <a:r>
              <a:rPr lang="ru-RU" b="1" dirty="0" err="1" smtClean="0"/>
              <a:t>це</a:t>
            </a:r>
            <a:r>
              <a:rPr lang="ru-RU" b="1" dirty="0" smtClean="0"/>
              <a:t> заходи, </a:t>
            </a:r>
            <a:r>
              <a:rPr lang="ru-RU" b="1" dirty="0" err="1" smtClean="0"/>
              <a:t>що</a:t>
            </a:r>
            <a:r>
              <a:rPr lang="ru-RU" b="1" dirty="0" smtClean="0"/>
              <a:t> </a:t>
            </a:r>
            <a:r>
              <a:rPr lang="ru-RU" b="1" dirty="0" err="1" smtClean="0"/>
              <a:t>запобігають</a:t>
            </a:r>
            <a:r>
              <a:rPr lang="ru-RU" b="1" dirty="0" smtClean="0"/>
              <a:t> </a:t>
            </a:r>
            <a:r>
              <a:rPr lang="ru-RU" b="1" dirty="0" err="1" smtClean="0"/>
              <a:t>їхньому</a:t>
            </a:r>
            <a:r>
              <a:rPr lang="ru-RU" b="1" dirty="0" smtClean="0"/>
              <a:t> </a:t>
            </a:r>
            <a:r>
              <a:rPr lang="ru-RU" b="1" dirty="0" err="1" smtClean="0"/>
              <a:t>виникненню</a:t>
            </a:r>
            <a:endParaRPr lang="ru-RU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09467" y="1881264"/>
            <a:ext cx="10717967" cy="3318936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err="1">
                <a:solidFill>
                  <a:srgbClr val="FF0000"/>
                </a:solidFill>
              </a:rPr>
              <a:t>Неінфекційні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захворюання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хворобливі</a:t>
            </a:r>
            <a:r>
              <a:rPr lang="ru-RU" dirty="0"/>
              <a:t> </a:t>
            </a:r>
            <a:r>
              <a:rPr lang="ru-RU" dirty="0" err="1"/>
              <a:t>стани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у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 smtClean="0"/>
              <a:t>фізіологічних</a:t>
            </a:r>
            <a:r>
              <a:rPr lang="ru-RU" dirty="0"/>
              <a:t>, </a:t>
            </a:r>
            <a:r>
              <a:rPr lang="ru-RU" dirty="0" err="1"/>
              <a:t>екологічних</a:t>
            </a:r>
            <a:r>
              <a:rPr lang="ru-RU" dirty="0"/>
              <a:t>, </a:t>
            </a:r>
            <a:r>
              <a:rPr lang="ru-RU" dirty="0" err="1"/>
              <a:t>поведінкових</a:t>
            </a:r>
            <a:r>
              <a:rPr lang="ru-RU" dirty="0"/>
              <a:t> </a:t>
            </a:r>
            <a:r>
              <a:rPr lang="ru-RU" dirty="0" err="1"/>
              <a:t>чинників</a:t>
            </a:r>
            <a:r>
              <a:rPr lang="ru-RU" dirty="0"/>
              <a:t> і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 smtClean="0"/>
              <a:t>генетичну</a:t>
            </a:r>
            <a:r>
              <a:rPr lang="ru-RU" dirty="0" smtClean="0"/>
              <a:t> причину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09" y="3185131"/>
            <a:ext cx="10130634" cy="300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37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19528"/>
            <a:ext cx="9601196" cy="1566471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Неінфекційні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захворювання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поширені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серед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усіх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вікових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груп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49508" y="2556932"/>
            <a:ext cx="10717967" cy="33189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err="1" smtClean="0"/>
              <a:t>Існують</a:t>
            </a:r>
            <a:r>
              <a:rPr lang="ru-RU" sz="2800" dirty="0" smtClean="0"/>
              <a:t> </a:t>
            </a:r>
            <a:r>
              <a:rPr lang="ru-RU" sz="2800" dirty="0" err="1"/>
              <a:t>основні</a:t>
            </a:r>
            <a:r>
              <a:rPr lang="ru-RU" sz="2800" dirty="0"/>
              <a:t> </a:t>
            </a:r>
            <a:r>
              <a:rPr lang="ru-RU" sz="2800" dirty="0" err="1">
                <a:solidFill>
                  <a:srgbClr val="FF0000"/>
                </a:solidFill>
              </a:rPr>
              <a:t>чотири</a:t>
            </a:r>
            <a:r>
              <a:rPr lang="ru-RU" sz="2800" dirty="0"/>
              <a:t> </a:t>
            </a:r>
            <a:r>
              <a:rPr lang="ru-RU" sz="2800" dirty="0" err="1"/>
              <a:t>типи</a:t>
            </a:r>
            <a:r>
              <a:rPr lang="ru-RU" sz="2800" dirty="0"/>
              <a:t> </a:t>
            </a:r>
            <a:r>
              <a:rPr lang="ru-RU" sz="2800" dirty="0" err="1"/>
              <a:t>неінфекційних</a:t>
            </a:r>
            <a:r>
              <a:rPr lang="ru-RU" sz="2800" dirty="0"/>
              <a:t> </a:t>
            </a:r>
            <a:r>
              <a:rPr lang="ru-RU" sz="2800" dirty="0" err="1" smtClean="0"/>
              <a:t>захворювань</a:t>
            </a:r>
            <a:endParaRPr lang="ru-RU" sz="2800" dirty="0" smtClean="0"/>
          </a:p>
          <a:p>
            <a:r>
              <a:rPr lang="ru-RU" sz="2800" dirty="0" err="1" smtClean="0">
                <a:solidFill>
                  <a:srgbClr val="FF0000"/>
                </a:solidFill>
              </a:rPr>
              <a:t>серцево-судинні</a:t>
            </a:r>
            <a:r>
              <a:rPr lang="ru-RU" sz="2800" dirty="0" smtClean="0"/>
              <a:t>(</a:t>
            </a:r>
            <a:r>
              <a:rPr lang="ru-RU" sz="2800" dirty="0" err="1" smtClean="0"/>
              <a:t>інфаркт</a:t>
            </a:r>
            <a:r>
              <a:rPr lang="ru-RU" sz="2800" dirty="0"/>
              <a:t>, </a:t>
            </a:r>
            <a:r>
              <a:rPr lang="ru-RU" sz="2800" dirty="0" err="1"/>
              <a:t>інсульт</a:t>
            </a:r>
            <a:r>
              <a:rPr lang="ru-RU" sz="2800" dirty="0"/>
              <a:t>, </a:t>
            </a:r>
            <a:r>
              <a:rPr lang="ru-RU" sz="2800" dirty="0" err="1"/>
              <a:t>вроджені</a:t>
            </a:r>
            <a:r>
              <a:rPr lang="ru-RU" sz="2800" dirty="0"/>
              <a:t> вади </a:t>
            </a:r>
            <a:r>
              <a:rPr lang="ru-RU" sz="2800" dirty="0" err="1"/>
              <a:t>серця</a:t>
            </a:r>
            <a:r>
              <a:rPr lang="ru-RU" sz="2800" dirty="0"/>
              <a:t>, </a:t>
            </a:r>
            <a:r>
              <a:rPr lang="ru-RU" sz="2800" dirty="0" err="1"/>
              <a:t>ендокардит</a:t>
            </a:r>
            <a:r>
              <a:rPr lang="ru-RU" sz="2800" dirty="0" smtClean="0"/>
              <a:t>)</a:t>
            </a:r>
          </a:p>
          <a:p>
            <a:r>
              <a:rPr lang="ru-RU" sz="2800" dirty="0">
                <a:solidFill>
                  <a:srgbClr val="FF0000"/>
                </a:solidFill>
              </a:rPr>
              <a:t>р</a:t>
            </a:r>
            <a:r>
              <a:rPr lang="ru-RU" sz="2800" dirty="0" smtClean="0">
                <a:solidFill>
                  <a:srgbClr val="FF0000"/>
                </a:solidFill>
              </a:rPr>
              <a:t>ак</a:t>
            </a:r>
          </a:p>
          <a:p>
            <a:r>
              <a:rPr lang="ru-RU" sz="2800" dirty="0" err="1" smtClean="0">
                <a:solidFill>
                  <a:srgbClr val="FF0000"/>
                </a:solidFill>
              </a:rPr>
              <a:t>хронічні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</a:rPr>
              <a:t>респіраторні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</a:rPr>
              <a:t>захворювання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/>
              <a:t>(</a:t>
            </a:r>
            <a:r>
              <a:rPr lang="ru-RU" sz="2800" dirty="0" err="1"/>
              <a:t>хронічна</a:t>
            </a:r>
            <a:r>
              <a:rPr lang="ru-RU" sz="2800" dirty="0"/>
              <a:t> </a:t>
            </a:r>
            <a:r>
              <a:rPr lang="ru-RU" sz="2800" dirty="0" err="1"/>
              <a:t>обструктивна</a:t>
            </a:r>
            <a:r>
              <a:rPr lang="ru-RU" sz="2800" dirty="0"/>
              <a:t> хвороба </a:t>
            </a:r>
            <a:r>
              <a:rPr lang="ru-RU" sz="2800" dirty="0" err="1"/>
              <a:t>легень</a:t>
            </a:r>
            <a:r>
              <a:rPr lang="ru-RU" sz="2800" dirty="0"/>
              <a:t>, астма) </a:t>
            </a:r>
          </a:p>
          <a:p>
            <a:r>
              <a:rPr lang="ru-RU" sz="2800" dirty="0" err="1" smtClean="0">
                <a:solidFill>
                  <a:srgbClr val="FF0000"/>
                </a:solidFill>
              </a:rPr>
              <a:t>діабет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8461419" y="5318974"/>
            <a:ext cx="31734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патологій</a:t>
            </a:r>
            <a:r>
              <a:rPr lang="ru-RU" dirty="0"/>
              <a:t> </a:t>
            </a:r>
            <a:r>
              <a:rPr lang="ru-RU" dirty="0" err="1" smtClean="0"/>
              <a:t>потерпають</a:t>
            </a:r>
            <a:r>
              <a:rPr lang="ru-RU" dirty="0" smtClean="0"/>
              <a:t> </a:t>
            </a:r>
            <a:r>
              <a:rPr lang="ru-RU" dirty="0"/>
              <a:t>до </a:t>
            </a:r>
            <a:r>
              <a:rPr lang="ru-RU" dirty="0" smtClean="0"/>
              <a:t>60% </a:t>
            </a:r>
            <a:r>
              <a:rPr lang="ru-RU" dirty="0" err="1"/>
              <a:t>дорослого</a:t>
            </a:r>
            <a:r>
              <a:rPr lang="ru-RU" dirty="0"/>
              <a:t> та </a:t>
            </a:r>
            <a:r>
              <a:rPr lang="ru-RU" dirty="0" err="1"/>
              <a:t>майже</a:t>
            </a:r>
            <a:r>
              <a:rPr lang="ru-RU" dirty="0"/>
              <a:t> </a:t>
            </a:r>
            <a:r>
              <a:rPr lang="ru-RU" dirty="0" smtClean="0"/>
              <a:t>20% </a:t>
            </a:r>
            <a:r>
              <a:rPr lang="ru-RU" dirty="0" err="1"/>
              <a:t>дитячого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світу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9952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379</TotalTime>
  <Words>713</Words>
  <Application>Microsoft Office PowerPoint</Application>
  <PresentationFormat>Широкий екран</PresentationFormat>
  <Paragraphs>64</Paragraphs>
  <Slides>32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32</vt:i4>
      </vt:variant>
    </vt:vector>
  </HeadingPairs>
  <TitlesOfParts>
    <vt:vector size="35" baseType="lpstr">
      <vt:lpstr>Arial</vt:lpstr>
      <vt:lpstr>Garamond</vt:lpstr>
      <vt:lpstr>Природа</vt:lpstr>
      <vt:lpstr>Профілактика неінфекційних, інфекційних, інвазійних  захворювань людини</vt:lpstr>
      <vt:lpstr>Презентація PowerPoint</vt:lpstr>
      <vt:lpstr>Презентація PowerPoint</vt:lpstr>
      <vt:lpstr>ХВОРОБА, ЗАХВОРЮВАННЯ (лат. morbus) – це порушення нормальної життєдіяльності організму, внаслідок чого знижуються його пристосувальні можливості.  Наука, що вивчає хвороби, називається нозологією.</vt:lpstr>
      <vt:lpstr>КЛАСИФІКАЦІЯ ХВОРОБ</vt:lpstr>
      <vt:lpstr>Найпоширенішим захворюванням у світі є нежить (лікарі називають ринітом). Її можуть спричиняти віруси, бактерії, алергени, стрес, травмування слизової оболонки носа </vt:lpstr>
      <vt:lpstr>ПРИЧИНИ ЗАХВОРЮВАНЬ</vt:lpstr>
      <vt:lpstr>Профілактика захворювань – це заходи, що запобігають їхньому виникненню</vt:lpstr>
      <vt:lpstr>Неінфекційні захворювання поширені серед усіх вікових груп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Якщо  збудник є твариною-паразитом (глистом, комахою, кліщем) то захворювання називають інвазійним </vt:lpstr>
      <vt:lpstr>Презентація PowerPoint</vt:lpstr>
      <vt:lpstr>Презентація PowerPoint</vt:lpstr>
      <vt:lpstr>Презентація PowerPoint</vt:lpstr>
      <vt:lpstr>Презентація PowerPoint</vt:lpstr>
      <vt:lpstr>ПРОФІЛАКТИКА І ЛІКУВАННЯ</vt:lpstr>
      <vt:lpstr>Генетичні методи боротьби з інвазійними захворюваннями </vt:lpstr>
      <vt:lpstr>Презентація PowerPoint</vt:lpstr>
      <vt:lpstr>Презентація PowerPoint</vt:lpstr>
      <vt:lpstr>До найвідоміших інвазійних захворювань належать амебіаз, лямбліоз, аскаридоз, ентеробіоз, педикульоз і короста </vt:lpstr>
      <vt:lpstr>Презентація PowerPoint</vt:lpstr>
      <vt:lpstr>Презентація PowerPoint</vt:lpstr>
      <vt:lpstr>Епідемічний поріг – це показник захворюваності на певне захворювання на певній території. Його визначають як відсоток населення, що захворіло (кількість захворілих на 100 тисяч населення)</vt:lpstr>
      <vt:lpstr>Інфекційні захворювання людини, можуть швидко поширитись у вигляді епідемій або пандемій і масово охопити населення і  характеризуються тяжким  перебігом і високою смертністю</vt:lpstr>
      <vt:lpstr>Презентація PowerPoint</vt:lpstr>
      <vt:lpstr>За природою збудників розрізняють:  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Профілактика неінфекційних, інфекційних, інвазійних  захворювань людини</dc:title>
  <dc:creator>Закликовська А.В.</dc:creator>
  <cp:lastModifiedBy>Закликовська А.В.</cp:lastModifiedBy>
  <cp:revision>40</cp:revision>
  <dcterms:created xsi:type="dcterms:W3CDTF">2019-12-12T17:52:39Z</dcterms:created>
  <dcterms:modified xsi:type="dcterms:W3CDTF">2021-08-23T14:43:51Z</dcterms:modified>
</cp:coreProperties>
</file>