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5" r:id="rId3"/>
    <p:sldId id="257" r:id="rId4"/>
    <p:sldId id="264" r:id="rId5"/>
    <p:sldId id="269" r:id="rId6"/>
    <p:sldId id="258" r:id="rId7"/>
    <p:sldId id="263" r:id="rId8"/>
    <p:sldId id="267" r:id="rId9"/>
    <p:sldId id="259" r:id="rId10"/>
    <p:sldId id="268" r:id="rId11"/>
    <p:sldId id="260" r:id="rId12"/>
    <p:sldId id="266" r:id="rId13"/>
    <p:sldId id="270" r:id="rId14"/>
    <p:sldId id="271" r:id="rId15"/>
    <p:sldId id="272" r:id="rId16"/>
    <p:sldId id="26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3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1E700B27-DE4C-4B9E-BB11-B9027034A00F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4739-9812-4A9F-890D-2AD6BA5F6EE8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45AC5-A3F8-44AA-BA8F-596CDCC976D3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3B183-A821-4095-A363-9EC968635539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D01B4-0AA5-45E6-B2E6-5FA4078AEBCF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335C-0450-40D7-8612-B3203BED4F28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6A105-2A1C-4284-B4EA-07CF89B1A393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609-F3F2-45E6-BD6A-E03A8C86C1AE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4AD68-089C-4467-A8F3-EA2BBCA6B44E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51FCE-E4BB-4680-8E50-3C0E348D2609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A073D-A903-47F8-8D16-77642FB0DF1F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1FA40-626B-4CA1-85D0-7A9016E395BA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25EA-B9DC-48A7-991E-9A82573B1B21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B97F8-6CEB-469B-AFCC-889F2A2B1D5A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9179F-009E-4FA5-B091-7EBB82A185BD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65CEB-0076-4E37-B880-BCEA9784DE0A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9E5E-3896-4118-99A7-7B85668F1C5E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7E0D914D-B099-4142-A885-11F276715148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/>
            </a:r>
            <a:br>
              <a:rPr lang="uk-UA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154955" y="824248"/>
            <a:ext cx="8825658" cy="4814552"/>
          </a:xfrm>
        </p:spPr>
        <p:txBody>
          <a:bodyPr>
            <a:noAutofit/>
          </a:bodyPr>
          <a:lstStyle/>
          <a:p>
            <a:pPr algn="ctr"/>
            <a:r>
              <a:rPr lang="ru-RU" sz="6600" dirty="0" err="1">
                <a:solidFill>
                  <a:srgbClr val="FFFF00"/>
                </a:solidFill>
              </a:rPr>
              <a:t>Раціональне</a:t>
            </a:r>
            <a:r>
              <a:rPr lang="ru-RU" sz="6600" dirty="0">
                <a:solidFill>
                  <a:srgbClr val="FFFF00"/>
                </a:solidFill>
              </a:rPr>
              <a:t> </a:t>
            </a:r>
            <a:r>
              <a:rPr lang="ru-RU" sz="6600" dirty="0" err="1">
                <a:solidFill>
                  <a:srgbClr val="FFFF00"/>
                </a:solidFill>
              </a:rPr>
              <a:t>харчування</a:t>
            </a:r>
            <a:r>
              <a:rPr lang="ru-RU" sz="6600" dirty="0">
                <a:solidFill>
                  <a:srgbClr val="FFFF00"/>
                </a:solidFill>
              </a:rPr>
              <a:t> – основа нормального </a:t>
            </a:r>
            <a:r>
              <a:rPr lang="ru-RU" sz="6600" dirty="0" err="1">
                <a:solidFill>
                  <a:srgbClr val="FFFF00"/>
                </a:solidFill>
              </a:rPr>
              <a:t>обміну</a:t>
            </a:r>
            <a:r>
              <a:rPr lang="ru-RU" sz="6600" dirty="0">
                <a:solidFill>
                  <a:srgbClr val="FFFF00"/>
                </a:solidFill>
              </a:rPr>
              <a:t> </a:t>
            </a:r>
            <a:r>
              <a:rPr lang="ru-RU" sz="6600" dirty="0" err="1">
                <a:solidFill>
                  <a:srgbClr val="FFFF00"/>
                </a:solidFill>
              </a:rPr>
              <a:t>речовин</a:t>
            </a:r>
            <a:endParaRPr lang="ru-RU" sz="6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73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800" b="1" dirty="0"/>
              <a:t>Дотримання режиму харчування і приймання їжі в одні й ті самі години, </a:t>
            </a:r>
            <a:r>
              <a:rPr lang="uk-UA" sz="2800" b="1" dirty="0" smtClean="0"/>
              <a:t>забезпечує </a:t>
            </a:r>
            <a:r>
              <a:rPr lang="uk-UA" sz="2800" b="1" dirty="0"/>
              <a:t>нормальну секрецію травних соків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89039" y="2345922"/>
            <a:ext cx="7538285" cy="4235181"/>
          </a:xfrm>
        </p:spPr>
        <p:txBody>
          <a:bodyPr>
            <a:normAutofit fontScale="85000" lnSpcReduction="10000"/>
          </a:bodyPr>
          <a:lstStyle/>
          <a:p>
            <a:r>
              <a:rPr lang="uk-UA" dirty="0" smtClean="0"/>
              <a:t> </a:t>
            </a:r>
            <a:r>
              <a:rPr lang="uk-UA" sz="3200" dirty="0"/>
              <a:t>Харчуватися краще 4 </a:t>
            </a:r>
            <a:r>
              <a:rPr lang="uk-UA" sz="3200" dirty="0" smtClean="0"/>
              <a:t>рази на </a:t>
            </a:r>
            <a:r>
              <a:rPr lang="uk-UA" sz="3200" dirty="0"/>
              <a:t>день, інтервал між споживанням їжі не має перевищувати 6 год. </a:t>
            </a:r>
            <a:endParaRPr lang="uk-UA" sz="3200" dirty="0" smtClean="0"/>
          </a:p>
          <a:p>
            <a:r>
              <a:rPr lang="uk-UA" sz="3200" dirty="0" smtClean="0"/>
              <a:t>Перший сніданок </a:t>
            </a:r>
            <a:r>
              <a:rPr lang="uk-UA" sz="3200" dirty="0"/>
              <a:t>– 25 % добового раціону, обід – 35 %, підвечірок – 20 % і вечеря </a:t>
            </a:r>
            <a:r>
              <a:rPr lang="uk-UA" sz="3200" dirty="0" smtClean="0"/>
              <a:t>–20</a:t>
            </a:r>
            <a:r>
              <a:rPr lang="uk-UA" sz="3200" dirty="0"/>
              <a:t> %. </a:t>
            </a:r>
            <a:endParaRPr lang="uk-UA" sz="3200" dirty="0" smtClean="0"/>
          </a:p>
          <a:p>
            <a:r>
              <a:rPr lang="uk-UA" sz="3200" dirty="0" smtClean="0"/>
              <a:t>Необхідно </a:t>
            </a:r>
            <a:r>
              <a:rPr lang="uk-UA" sz="3200" dirty="0"/>
              <a:t>їсти перші страви, що збуджують апетит, підвищують </a:t>
            </a:r>
            <a:r>
              <a:rPr lang="uk-UA" sz="3200" dirty="0" smtClean="0"/>
              <a:t>секрецію </a:t>
            </a:r>
            <a:r>
              <a:rPr lang="uk-UA" sz="3200" dirty="0"/>
              <a:t>залоз і є важливим джерелом вітамінів, мікроелементів.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4159" y="2407514"/>
            <a:ext cx="4757841" cy="4111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8437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6000" b="1" dirty="0" smtClean="0">
                <a:solidFill>
                  <a:srgbClr val="FFFF00"/>
                </a:solidFill>
              </a:rPr>
              <a:t>Добовий раціон</a:t>
            </a:r>
            <a:endParaRPr lang="ru-RU" sz="6000" b="1" dirty="0">
              <a:solidFill>
                <a:srgbClr val="FFFF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83334" y="5370489"/>
            <a:ext cx="11784169" cy="129325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/>
              <a:t>Для </a:t>
            </a:r>
            <a:r>
              <a:rPr lang="ru-RU" sz="2800" b="1" dirty="0" err="1"/>
              <a:t>юнаків</a:t>
            </a:r>
            <a:r>
              <a:rPr lang="ru-RU" sz="2800" b="1" dirty="0"/>
              <a:t> </a:t>
            </a:r>
            <a:r>
              <a:rPr lang="ru-RU" sz="2800" b="1" dirty="0" err="1"/>
              <a:t>рекомендоване</a:t>
            </a:r>
            <a:r>
              <a:rPr lang="ru-RU" sz="2800" b="1" dirty="0"/>
              <a:t> </a:t>
            </a:r>
            <a:r>
              <a:rPr lang="ru-RU" sz="2800" b="1" dirty="0" err="1"/>
              <a:t>добове</a:t>
            </a:r>
            <a:r>
              <a:rPr lang="ru-RU" sz="2800" b="1" dirty="0"/>
              <a:t> </a:t>
            </a:r>
            <a:r>
              <a:rPr lang="ru-RU" sz="2800" b="1" dirty="0" err="1"/>
              <a:t>споживання</a:t>
            </a:r>
            <a:r>
              <a:rPr lang="ru-RU" sz="2800" b="1" dirty="0"/>
              <a:t>: </a:t>
            </a:r>
            <a:r>
              <a:rPr lang="ru-RU" sz="2800" b="1" dirty="0" err="1" smtClean="0"/>
              <a:t>біл­ків</a:t>
            </a:r>
            <a:r>
              <a:rPr lang="ru-RU" sz="2800" b="1" dirty="0" smtClean="0"/>
              <a:t> </a:t>
            </a:r>
            <a:r>
              <a:rPr lang="ru-RU" sz="2800" b="1" dirty="0"/>
              <a:t>– 113 г, жирів – 106 г, </a:t>
            </a:r>
            <a:r>
              <a:rPr lang="ru-RU" sz="2800" b="1" dirty="0" err="1"/>
              <a:t>вуглеводів</a:t>
            </a:r>
            <a:r>
              <a:rPr lang="ru-RU" sz="2800" b="1" dirty="0"/>
              <a:t> – 450 г</a:t>
            </a:r>
            <a:r>
              <a:rPr lang="ru-RU" sz="2800" b="1" dirty="0" smtClean="0"/>
              <a:t>,</a:t>
            </a:r>
          </a:p>
          <a:p>
            <a:pPr marL="0" indent="0" algn="ctr">
              <a:buNone/>
            </a:pPr>
            <a:r>
              <a:rPr lang="ru-RU" sz="2800" b="1" dirty="0" smtClean="0"/>
              <a:t> </a:t>
            </a:r>
            <a:r>
              <a:rPr lang="ru-RU" sz="2800" b="1" dirty="0"/>
              <a:t>а для </a:t>
            </a:r>
            <a:r>
              <a:rPr lang="ru-RU" sz="2800" b="1" dirty="0" err="1"/>
              <a:t>дівчат</a:t>
            </a:r>
            <a:r>
              <a:rPr lang="ru-RU" sz="2800" b="1" dirty="0"/>
              <a:t> – 100, 90 і 383 </a:t>
            </a:r>
            <a:r>
              <a:rPr lang="ru-RU" sz="2800" b="1" dirty="0" smtClean="0"/>
              <a:t>г </a:t>
            </a:r>
            <a:r>
              <a:rPr lang="ru-RU" sz="2800" b="1" dirty="0" err="1" smtClean="0"/>
              <a:t>відповідно</a:t>
            </a:r>
            <a:endParaRPr lang="ru-RU" sz="28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141" y="2437865"/>
            <a:ext cx="3096431" cy="29609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1596" y="2385274"/>
            <a:ext cx="3241817" cy="29852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2566" y="2732586"/>
            <a:ext cx="3563760" cy="237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110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54547" y="2318197"/>
            <a:ext cx="4713668" cy="4425166"/>
          </a:xfrm>
        </p:spPr>
        <p:txBody>
          <a:bodyPr>
            <a:normAutofit fontScale="85000" lnSpcReduction="10000"/>
          </a:bodyPr>
          <a:lstStyle/>
          <a:p>
            <a:r>
              <a:rPr lang="uk-UA" sz="3000" b="1" u="sng" dirty="0">
                <a:solidFill>
                  <a:schemeClr val="tx1"/>
                </a:solidFill>
              </a:rPr>
              <a:t>Харчові добавки </a:t>
            </a:r>
            <a:r>
              <a:rPr lang="uk-UA" sz="3000" dirty="0"/>
              <a:t>- це речовини природного й штучного походження, спеціально внесені в харчові продукти для досягнення певних технологічних ефектів (кольору, стійкості до псування, збереження структури й зовнішнього вигляду продуктів</a:t>
            </a:r>
            <a:r>
              <a:rPr lang="uk-UA" sz="3000" dirty="0" smtClean="0"/>
              <a:t>)</a:t>
            </a:r>
            <a:r>
              <a:rPr lang="uk-UA" sz="3000" dirty="0"/>
              <a:t/>
            </a:r>
            <a:br>
              <a:rPr lang="uk-UA" sz="3000" dirty="0"/>
            </a:br>
            <a:endParaRPr lang="uk-UA" sz="3000" dirty="0"/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8214" y="617889"/>
            <a:ext cx="7149109" cy="612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1699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0102" y="806243"/>
            <a:ext cx="9701937" cy="706964"/>
          </a:xfrm>
        </p:spPr>
        <p:txBody>
          <a:bodyPr/>
          <a:lstStyle/>
          <a:p>
            <a:r>
              <a:rPr lang="ru-RU" b="1" dirty="0" err="1"/>
              <a:t>Які</a:t>
            </a:r>
            <a:r>
              <a:rPr lang="ru-RU" b="1" dirty="0"/>
              <a:t> </a:t>
            </a:r>
            <a:r>
              <a:rPr lang="ru-RU" b="1" dirty="0" err="1"/>
              <a:t>наслідки</a:t>
            </a:r>
            <a:r>
              <a:rPr lang="ru-RU" b="1" dirty="0"/>
              <a:t> </a:t>
            </a:r>
            <a:r>
              <a:rPr lang="ru-RU" b="1" dirty="0" err="1"/>
              <a:t>нестачі</a:t>
            </a:r>
            <a:r>
              <a:rPr lang="ru-RU" b="1" dirty="0"/>
              <a:t> </a:t>
            </a:r>
            <a:r>
              <a:rPr lang="ru-RU" b="1" dirty="0" err="1"/>
              <a:t>чи</a:t>
            </a:r>
            <a:r>
              <a:rPr lang="ru-RU" b="1" dirty="0"/>
              <a:t> </a:t>
            </a:r>
            <a:r>
              <a:rPr lang="ru-RU" b="1" dirty="0" err="1"/>
              <a:t>надлишку</a:t>
            </a:r>
            <a:r>
              <a:rPr lang="ru-RU" b="1" dirty="0"/>
              <a:t> </a:t>
            </a:r>
            <a:r>
              <a:rPr lang="ru-RU" b="1" dirty="0" err="1"/>
              <a:t>поживних</a:t>
            </a:r>
            <a:r>
              <a:rPr lang="ru-RU" b="1" dirty="0"/>
              <a:t> </a:t>
            </a:r>
            <a:r>
              <a:rPr lang="ru-RU" b="1" dirty="0" err="1"/>
              <a:t>речовин</a:t>
            </a:r>
            <a:r>
              <a:rPr lang="ru-RU" b="1" dirty="0"/>
              <a:t> в </a:t>
            </a:r>
            <a:r>
              <a:rPr lang="ru-RU" b="1" dirty="0" err="1"/>
              <a:t>організмі</a:t>
            </a:r>
            <a:r>
              <a:rPr lang="ru-RU" b="1" dirty="0"/>
              <a:t> </a:t>
            </a:r>
            <a:r>
              <a:rPr lang="ru-RU" b="1" dirty="0" err="1" smtClean="0"/>
              <a:t>лю­дини</a:t>
            </a:r>
            <a:r>
              <a:rPr lang="ru-RU" b="1" dirty="0"/>
              <a:t>?</a:t>
            </a:r>
            <a:endParaRPr lang="uk-UA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53434" y="2384558"/>
            <a:ext cx="5117056" cy="4286697"/>
          </a:xfrm>
        </p:spPr>
        <p:txBody>
          <a:bodyPr>
            <a:normAutofit/>
          </a:bodyPr>
          <a:lstStyle/>
          <a:p>
            <a:r>
              <a:rPr lang="uk-UA" b="1" u="sng" dirty="0"/>
              <a:t>Недостатнє</a:t>
            </a:r>
            <a:r>
              <a:rPr lang="uk-UA" b="1" dirty="0"/>
              <a:t> вживання білків призводить до порушення </a:t>
            </a:r>
            <a:r>
              <a:rPr lang="uk-UA" b="1" dirty="0" smtClean="0"/>
              <a:t>працездатності, пригнічення </a:t>
            </a:r>
            <a:r>
              <a:rPr lang="uk-UA" b="1" dirty="0"/>
              <a:t>захисних сил організму, підвищеної сприйнятливості до інфекцій </a:t>
            </a:r>
            <a:r>
              <a:rPr lang="uk-UA" b="1" dirty="0" smtClean="0"/>
              <a:t>і  </a:t>
            </a:r>
            <a:r>
              <a:rPr lang="uk-UA" b="1" dirty="0"/>
              <a:t>до дистрофії і «</a:t>
            </a:r>
            <a:r>
              <a:rPr lang="uk-UA" b="1" dirty="0">
                <a:solidFill>
                  <a:srgbClr val="FF0000"/>
                </a:solidFill>
              </a:rPr>
              <a:t>голодних набряків</a:t>
            </a:r>
            <a:r>
              <a:rPr lang="uk-UA" b="1" dirty="0"/>
              <a:t>». </a:t>
            </a:r>
            <a:endParaRPr lang="uk-UA" b="1" dirty="0" smtClean="0"/>
          </a:p>
          <a:p>
            <a:r>
              <a:rPr lang="uk-UA" b="1" dirty="0" smtClean="0"/>
              <a:t>За </a:t>
            </a:r>
            <a:r>
              <a:rPr lang="uk-UA" b="1" u="sng" dirty="0"/>
              <a:t>надмірного</a:t>
            </a:r>
            <a:r>
              <a:rPr lang="uk-UA" b="1" dirty="0"/>
              <a:t> </a:t>
            </a:r>
            <a:r>
              <a:rPr lang="uk-UA" b="1" dirty="0" smtClean="0"/>
              <a:t>вживання </a:t>
            </a:r>
            <a:r>
              <a:rPr lang="uk-UA" b="1" dirty="0"/>
              <a:t>білків посилюються процеси гниття в товстій кишці, що спричиняє </a:t>
            </a:r>
            <a:r>
              <a:rPr lang="uk-UA" b="1" dirty="0" smtClean="0"/>
              <a:t>розлади травлення</a:t>
            </a:r>
            <a:r>
              <a:rPr lang="uk-UA" b="1" dirty="0"/>
              <a:t>. Крім того, надлишок білків сприяє розвитку </a:t>
            </a:r>
            <a:r>
              <a:rPr lang="uk-UA" b="1" dirty="0">
                <a:solidFill>
                  <a:srgbClr val="FF0000"/>
                </a:solidFill>
              </a:rPr>
              <a:t>подагри </a:t>
            </a:r>
            <a:r>
              <a:rPr lang="uk-UA" b="1" dirty="0"/>
              <a:t>в осіб, які </a:t>
            </a:r>
            <a:r>
              <a:rPr lang="uk-UA" b="1" dirty="0" smtClean="0"/>
              <a:t>мають схильність </a:t>
            </a:r>
            <a:r>
              <a:rPr lang="uk-UA" b="1" dirty="0"/>
              <a:t>до цього захворювання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2438" y="2384558"/>
            <a:ext cx="4039600" cy="2423760"/>
          </a:xfrm>
          <a:prstGeom prst="rect">
            <a:avLst/>
          </a:prstGeom>
          <a:effectLst>
            <a:glow rad="127000">
              <a:schemeClr val="bg1"/>
            </a:glow>
            <a:softEdge rad="381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5651" y="5223455"/>
            <a:ext cx="3152775" cy="14478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1070" y="5223455"/>
            <a:ext cx="2971800" cy="153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8875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0102" y="806243"/>
            <a:ext cx="9701937" cy="706964"/>
          </a:xfrm>
        </p:spPr>
        <p:txBody>
          <a:bodyPr/>
          <a:lstStyle/>
          <a:p>
            <a:r>
              <a:rPr lang="ru-RU" b="1" dirty="0" err="1"/>
              <a:t>Які</a:t>
            </a:r>
            <a:r>
              <a:rPr lang="ru-RU" b="1" dirty="0"/>
              <a:t> </a:t>
            </a:r>
            <a:r>
              <a:rPr lang="ru-RU" b="1" dirty="0" err="1"/>
              <a:t>наслідки</a:t>
            </a:r>
            <a:r>
              <a:rPr lang="ru-RU" b="1" dirty="0"/>
              <a:t> </a:t>
            </a:r>
            <a:r>
              <a:rPr lang="ru-RU" b="1" dirty="0" err="1"/>
              <a:t>нестачі</a:t>
            </a:r>
            <a:r>
              <a:rPr lang="ru-RU" b="1" dirty="0"/>
              <a:t> </a:t>
            </a:r>
            <a:r>
              <a:rPr lang="ru-RU" b="1" dirty="0" err="1"/>
              <a:t>чи</a:t>
            </a:r>
            <a:r>
              <a:rPr lang="ru-RU" b="1" dirty="0"/>
              <a:t> </a:t>
            </a:r>
            <a:r>
              <a:rPr lang="ru-RU" b="1" dirty="0" err="1"/>
              <a:t>надлишку</a:t>
            </a:r>
            <a:r>
              <a:rPr lang="ru-RU" b="1" dirty="0"/>
              <a:t> </a:t>
            </a:r>
            <a:r>
              <a:rPr lang="ru-RU" b="1" dirty="0" err="1"/>
              <a:t>поживних</a:t>
            </a:r>
            <a:r>
              <a:rPr lang="ru-RU" b="1" dirty="0"/>
              <a:t> </a:t>
            </a:r>
            <a:r>
              <a:rPr lang="ru-RU" b="1" dirty="0" err="1"/>
              <a:t>речовин</a:t>
            </a:r>
            <a:r>
              <a:rPr lang="ru-RU" b="1" dirty="0"/>
              <a:t> в </a:t>
            </a:r>
            <a:r>
              <a:rPr lang="ru-RU" b="1" dirty="0" err="1"/>
              <a:t>організмі</a:t>
            </a:r>
            <a:r>
              <a:rPr lang="ru-RU" b="1" dirty="0"/>
              <a:t> </a:t>
            </a:r>
            <a:r>
              <a:rPr lang="ru-RU" b="1" dirty="0" err="1" smtClean="0"/>
              <a:t>лю­дини</a:t>
            </a:r>
            <a:r>
              <a:rPr lang="ru-RU" b="1" dirty="0"/>
              <a:t>?</a:t>
            </a:r>
            <a:endParaRPr lang="uk-UA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53434" y="2384558"/>
            <a:ext cx="5117056" cy="4286697"/>
          </a:xfrm>
        </p:spPr>
        <p:txBody>
          <a:bodyPr>
            <a:normAutofit fontScale="92500" lnSpcReduction="20000"/>
          </a:bodyPr>
          <a:lstStyle/>
          <a:p>
            <a:r>
              <a:rPr lang="uk-UA" b="1" dirty="0"/>
              <a:t>За </a:t>
            </a:r>
            <a:r>
              <a:rPr lang="uk-UA" b="1" u="sng" dirty="0"/>
              <a:t>недостатнього </a:t>
            </a:r>
            <a:r>
              <a:rPr lang="uk-UA" b="1" dirty="0"/>
              <a:t>вживання вуглеводів глюкоза може утворюватися із </a:t>
            </a:r>
            <a:r>
              <a:rPr lang="uk-UA" b="1" dirty="0" smtClean="0"/>
              <a:t>глікогену</a:t>
            </a:r>
            <a:r>
              <a:rPr lang="uk-UA" b="1" dirty="0"/>
              <a:t>. Першою ознакою пониження вмісту цукру в крові є сильне відчуття </a:t>
            </a:r>
            <a:r>
              <a:rPr lang="uk-UA" b="1" dirty="0" smtClean="0"/>
              <a:t>голоду і </a:t>
            </a:r>
            <a:r>
              <a:rPr lang="uk-UA" b="1" dirty="0"/>
              <a:t>зниження фізичної й розумової працездатності. Якщо вміст цукру в крові </a:t>
            </a:r>
            <a:r>
              <a:rPr lang="uk-UA" b="1" dirty="0" smtClean="0"/>
              <a:t>знижується </a:t>
            </a:r>
            <a:r>
              <a:rPr lang="uk-UA" b="1" dirty="0"/>
              <a:t>настільки, що перестає задовольняти потреби в ньому головного </a:t>
            </a:r>
            <a:r>
              <a:rPr lang="uk-UA" b="1" dirty="0" smtClean="0"/>
              <a:t>мозку, то </a:t>
            </a:r>
            <a:r>
              <a:rPr lang="uk-UA" b="1" dirty="0"/>
              <a:t>наступає втрата свідомості й судоми (</a:t>
            </a:r>
            <a:r>
              <a:rPr lang="uk-UA" b="1" dirty="0" err="1">
                <a:solidFill>
                  <a:srgbClr val="FF0000"/>
                </a:solidFill>
              </a:rPr>
              <a:t>гіпоглікемічний</a:t>
            </a:r>
            <a:r>
              <a:rPr lang="uk-UA" b="1" dirty="0">
                <a:solidFill>
                  <a:srgbClr val="FF0000"/>
                </a:solidFill>
              </a:rPr>
              <a:t> шок</a:t>
            </a:r>
            <a:r>
              <a:rPr lang="uk-UA" b="1" dirty="0"/>
              <a:t>). </a:t>
            </a:r>
            <a:endParaRPr lang="uk-UA" b="1" dirty="0" smtClean="0"/>
          </a:p>
          <a:p>
            <a:r>
              <a:rPr lang="uk-UA" b="1" dirty="0" smtClean="0"/>
              <a:t>За </a:t>
            </a:r>
            <a:r>
              <a:rPr lang="uk-UA" b="1" u="sng" dirty="0" smtClean="0"/>
              <a:t>надлишкового</a:t>
            </a:r>
            <a:r>
              <a:rPr lang="uk-UA" b="1" dirty="0" smtClean="0"/>
              <a:t> вживання </a:t>
            </a:r>
            <a:r>
              <a:rPr lang="uk-UA" b="1" dirty="0"/>
              <a:t>вуглеводів вони перетворюються на жири і в такому вигляді </a:t>
            </a:r>
            <a:r>
              <a:rPr lang="uk-UA" b="1" dirty="0" smtClean="0"/>
              <a:t>відкладаються </a:t>
            </a:r>
            <a:r>
              <a:rPr lang="uk-UA" b="1" dirty="0"/>
              <a:t>про запас. Надмірне вживання вуглеводів може призвести до </a:t>
            </a:r>
            <a:r>
              <a:rPr lang="uk-UA" b="1" dirty="0" smtClean="0"/>
              <a:t>розладів травлення </a:t>
            </a:r>
            <a:r>
              <a:rPr lang="uk-UA" b="1" dirty="0"/>
              <a:t>через посилення процесів бродіння в товстому кишечнику, а за </a:t>
            </a:r>
            <a:r>
              <a:rPr lang="uk-UA" b="1" dirty="0" smtClean="0"/>
              <a:t>тривалого </a:t>
            </a:r>
            <a:r>
              <a:rPr lang="uk-UA" b="1" dirty="0"/>
              <a:t>споживання великої кількості – до </a:t>
            </a:r>
            <a:r>
              <a:rPr lang="uk-UA" b="1" dirty="0">
                <a:solidFill>
                  <a:srgbClr val="FF0000"/>
                </a:solidFill>
              </a:rPr>
              <a:t>цукрового діабету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0490" y="2384558"/>
            <a:ext cx="3399771" cy="2262393"/>
          </a:xfrm>
          <a:prstGeom prst="rect">
            <a:avLst/>
          </a:prstGeom>
          <a:effectLst>
            <a:glow rad="127000">
              <a:schemeClr val="bg1"/>
            </a:glow>
            <a:softEdge rad="381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2232" y="5005740"/>
            <a:ext cx="1843764" cy="15924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7738" y="4751882"/>
            <a:ext cx="3743373" cy="191937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30551" y="2384557"/>
            <a:ext cx="3113989" cy="2262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9654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0102" y="806243"/>
            <a:ext cx="9701937" cy="706964"/>
          </a:xfrm>
        </p:spPr>
        <p:txBody>
          <a:bodyPr/>
          <a:lstStyle/>
          <a:p>
            <a:r>
              <a:rPr lang="ru-RU" b="1" dirty="0" err="1"/>
              <a:t>Які</a:t>
            </a:r>
            <a:r>
              <a:rPr lang="ru-RU" b="1" dirty="0"/>
              <a:t> </a:t>
            </a:r>
            <a:r>
              <a:rPr lang="ru-RU" b="1" dirty="0" err="1"/>
              <a:t>наслідки</a:t>
            </a:r>
            <a:r>
              <a:rPr lang="ru-RU" b="1" dirty="0"/>
              <a:t> </a:t>
            </a:r>
            <a:r>
              <a:rPr lang="ru-RU" b="1" dirty="0" err="1"/>
              <a:t>нестачі</a:t>
            </a:r>
            <a:r>
              <a:rPr lang="ru-RU" b="1" dirty="0"/>
              <a:t> </a:t>
            </a:r>
            <a:r>
              <a:rPr lang="ru-RU" b="1" dirty="0" err="1"/>
              <a:t>чи</a:t>
            </a:r>
            <a:r>
              <a:rPr lang="ru-RU" b="1" dirty="0"/>
              <a:t> </a:t>
            </a:r>
            <a:r>
              <a:rPr lang="ru-RU" b="1" dirty="0" err="1"/>
              <a:t>надлишку</a:t>
            </a:r>
            <a:r>
              <a:rPr lang="ru-RU" b="1" dirty="0"/>
              <a:t> </a:t>
            </a:r>
            <a:r>
              <a:rPr lang="ru-RU" b="1" dirty="0" err="1"/>
              <a:t>поживних</a:t>
            </a:r>
            <a:r>
              <a:rPr lang="ru-RU" b="1" dirty="0"/>
              <a:t> </a:t>
            </a:r>
            <a:r>
              <a:rPr lang="ru-RU" b="1" dirty="0" err="1"/>
              <a:t>речовин</a:t>
            </a:r>
            <a:r>
              <a:rPr lang="ru-RU" b="1" dirty="0"/>
              <a:t> в </a:t>
            </a:r>
            <a:r>
              <a:rPr lang="ru-RU" b="1" dirty="0" err="1"/>
              <a:t>організмі</a:t>
            </a:r>
            <a:r>
              <a:rPr lang="ru-RU" b="1" dirty="0"/>
              <a:t> </a:t>
            </a:r>
            <a:r>
              <a:rPr lang="ru-RU" b="1" dirty="0" err="1" smtClean="0"/>
              <a:t>лю­дини</a:t>
            </a:r>
            <a:r>
              <a:rPr lang="ru-RU" b="1" dirty="0"/>
              <a:t>?</a:t>
            </a:r>
            <a:endParaRPr lang="uk-UA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53434" y="2384558"/>
            <a:ext cx="5117056" cy="447344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uk-UA" b="1" dirty="0"/>
              <a:t>Зі зниженням вживання жирів зменшується надходження </a:t>
            </a:r>
            <a:r>
              <a:rPr lang="uk-UA" b="1" dirty="0" smtClean="0"/>
              <a:t>жиророзчинних вітамінів</a:t>
            </a:r>
            <a:r>
              <a:rPr lang="uk-UA" b="1" dirty="0"/>
              <a:t>, що може спричинити </a:t>
            </a:r>
            <a:r>
              <a:rPr lang="uk-UA" b="1" dirty="0" err="1"/>
              <a:t>гіповітамінози</a:t>
            </a:r>
            <a:r>
              <a:rPr lang="uk-UA" b="1" dirty="0"/>
              <a:t> за жиророзчинними </a:t>
            </a:r>
            <a:r>
              <a:rPr lang="uk-UA" b="1" dirty="0" err="1" smtClean="0"/>
              <a:t>вітамінамитА</a:t>
            </a:r>
            <a:r>
              <a:rPr lang="uk-UA" b="1" dirty="0"/>
              <a:t>, </a:t>
            </a:r>
            <a:r>
              <a:rPr lang="en-US" b="1" dirty="0"/>
              <a:t>D, </a:t>
            </a:r>
            <a:r>
              <a:rPr lang="uk-UA" b="1" dirty="0"/>
              <a:t>Е і К. Цими порушеннями є </a:t>
            </a:r>
            <a:r>
              <a:rPr lang="uk-UA" b="1" u="sng" dirty="0">
                <a:solidFill>
                  <a:srgbClr val="FF0000"/>
                </a:solidFill>
              </a:rPr>
              <a:t>куряча сліпота, рахіт, безплідність, </a:t>
            </a:r>
            <a:r>
              <a:rPr lang="uk-UA" b="1" u="sng" dirty="0" smtClean="0">
                <a:solidFill>
                  <a:srgbClr val="FF0000"/>
                </a:solidFill>
              </a:rPr>
              <a:t>порушення зсідання </a:t>
            </a:r>
            <a:r>
              <a:rPr lang="uk-UA" b="1" u="sng" dirty="0">
                <a:solidFill>
                  <a:srgbClr val="FF0000"/>
                </a:solidFill>
              </a:rPr>
              <a:t>крові </a:t>
            </a:r>
            <a:r>
              <a:rPr lang="uk-UA" b="1" dirty="0"/>
              <a:t>тощо. </a:t>
            </a:r>
            <a:endParaRPr lang="uk-UA" b="1" dirty="0" smtClean="0"/>
          </a:p>
          <a:p>
            <a:pPr algn="just"/>
            <a:endParaRPr lang="uk-UA" b="1" dirty="0" smtClean="0"/>
          </a:p>
          <a:p>
            <a:pPr algn="just"/>
            <a:r>
              <a:rPr lang="uk-UA" b="1" dirty="0" smtClean="0"/>
              <a:t>За </a:t>
            </a:r>
            <a:r>
              <a:rPr lang="uk-UA" b="1" dirty="0"/>
              <a:t>надмірного вживання насичених жирних </a:t>
            </a:r>
            <a:r>
              <a:rPr lang="uk-UA" b="1" dirty="0" smtClean="0"/>
              <a:t>кислот може </a:t>
            </a:r>
            <a:r>
              <a:rPr lang="uk-UA" b="1" dirty="0"/>
              <a:t>підвищуватися вміст </a:t>
            </a:r>
            <a:r>
              <a:rPr lang="uk-UA" b="1" dirty="0" err="1"/>
              <a:t>холестеролу</a:t>
            </a:r>
            <a:r>
              <a:rPr lang="uk-UA" b="1" dirty="0"/>
              <a:t>, що призводить до утворення </a:t>
            </a:r>
            <a:r>
              <a:rPr lang="uk-UA" b="1" u="sng" dirty="0" smtClean="0">
                <a:solidFill>
                  <a:srgbClr val="FF0000"/>
                </a:solidFill>
              </a:rPr>
              <a:t>жовчних каменів</a:t>
            </a:r>
            <a:r>
              <a:rPr lang="uk-UA" b="1" u="sng" dirty="0">
                <a:solidFill>
                  <a:srgbClr val="FF0000"/>
                </a:solidFill>
              </a:rPr>
              <a:t>, атеросклерозу</a:t>
            </a:r>
            <a:r>
              <a:rPr lang="uk-UA" b="1" dirty="0"/>
              <a:t>. З підвищенням у раціоні вмісту жирів збільшується </a:t>
            </a:r>
            <a:r>
              <a:rPr lang="uk-UA" b="1" dirty="0" smtClean="0"/>
              <a:t>відкладання </a:t>
            </a:r>
            <a:r>
              <a:rPr lang="uk-UA" b="1" dirty="0"/>
              <a:t>жиру в організм</a:t>
            </a:r>
            <a:endParaRPr lang="uk-UA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025" y="2384558"/>
            <a:ext cx="6264250" cy="24425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1070" y="5057775"/>
            <a:ext cx="3353009" cy="18002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86200" y="4907932"/>
            <a:ext cx="2886075" cy="158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7380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>
                <a:solidFill>
                  <a:srgbClr val="FFFF00"/>
                </a:solidFill>
              </a:rPr>
              <a:t>ЗАВДАННЯ. Опишіть любий харчовий продукт, який маєте вдома, за етикеткою</a:t>
            </a: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851" y="2293495"/>
            <a:ext cx="11827241" cy="4377127"/>
          </a:xfrm>
        </p:spPr>
      </p:pic>
    </p:spTree>
    <p:extLst>
      <p:ext uri="{BB962C8B-B14F-4D97-AF65-F5344CB8AC3E}">
        <p14:creationId xmlns:p14="http://schemas.microsoft.com/office/powerpoint/2010/main" val="296952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Нехай наша </a:t>
            </a:r>
            <a:r>
              <a:rPr lang="ru-RU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їжа</a:t>
            </a:r>
            <a:r>
              <a:rPr lang="ru-RU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буде </a:t>
            </a:r>
            <a:r>
              <a:rPr lang="ru-RU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ліками</a:t>
            </a:r>
            <a:r>
              <a:rPr lang="ru-RU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, а </a:t>
            </a:r>
            <a:r>
              <a:rPr lang="ru-RU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наші</a:t>
            </a:r>
            <a:r>
              <a:rPr lang="ru-RU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ліки</a:t>
            </a:r>
            <a:r>
              <a:rPr lang="ru-RU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– </a:t>
            </a:r>
            <a:r>
              <a:rPr lang="ru-RU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нашою</a:t>
            </a:r>
            <a:r>
              <a:rPr lang="ru-RU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їжею</a:t>
            </a:r>
            <a:r>
              <a:rPr lang="ru-RU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.</a:t>
            </a:r>
            <a:br>
              <a:rPr lang="ru-RU" dirty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r>
              <a:rPr lang="ru-RU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Гіппократ</a:t>
            </a:r>
            <a:endParaRPr lang="uk-UA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20484" y="2562895"/>
            <a:ext cx="7366715" cy="3986307"/>
          </a:xfrm>
        </p:spPr>
        <p:txBody>
          <a:bodyPr>
            <a:normAutofit/>
          </a:bodyPr>
          <a:lstStyle/>
          <a:p>
            <a:r>
              <a:rPr lang="uk-UA" sz="2400" dirty="0">
                <a:solidFill>
                  <a:schemeClr val="tx1"/>
                </a:solidFill>
              </a:rPr>
              <a:t>На користь правильного харчування свідчать деякі історичні факти: </a:t>
            </a:r>
          </a:p>
          <a:p>
            <a:endParaRPr lang="uk-UA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uk-UA" sz="2400" dirty="0">
                <a:solidFill>
                  <a:schemeClr val="tx1"/>
                </a:solidFill>
              </a:rPr>
              <a:t>В </a:t>
            </a:r>
            <a:r>
              <a:rPr lang="en-US" sz="2400" dirty="0">
                <a:solidFill>
                  <a:schemeClr val="tx1"/>
                </a:solidFill>
              </a:rPr>
              <a:t>XVII </a:t>
            </a:r>
            <a:r>
              <a:rPr lang="uk-UA" sz="2400" dirty="0">
                <a:solidFill>
                  <a:schemeClr val="tx1"/>
                </a:solidFill>
              </a:rPr>
              <a:t>столітті адмірал англійського флоту в битвах з іспанською флотилією не втратив жодного солдата, а від цинги, що спалахнула на кораблях, у нього загинуло 800 чоловік з 1 000. Відсутність вітамінів в їжі виявилася небезпечніше ворогів.</a:t>
            </a:r>
          </a:p>
          <a:p>
            <a:endParaRPr lang="uk-UA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596" y="2382590"/>
            <a:ext cx="4166613" cy="4166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901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3639" y="592429"/>
            <a:ext cx="9878096" cy="1777284"/>
          </a:xfrm>
        </p:spPr>
        <p:txBody>
          <a:bodyPr/>
          <a:lstStyle/>
          <a:p>
            <a:r>
              <a:rPr lang="ru-RU" sz="2800" b="1" dirty="0" err="1">
                <a:solidFill>
                  <a:srgbClr val="00B0F0"/>
                </a:solidFill>
              </a:rPr>
              <a:t>Раціональне</a:t>
            </a:r>
            <a:r>
              <a:rPr lang="ru-RU" sz="2800" b="1" dirty="0">
                <a:solidFill>
                  <a:srgbClr val="00B0F0"/>
                </a:solidFill>
              </a:rPr>
              <a:t> </a:t>
            </a:r>
            <a:r>
              <a:rPr lang="ru-RU" sz="2800" b="1" dirty="0" err="1">
                <a:solidFill>
                  <a:srgbClr val="00B0F0"/>
                </a:solidFill>
              </a:rPr>
              <a:t>харчування</a:t>
            </a:r>
            <a:r>
              <a:rPr lang="ru-RU" sz="2800" b="1" dirty="0">
                <a:solidFill>
                  <a:srgbClr val="00B0F0"/>
                </a:solidFill>
              </a:rPr>
              <a:t> </a:t>
            </a:r>
            <a:r>
              <a:rPr lang="ru-RU" sz="2800" b="1" dirty="0"/>
              <a:t>– </a:t>
            </a:r>
            <a:r>
              <a:rPr lang="ru-RU" sz="2800" b="1" dirty="0" err="1"/>
              <a:t>таке</a:t>
            </a:r>
            <a:r>
              <a:rPr lang="ru-RU" sz="2800" b="1" dirty="0"/>
              <a:t> </a:t>
            </a:r>
            <a:r>
              <a:rPr lang="ru-RU" sz="2800" b="1" dirty="0" err="1"/>
              <a:t>харчування</a:t>
            </a:r>
            <a:r>
              <a:rPr lang="ru-RU" sz="2800" b="1" dirty="0"/>
              <a:t>, коли </a:t>
            </a:r>
            <a:r>
              <a:rPr lang="ru-RU" sz="2800" b="1" dirty="0" err="1"/>
              <a:t>якість</a:t>
            </a:r>
            <a:r>
              <a:rPr lang="ru-RU" sz="2800" b="1" dirty="0"/>
              <a:t> і </a:t>
            </a:r>
            <a:r>
              <a:rPr lang="ru-RU" sz="2800" b="1" dirty="0" err="1"/>
              <a:t>кількість</a:t>
            </a:r>
            <a:r>
              <a:rPr lang="ru-RU" sz="2800" b="1" dirty="0"/>
              <a:t> </a:t>
            </a:r>
            <a:r>
              <a:rPr lang="ru-RU" sz="2800" b="1" dirty="0" err="1"/>
              <a:t>спожитої</a:t>
            </a:r>
            <a:r>
              <a:rPr lang="ru-RU" sz="2800" b="1" dirty="0"/>
              <a:t> </a:t>
            </a:r>
            <a:r>
              <a:rPr lang="ru-RU" sz="2800" b="1" dirty="0" err="1"/>
              <a:t>їжі</a:t>
            </a:r>
            <a:r>
              <a:rPr lang="ru-RU" sz="2800" b="1" dirty="0"/>
              <a:t> </a:t>
            </a:r>
            <a:r>
              <a:rPr lang="ru-RU" sz="2800" b="1" dirty="0" err="1"/>
              <a:t>відповідає</a:t>
            </a:r>
            <a:r>
              <a:rPr lang="ru-RU" sz="2800" b="1" dirty="0"/>
              <a:t> потребам </a:t>
            </a:r>
            <a:r>
              <a:rPr lang="ru-RU" sz="2800" b="1" dirty="0" err="1"/>
              <a:t>організму</a:t>
            </a:r>
            <a:r>
              <a:rPr lang="ru-RU" sz="2800" b="1" dirty="0"/>
              <a:t/>
            </a:r>
            <a:br>
              <a:rPr lang="ru-RU" sz="2800" b="1" dirty="0"/>
            </a:br>
            <a:endParaRPr lang="ru-RU" sz="28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34852" y="2603500"/>
            <a:ext cx="11423560" cy="436397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dirty="0" err="1">
                <a:solidFill>
                  <a:srgbClr val="FF0000"/>
                </a:solidFill>
              </a:rPr>
              <a:t>Енергетичні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витрати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організму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визначають</a:t>
            </a:r>
            <a:r>
              <a:rPr lang="ru-RU" sz="3600" dirty="0">
                <a:solidFill>
                  <a:srgbClr val="FF0000"/>
                </a:solidFill>
              </a:rPr>
              <a:t> за </a:t>
            </a:r>
            <a:r>
              <a:rPr lang="ru-RU" sz="3600" dirty="0" err="1" smtClean="0">
                <a:solidFill>
                  <a:srgbClr val="002060"/>
                </a:solidFill>
              </a:rPr>
              <a:t>основним</a:t>
            </a:r>
            <a:r>
              <a:rPr lang="ru-RU" sz="3600" dirty="0" smtClean="0">
                <a:solidFill>
                  <a:srgbClr val="002060"/>
                </a:solidFill>
              </a:rPr>
              <a:t> </a:t>
            </a:r>
            <a:r>
              <a:rPr lang="ru-RU" sz="3600" dirty="0" err="1">
                <a:solidFill>
                  <a:srgbClr val="002060"/>
                </a:solidFill>
              </a:rPr>
              <a:t>обміном</a:t>
            </a:r>
            <a:r>
              <a:rPr lang="ru-RU" sz="3600" dirty="0">
                <a:solidFill>
                  <a:srgbClr val="FF0000"/>
                </a:solidFill>
              </a:rPr>
              <a:t> – </a:t>
            </a:r>
            <a:r>
              <a:rPr lang="ru-RU" sz="3600" dirty="0" err="1">
                <a:solidFill>
                  <a:srgbClr val="FF0000"/>
                </a:solidFill>
              </a:rPr>
              <a:t>тією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найменшою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кількістю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енергії</a:t>
            </a:r>
            <a:r>
              <a:rPr lang="ru-RU" sz="3600" dirty="0">
                <a:solidFill>
                  <a:srgbClr val="FF0000"/>
                </a:solidFill>
              </a:rPr>
              <a:t>, яку </a:t>
            </a:r>
            <a:r>
              <a:rPr lang="ru-RU" sz="3600" dirty="0" err="1">
                <a:solidFill>
                  <a:srgbClr val="FF0000"/>
                </a:solidFill>
              </a:rPr>
              <a:t>організм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</a:rPr>
              <a:t>витрачає</a:t>
            </a:r>
            <a:r>
              <a:rPr lang="ru-RU" sz="3600" dirty="0" smtClean="0">
                <a:solidFill>
                  <a:srgbClr val="FF0000"/>
                </a:solidFill>
              </a:rPr>
              <a:t> для </a:t>
            </a:r>
            <a:r>
              <a:rPr lang="ru-RU" sz="3600" dirty="0" err="1">
                <a:solidFill>
                  <a:srgbClr val="FF0000"/>
                </a:solidFill>
              </a:rPr>
              <a:t>підтримання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процесів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життєдіяльності</a:t>
            </a:r>
            <a:r>
              <a:rPr lang="ru-RU" sz="3600" dirty="0">
                <a:solidFill>
                  <a:srgbClr val="FF0000"/>
                </a:solidFill>
              </a:rPr>
              <a:t> у </a:t>
            </a:r>
            <a:r>
              <a:rPr lang="ru-RU" sz="3600" dirty="0" err="1">
                <a:solidFill>
                  <a:srgbClr val="FF0000"/>
                </a:solidFill>
              </a:rPr>
              <a:t>стані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повного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спокою</a:t>
            </a:r>
            <a:r>
              <a:rPr lang="ru-RU" sz="3600" dirty="0">
                <a:solidFill>
                  <a:srgbClr val="FF0000"/>
                </a:solidFill>
              </a:rPr>
              <a:t>, </a:t>
            </a:r>
            <a:r>
              <a:rPr lang="ru-RU" sz="3600" dirty="0" err="1" smtClean="0">
                <a:solidFill>
                  <a:srgbClr val="FF0000"/>
                </a:solidFill>
              </a:rPr>
              <a:t>натще</a:t>
            </a:r>
            <a:r>
              <a:rPr lang="ru-RU" sz="3600" dirty="0" smtClean="0">
                <a:solidFill>
                  <a:srgbClr val="FF0000"/>
                </a:solidFill>
              </a:rPr>
              <a:t>­ </a:t>
            </a:r>
            <a:r>
              <a:rPr lang="ru-RU" sz="3600" dirty="0" err="1" smtClean="0">
                <a:solidFill>
                  <a:srgbClr val="FF0000"/>
                </a:solidFill>
              </a:rPr>
              <a:t>серце</a:t>
            </a:r>
            <a:r>
              <a:rPr lang="ru-RU" sz="3600" dirty="0" smtClean="0">
                <a:solidFill>
                  <a:srgbClr val="FF0000"/>
                </a:solidFill>
              </a:rPr>
              <a:t> </a:t>
            </a:r>
            <a:r>
              <a:rPr lang="ru-RU" sz="3600" dirty="0">
                <a:solidFill>
                  <a:srgbClr val="FF0000"/>
                </a:solidFill>
              </a:rPr>
              <a:t>(</a:t>
            </a:r>
            <a:r>
              <a:rPr lang="ru-RU" sz="3600" dirty="0" err="1">
                <a:solidFill>
                  <a:srgbClr val="FF0000"/>
                </a:solidFill>
              </a:rPr>
              <a:t>тобто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після</a:t>
            </a:r>
            <a:r>
              <a:rPr lang="ru-RU" sz="3600" dirty="0">
                <a:solidFill>
                  <a:srgbClr val="FF0000"/>
                </a:solidFill>
              </a:rPr>
              <a:t> 12–16 год </a:t>
            </a:r>
            <a:r>
              <a:rPr lang="ru-RU" sz="3600" dirty="0" err="1">
                <a:solidFill>
                  <a:srgbClr val="FF0000"/>
                </a:solidFill>
              </a:rPr>
              <a:t>після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споживання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err="1">
                <a:solidFill>
                  <a:srgbClr val="FF0000"/>
                </a:solidFill>
              </a:rPr>
              <a:t>їжі</a:t>
            </a:r>
            <a:r>
              <a:rPr lang="ru-RU" sz="3600" dirty="0">
                <a:solidFill>
                  <a:srgbClr val="FF0000"/>
                </a:solidFill>
              </a:rPr>
              <a:t>) і за умов </a:t>
            </a:r>
            <a:r>
              <a:rPr lang="ru-RU" sz="3600" dirty="0" smtClean="0">
                <a:solidFill>
                  <a:srgbClr val="FF0000"/>
                </a:solidFill>
              </a:rPr>
              <a:t>температур­ного </a:t>
            </a:r>
            <a:r>
              <a:rPr lang="ru-RU" sz="3600" dirty="0">
                <a:solidFill>
                  <a:srgbClr val="FF0000"/>
                </a:solidFill>
              </a:rPr>
              <a:t>комфорту (+20…+23 °С)</a:t>
            </a:r>
          </a:p>
        </p:txBody>
      </p:sp>
    </p:spTree>
    <p:extLst>
      <p:ext uri="{BB962C8B-B14F-4D97-AF65-F5344CB8AC3E}">
        <p14:creationId xmlns:p14="http://schemas.microsoft.com/office/powerpoint/2010/main" val="2313940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761" y="476517"/>
            <a:ext cx="9465605" cy="1661375"/>
          </a:xfrm>
        </p:spPr>
        <p:txBody>
          <a:bodyPr/>
          <a:lstStyle/>
          <a:p>
            <a:pPr algn="ctr"/>
            <a:r>
              <a:rPr lang="ru-RU" sz="2000" dirty="0" err="1"/>
              <a:t>Енергетичний</a:t>
            </a:r>
            <a:r>
              <a:rPr lang="ru-RU" sz="2000" dirty="0"/>
              <a:t> баланс </a:t>
            </a:r>
            <a:r>
              <a:rPr lang="ru-RU" sz="2000" dirty="0" err="1"/>
              <a:t>харчового</a:t>
            </a:r>
            <a:r>
              <a:rPr lang="ru-RU" sz="2000" dirty="0"/>
              <a:t> </a:t>
            </a:r>
            <a:r>
              <a:rPr lang="ru-RU" sz="2000" dirty="0" err="1"/>
              <a:t>раціону</a:t>
            </a:r>
            <a:r>
              <a:rPr lang="ru-RU" sz="2000" dirty="0"/>
              <a:t> – </a:t>
            </a:r>
            <a:r>
              <a:rPr lang="ru-RU" sz="2000" dirty="0" err="1"/>
              <a:t>співвідношення</a:t>
            </a:r>
            <a:r>
              <a:rPr lang="ru-RU" sz="2000" dirty="0"/>
              <a:t> </a:t>
            </a:r>
            <a:r>
              <a:rPr lang="ru-RU" sz="2000" dirty="0" err="1"/>
              <a:t>енергії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err="1"/>
              <a:t>надходить</a:t>
            </a:r>
            <a:r>
              <a:rPr lang="ru-RU" sz="2000" dirty="0"/>
              <a:t> до </a:t>
            </a:r>
            <a:r>
              <a:rPr lang="ru-RU" sz="2000" dirty="0" err="1"/>
              <a:t>організму</a:t>
            </a:r>
            <a:r>
              <a:rPr lang="ru-RU" sz="2000" dirty="0"/>
              <a:t> з </a:t>
            </a:r>
            <a:r>
              <a:rPr lang="ru-RU" sz="2000" dirty="0" err="1"/>
              <a:t>їжею</a:t>
            </a:r>
            <a:r>
              <a:rPr lang="ru-RU" sz="2000" dirty="0"/>
              <a:t>, та </a:t>
            </a:r>
            <a:r>
              <a:rPr lang="ru-RU" sz="2000" dirty="0" err="1"/>
              <a:t>енергії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витрачається</a:t>
            </a:r>
            <a:r>
              <a:rPr lang="ru-RU" sz="2000" dirty="0"/>
              <a:t> </a:t>
            </a:r>
            <a:r>
              <a:rPr lang="ru-RU" sz="2000" dirty="0" err="1"/>
              <a:t>внаслідок</a:t>
            </a:r>
            <a:r>
              <a:rPr lang="ru-RU" sz="2000" dirty="0"/>
              <a:t> </a:t>
            </a:r>
            <a:r>
              <a:rPr lang="ru-RU" sz="2000" dirty="0" err="1" smtClean="0"/>
              <a:t>діяльності</a:t>
            </a:r>
            <a:r>
              <a:rPr lang="ru-RU" sz="2000" dirty="0" smtClean="0"/>
              <a:t> </a:t>
            </a:r>
            <a:r>
              <a:rPr lang="ru-RU" sz="2000" dirty="0" err="1"/>
              <a:t>організму</a:t>
            </a:r>
            <a:endParaRPr lang="ru-RU" sz="20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41668" y="2318197"/>
            <a:ext cx="11694017" cy="3701603"/>
          </a:xfrm>
        </p:spPr>
        <p:txBody>
          <a:bodyPr>
            <a:normAutofit/>
          </a:bodyPr>
          <a:lstStyle/>
          <a:p>
            <a:r>
              <a:rPr lang="ru-RU" sz="2000" b="1" dirty="0" err="1"/>
              <a:t>Енергетичну</a:t>
            </a:r>
            <a:r>
              <a:rPr lang="ru-RU" sz="2000" b="1" dirty="0"/>
              <a:t> </a:t>
            </a:r>
            <a:r>
              <a:rPr lang="ru-RU" sz="2000" b="1" dirty="0" err="1"/>
              <a:t>цінність</a:t>
            </a:r>
            <a:r>
              <a:rPr lang="ru-RU" sz="2000" b="1" dirty="0"/>
              <a:t> </a:t>
            </a:r>
            <a:r>
              <a:rPr lang="ru-RU" sz="2000" b="1" dirty="0" err="1"/>
              <a:t>або</a:t>
            </a:r>
            <a:r>
              <a:rPr lang="ru-RU" sz="2000" b="1" dirty="0"/>
              <a:t> </a:t>
            </a:r>
            <a:r>
              <a:rPr lang="ru-RU" sz="2000" b="1" dirty="0" err="1"/>
              <a:t>калорійність</a:t>
            </a:r>
            <a:r>
              <a:rPr lang="ru-RU" sz="2000" b="1" dirty="0"/>
              <a:t> </a:t>
            </a:r>
            <a:r>
              <a:rPr lang="ru-RU" sz="2000" b="1" dirty="0" err="1" smtClean="0"/>
              <a:t>органічних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речовин</a:t>
            </a:r>
            <a:r>
              <a:rPr lang="ru-RU" sz="2000" b="1" dirty="0" smtClean="0"/>
              <a:t> </a:t>
            </a:r>
            <a:r>
              <a:rPr lang="ru-RU" sz="2000" b="1" dirty="0" err="1"/>
              <a:t>визначають</a:t>
            </a:r>
            <a:r>
              <a:rPr lang="ru-RU" sz="2000" b="1" dirty="0"/>
              <a:t> за </a:t>
            </a:r>
            <a:r>
              <a:rPr lang="ru-RU" sz="2000" b="1" dirty="0" err="1"/>
              <a:t>тим</a:t>
            </a:r>
            <a:r>
              <a:rPr lang="ru-RU" sz="2000" b="1" dirty="0"/>
              <a:t>, </a:t>
            </a:r>
            <a:r>
              <a:rPr lang="ru-RU" sz="2000" b="1" dirty="0" err="1"/>
              <a:t>скільки</a:t>
            </a:r>
            <a:r>
              <a:rPr lang="ru-RU" sz="2000" b="1" dirty="0"/>
              <a:t> </a:t>
            </a:r>
            <a:r>
              <a:rPr lang="ru-RU" sz="2000" b="1" dirty="0" err="1"/>
              <a:t>енергії</a:t>
            </a:r>
            <a:r>
              <a:rPr lang="ru-RU" sz="2000" b="1" dirty="0"/>
              <a:t> </a:t>
            </a:r>
            <a:r>
              <a:rPr lang="ru-RU" sz="2000" b="1" dirty="0" err="1"/>
              <a:t>вивільнюється</a:t>
            </a:r>
            <a:r>
              <a:rPr lang="ru-RU" sz="2000" b="1" dirty="0"/>
              <a:t> </a:t>
            </a:r>
            <a:r>
              <a:rPr lang="ru-RU" sz="2000" b="1" dirty="0" err="1"/>
              <a:t>під</a:t>
            </a:r>
            <a:r>
              <a:rPr lang="ru-RU" sz="2000" b="1" dirty="0"/>
              <a:t> час </a:t>
            </a:r>
            <a:r>
              <a:rPr lang="ru-RU" sz="2000" b="1" dirty="0" err="1" smtClean="0"/>
              <a:t>розщеплення</a:t>
            </a:r>
            <a:r>
              <a:rPr lang="ru-RU" sz="2000" b="1" dirty="0" smtClean="0"/>
              <a:t> </a:t>
            </a:r>
            <a:r>
              <a:rPr lang="ru-RU" sz="2000" b="1" dirty="0" err="1"/>
              <a:t>одиниці</a:t>
            </a:r>
            <a:r>
              <a:rPr lang="ru-RU" sz="2000" b="1" dirty="0"/>
              <a:t> </a:t>
            </a:r>
            <a:r>
              <a:rPr lang="ru-RU" sz="2000" b="1" dirty="0" err="1"/>
              <a:t>маси</a:t>
            </a:r>
            <a:r>
              <a:rPr lang="ru-RU" sz="2000" b="1" dirty="0" smtClean="0"/>
              <a:t>.</a:t>
            </a:r>
          </a:p>
          <a:p>
            <a:r>
              <a:rPr lang="ru-RU" sz="2000" b="1" dirty="0" smtClean="0"/>
              <a:t> </a:t>
            </a:r>
            <a:r>
              <a:rPr lang="ru-RU" sz="2000" b="1" dirty="0" err="1"/>
              <a:t>Одиницею</a:t>
            </a:r>
            <a:r>
              <a:rPr lang="ru-RU" sz="2000" b="1" dirty="0"/>
              <a:t> </a:t>
            </a:r>
            <a:r>
              <a:rPr lang="ru-RU" sz="2000" b="1" dirty="0" err="1"/>
              <a:t>вимірювання</a:t>
            </a:r>
            <a:r>
              <a:rPr lang="ru-RU" sz="2000" b="1" dirty="0"/>
              <a:t> </a:t>
            </a:r>
            <a:r>
              <a:rPr lang="ru-RU" sz="2000" b="1" dirty="0" err="1"/>
              <a:t>енергії</a:t>
            </a:r>
            <a:r>
              <a:rPr lang="ru-RU" sz="2000" b="1" dirty="0"/>
              <a:t> є </a:t>
            </a:r>
            <a:r>
              <a:rPr lang="ru-RU" sz="2000" b="1" dirty="0">
                <a:solidFill>
                  <a:srgbClr val="FF0000"/>
                </a:solidFill>
              </a:rPr>
              <a:t>джоуль</a:t>
            </a:r>
            <a:r>
              <a:rPr lang="ru-RU" sz="2000" b="1" dirty="0"/>
              <a:t> </a:t>
            </a:r>
            <a:r>
              <a:rPr lang="ru-RU" sz="2000" b="1" dirty="0" err="1"/>
              <a:t>або</a:t>
            </a:r>
            <a:r>
              <a:rPr lang="ru-RU" sz="2000" b="1" dirty="0"/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калорія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/>
              <a:t>(1 </a:t>
            </a:r>
            <a:r>
              <a:rPr lang="ru-RU" sz="2000" b="1" dirty="0" smtClean="0"/>
              <a:t>кал = </a:t>
            </a:r>
            <a:r>
              <a:rPr lang="ru-RU" sz="2000" b="1" dirty="0"/>
              <a:t>4,18 Дж</a:t>
            </a:r>
            <a:r>
              <a:rPr lang="ru-RU" sz="2000" b="1" dirty="0" smtClean="0"/>
              <a:t>).</a:t>
            </a:r>
            <a:endParaRPr lang="ru-RU" sz="2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449" y="3477334"/>
            <a:ext cx="5961174" cy="3253250"/>
          </a:xfrm>
          <a:prstGeom prst="rect">
            <a:avLst/>
          </a:prstGeom>
          <a:effectLst>
            <a:glow rad="127000">
              <a:schemeClr val="accent1">
                <a:alpha val="97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246" y="3796747"/>
            <a:ext cx="5011626" cy="2526780"/>
          </a:xfrm>
          <a:prstGeom prst="rect">
            <a:avLst/>
          </a:prstGeom>
          <a:effectLst>
            <a:glow rad="127000">
              <a:schemeClr val="accent1">
                <a:alpha val="98000"/>
              </a:schemeClr>
            </a:glow>
            <a:softEdge rad="25400"/>
          </a:effectLst>
        </p:spPr>
      </p:pic>
      <p:sp>
        <p:nvSpPr>
          <p:cNvPr id="6" name="Прямокутник 5"/>
          <p:cNvSpPr/>
          <p:nvPr/>
        </p:nvSpPr>
        <p:spPr>
          <a:xfrm>
            <a:off x="1655523" y="6361252"/>
            <a:ext cx="21387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cal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0.001 kcal</a:t>
            </a:r>
            <a:endParaRPr lang="uk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9950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9646" y="883516"/>
            <a:ext cx="10088303" cy="706964"/>
          </a:xfrm>
        </p:spPr>
        <p:txBody>
          <a:bodyPr/>
          <a:lstStyle/>
          <a:p>
            <a:r>
              <a:rPr lang="uk-UA" sz="2400" b="1" dirty="0"/>
              <a:t>В 1 кілокалорії міститься 4,184 кілоджоулів (</a:t>
            </a:r>
            <a:r>
              <a:rPr lang="uk-UA" sz="2400" b="1" dirty="0" err="1" smtClean="0"/>
              <a:t>кДж</a:t>
            </a:r>
            <a:r>
              <a:rPr lang="uk-UA" sz="2400" b="1" dirty="0"/>
              <a:t>). </a:t>
            </a:r>
            <a:r>
              <a:rPr lang="uk-UA" sz="2400" b="1" dirty="0">
                <a:solidFill>
                  <a:srgbClr val="FF0000"/>
                </a:solidFill>
              </a:rPr>
              <a:t>Кілокалорія</a:t>
            </a:r>
            <a:r>
              <a:rPr lang="uk-UA" sz="2400" b="1" dirty="0"/>
              <a:t> - це те, що реєструється та розміщується на етикетках продуктів харчування як міра енергетичного вмісту певного виду їжі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0" y="2318197"/>
            <a:ext cx="7997780" cy="4340180"/>
          </a:xfrm>
        </p:spPr>
        <p:txBody>
          <a:bodyPr>
            <a:noAutofit/>
          </a:bodyPr>
          <a:lstStyle/>
          <a:p>
            <a:r>
              <a:rPr lang="uk-UA" sz="3200" dirty="0"/>
              <a:t>В </a:t>
            </a:r>
            <a:r>
              <a:rPr lang="uk-UA" sz="3200" dirty="0" smtClean="0"/>
              <a:t>результаті </a:t>
            </a:r>
            <a:r>
              <a:rPr lang="uk-UA" sz="3200" dirty="0"/>
              <a:t>окиснення 1 г жиру організм отримує 39,2 </a:t>
            </a:r>
            <a:r>
              <a:rPr lang="uk-UA" sz="3200" dirty="0" err="1"/>
              <a:t>кДж</a:t>
            </a:r>
            <a:r>
              <a:rPr lang="uk-UA" sz="3200" dirty="0"/>
              <a:t> (9 ккал); </a:t>
            </a:r>
            <a:endParaRPr lang="uk-UA" sz="3200" dirty="0" smtClean="0"/>
          </a:p>
          <a:p>
            <a:r>
              <a:rPr lang="uk-UA" sz="3200" dirty="0" smtClean="0"/>
              <a:t>1 </a:t>
            </a:r>
            <a:r>
              <a:rPr lang="uk-UA" sz="3200" dirty="0"/>
              <a:t>г білка – 17,6 </a:t>
            </a:r>
            <a:r>
              <a:rPr lang="uk-UA" sz="3200" dirty="0" err="1" smtClean="0"/>
              <a:t>кДж</a:t>
            </a:r>
            <a:r>
              <a:rPr lang="uk-UA" sz="3200" dirty="0" smtClean="0"/>
              <a:t> (4</a:t>
            </a:r>
            <a:r>
              <a:rPr lang="uk-UA" sz="3200" dirty="0"/>
              <a:t> ккал), </a:t>
            </a:r>
            <a:endParaRPr lang="uk-UA" sz="3200" dirty="0" smtClean="0"/>
          </a:p>
          <a:p>
            <a:r>
              <a:rPr lang="uk-UA" sz="3200" dirty="0" smtClean="0"/>
              <a:t>1 </a:t>
            </a:r>
            <a:r>
              <a:rPr lang="uk-UA" sz="3200" dirty="0"/>
              <a:t>г вуглеводів – 17,6 </a:t>
            </a:r>
            <a:r>
              <a:rPr lang="uk-UA" sz="3200" dirty="0" err="1"/>
              <a:t>кДж</a:t>
            </a:r>
            <a:r>
              <a:rPr lang="uk-UA" sz="3200" dirty="0"/>
              <a:t> (4 ккал). </a:t>
            </a:r>
            <a:endParaRPr lang="uk-UA" sz="3200" dirty="0" smtClean="0"/>
          </a:p>
          <a:p>
            <a:r>
              <a:rPr lang="uk-UA" sz="3200" dirty="0" smtClean="0"/>
              <a:t>Енергетична </a:t>
            </a:r>
            <a:r>
              <a:rPr lang="uk-UA" sz="3200" dirty="0"/>
              <a:t>цінність продукту </a:t>
            </a:r>
            <a:r>
              <a:rPr lang="uk-UA" sz="3200" dirty="0" smtClean="0"/>
              <a:t>вимірюється </a:t>
            </a:r>
            <a:r>
              <a:rPr lang="uk-UA" sz="3200" dirty="0"/>
              <a:t>в кілокалоріях (ккал) або кілоджоулях (</a:t>
            </a:r>
            <a:r>
              <a:rPr lang="uk-UA" sz="3200" dirty="0" err="1"/>
              <a:t>кДж</a:t>
            </a:r>
            <a:r>
              <a:rPr lang="uk-UA" sz="3200" dirty="0"/>
              <a:t>) у розрахунку на 100 г </a:t>
            </a:r>
            <a:r>
              <a:rPr lang="uk-UA" sz="3200" dirty="0" smtClean="0"/>
              <a:t>продукту</a:t>
            </a:r>
            <a:endParaRPr lang="uk-UA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6569" y="2318197"/>
            <a:ext cx="3640629" cy="4340180"/>
          </a:xfrm>
          <a:prstGeom prst="rect">
            <a:avLst/>
          </a:prstGeom>
          <a:effectLst>
            <a:glow rad="127000">
              <a:schemeClr val="bg1"/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2255633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FF00"/>
                </a:solidFill>
              </a:rPr>
              <a:t>при </a:t>
            </a:r>
            <a:r>
              <a:rPr lang="ru-RU" dirty="0" err="1">
                <a:solidFill>
                  <a:srgbClr val="FFFF00"/>
                </a:solidFill>
              </a:rPr>
              <a:t>розщепленні</a:t>
            </a:r>
            <a:r>
              <a:rPr lang="ru-RU" dirty="0">
                <a:solidFill>
                  <a:srgbClr val="FFFF00"/>
                </a:solidFill>
              </a:rPr>
              <a:t> 1 г </a:t>
            </a:r>
            <a:r>
              <a:rPr lang="ru-RU" dirty="0" err="1">
                <a:solidFill>
                  <a:srgbClr val="FFFF00"/>
                </a:solidFill>
              </a:rPr>
              <a:t>білків</a:t>
            </a:r>
            <a:r>
              <a:rPr lang="ru-RU" dirty="0">
                <a:solidFill>
                  <a:srgbClr val="FFFF00"/>
                </a:solidFill>
              </a:rPr>
              <a:t> і </a:t>
            </a:r>
            <a:r>
              <a:rPr lang="ru-RU" dirty="0" err="1" smtClean="0">
                <a:solidFill>
                  <a:srgbClr val="FFFF00"/>
                </a:solidFill>
              </a:rPr>
              <a:t>вуглево­дів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виділяється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понад</a:t>
            </a:r>
            <a:r>
              <a:rPr lang="ru-RU" dirty="0">
                <a:solidFill>
                  <a:srgbClr val="FFFF00"/>
                </a:solidFill>
              </a:rPr>
              <a:t> 17 кДж </a:t>
            </a:r>
            <a:r>
              <a:rPr lang="ru-RU" dirty="0" err="1">
                <a:solidFill>
                  <a:srgbClr val="FFFF00"/>
                </a:solidFill>
              </a:rPr>
              <a:t>енергії</a:t>
            </a:r>
            <a:r>
              <a:rPr lang="ru-RU" dirty="0">
                <a:solidFill>
                  <a:srgbClr val="FFFF00"/>
                </a:solidFill>
              </a:rPr>
              <a:t>, а 1 г жирів – 38,9 кДж</a:t>
            </a:r>
          </a:p>
        </p:txBody>
      </p:sp>
      <p:pic>
        <p:nvPicPr>
          <p:cNvPr id="8" name="Місце для вмісту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37" y="2176568"/>
            <a:ext cx="4705624" cy="4681431"/>
          </a:xfrm>
        </p:spPr>
      </p:pic>
      <p:sp>
        <p:nvSpPr>
          <p:cNvPr id="9" name="Прямокутник 8"/>
          <p:cNvSpPr/>
          <p:nvPr/>
        </p:nvSpPr>
        <p:spPr>
          <a:xfrm>
            <a:off x="5535659" y="2597017"/>
            <a:ext cx="6096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000" b="1" dirty="0" err="1" smtClean="0">
                <a:solidFill>
                  <a:srgbClr val="002060"/>
                </a:solidFill>
              </a:rPr>
              <a:t>добо­вий</a:t>
            </a:r>
            <a:r>
              <a:rPr lang="ru-RU" sz="4000" b="1" dirty="0" smtClean="0">
                <a:solidFill>
                  <a:srgbClr val="002060"/>
                </a:solidFill>
              </a:rPr>
              <a:t> </a:t>
            </a:r>
            <a:r>
              <a:rPr lang="ru-RU" sz="4000" b="1" dirty="0" err="1">
                <a:solidFill>
                  <a:srgbClr val="002060"/>
                </a:solidFill>
              </a:rPr>
              <a:t>раціон</a:t>
            </a:r>
            <a:r>
              <a:rPr lang="ru-RU" sz="4000" b="1" dirty="0">
                <a:solidFill>
                  <a:srgbClr val="002060"/>
                </a:solidFill>
              </a:rPr>
              <a:t> – </a:t>
            </a:r>
            <a:r>
              <a:rPr lang="ru-RU" sz="4000" b="1" dirty="0" smtClean="0">
                <a:solidFill>
                  <a:srgbClr val="002060"/>
                </a:solidFill>
              </a:rPr>
              <a:t> </a:t>
            </a:r>
            <a:r>
              <a:rPr lang="ru-RU" sz="4000" b="1" dirty="0" err="1">
                <a:solidFill>
                  <a:srgbClr val="002060"/>
                </a:solidFill>
              </a:rPr>
              <a:t>кількість</a:t>
            </a:r>
            <a:r>
              <a:rPr lang="ru-RU" sz="4000" b="1" dirty="0">
                <a:solidFill>
                  <a:srgbClr val="002060"/>
                </a:solidFill>
              </a:rPr>
              <a:t> </a:t>
            </a:r>
            <a:r>
              <a:rPr lang="ru-RU" sz="4000" b="1" dirty="0" err="1">
                <a:solidFill>
                  <a:srgbClr val="002060"/>
                </a:solidFill>
              </a:rPr>
              <a:t>їжі</a:t>
            </a:r>
            <a:r>
              <a:rPr lang="ru-RU" sz="4000" b="1" dirty="0">
                <a:solidFill>
                  <a:srgbClr val="002060"/>
                </a:solidFill>
              </a:rPr>
              <a:t>, </a:t>
            </a:r>
            <a:r>
              <a:rPr lang="ru-RU" sz="4000" b="1" dirty="0" smtClean="0">
                <a:solidFill>
                  <a:srgbClr val="002060"/>
                </a:solidFill>
              </a:rPr>
              <a:t>яку </a:t>
            </a:r>
            <a:r>
              <a:rPr lang="ru-RU" sz="4000" b="1" dirty="0" err="1" smtClean="0">
                <a:solidFill>
                  <a:srgbClr val="002060"/>
                </a:solidFill>
              </a:rPr>
              <a:t>людині</a:t>
            </a:r>
            <a:r>
              <a:rPr lang="ru-RU" sz="4000" b="1" dirty="0" smtClean="0">
                <a:solidFill>
                  <a:srgbClr val="002060"/>
                </a:solidFill>
              </a:rPr>
              <a:t> </a:t>
            </a:r>
            <a:r>
              <a:rPr lang="ru-RU" sz="4000" b="1" dirty="0">
                <a:solidFill>
                  <a:srgbClr val="002060"/>
                </a:solidFill>
              </a:rPr>
              <a:t>треба </a:t>
            </a:r>
            <a:r>
              <a:rPr lang="ru-RU" sz="4000" b="1" dirty="0" err="1">
                <a:solidFill>
                  <a:srgbClr val="002060"/>
                </a:solidFill>
              </a:rPr>
              <a:t>спожити</a:t>
            </a:r>
            <a:r>
              <a:rPr lang="ru-RU" sz="4000" b="1" dirty="0">
                <a:solidFill>
                  <a:srgbClr val="002060"/>
                </a:solidFill>
              </a:rPr>
              <a:t>, </a:t>
            </a:r>
            <a:r>
              <a:rPr lang="ru-RU" sz="4000" b="1" dirty="0" err="1">
                <a:solidFill>
                  <a:srgbClr val="002060"/>
                </a:solidFill>
              </a:rPr>
              <a:t>щоб</a:t>
            </a:r>
            <a:r>
              <a:rPr lang="ru-RU" sz="4000" b="1" dirty="0">
                <a:solidFill>
                  <a:srgbClr val="002060"/>
                </a:solidFill>
              </a:rPr>
              <a:t> </a:t>
            </a:r>
            <a:r>
              <a:rPr lang="ru-RU" sz="4000" b="1" dirty="0" err="1" smtClean="0">
                <a:solidFill>
                  <a:srgbClr val="002060"/>
                </a:solidFill>
              </a:rPr>
              <a:t>відно­вити</a:t>
            </a:r>
            <a:r>
              <a:rPr lang="ru-RU" sz="4000" b="1" dirty="0" smtClean="0">
                <a:solidFill>
                  <a:srgbClr val="002060"/>
                </a:solidFill>
              </a:rPr>
              <a:t> </a:t>
            </a:r>
            <a:r>
              <a:rPr lang="ru-RU" sz="4000" b="1" dirty="0" err="1">
                <a:solidFill>
                  <a:srgbClr val="002060"/>
                </a:solidFill>
              </a:rPr>
              <a:t>енергетичні</a:t>
            </a:r>
            <a:r>
              <a:rPr lang="ru-RU" sz="4000" b="1" dirty="0">
                <a:solidFill>
                  <a:srgbClr val="002060"/>
                </a:solidFill>
              </a:rPr>
              <a:t> </a:t>
            </a:r>
            <a:r>
              <a:rPr lang="ru-RU" sz="4000" b="1" dirty="0" err="1">
                <a:solidFill>
                  <a:srgbClr val="002060"/>
                </a:solidFill>
              </a:rPr>
              <a:t>витрати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73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Місце для вмісту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93" y="445634"/>
            <a:ext cx="11552349" cy="6109711"/>
          </a:xfrm>
        </p:spPr>
      </p:pic>
    </p:spTree>
    <p:extLst>
      <p:ext uri="{BB962C8B-B14F-4D97-AF65-F5344CB8AC3E}">
        <p14:creationId xmlns:p14="http://schemas.microsoft.com/office/powerpoint/2010/main" val="399962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3438" y="690333"/>
            <a:ext cx="8761413" cy="706964"/>
          </a:xfrm>
        </p:spPr>
        <p:txBody>
          <a:bodyPr/>
          <a:lstStyle/>
          <a:p>
            <a:r>
              <a:rPr lang="uk-UA" b="1" dirty="0" smtClean="0"/>
              <a:t>Наслідки неправильного харчування</a:t>
            </a:r>
            <a:endParaRPr lang="uk-UA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657600" y="2886833"/>
            <a:ext cx="2689034" cy="4182235"/>
          </a:xfrm>
        </p:spPr>
        <p:txBody>
          <a:bodyPr>
            <a:normAutofit/>
          </a:bodyPr>
          <a:lstStyle/>
          <a:p>
            <a:pPr algn="ctr"/>
            <a:r>
              <a:rPr lang="uk-UA" b="1" dirty="0"/>
              <a:t>Анорексія  – захворювання, що характеризується порушенням роботи харчового центру головного мозку і проявляється відсутністю апетиту, відмовою від їжі</a:t>
            </a:r>
          </a:p>
          <a:p>
            <a:pPr algn="ctr"/>
            <a:endParaRPr lang="uk-UA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677" y="2178210"/>
            <a:ext cx="3535986" cy="87607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6634" y="2132061"/>
            <a:ext cx="5608518" cy="4460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796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305" y="973667"/>
            <a:ext cx="10882647" cy="1140433"/>
          </a:xfrm>
        </p:spPr>
        <p:txBody>
          <a:bodyPr/>
          <a:lstStyle/>
          <a:p>
            <a:pPr algn="ctr"/>
            <a:r>
              <a:rPr lang="uk-UA" sz="4800" b="1" dirty="0" smtClean="0">
                <a:solidFill>
                  <a:srgbClr val="FFFF00"/>
                </a:solidFill>
              </a:rPr>
              <a:t>ДОБОВИЙ РАЦІОН</a:t>
            </a:r>
            <a:endParaRPr lang="ru-RU" sz="4800" b="1" dirty="0">
              <a:solidFill>
                <a:srgbClr val="FFFF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80305" y="2114101"/>
            <a:ext cx="11668260" cy="381017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600" dirty="0">
                <a:solidFill>
                  <a:srgbClr val="C00000"/>
                </a:solidFill>
              </a:rPr>
              <a:t>У </a:t>
            </a:r>
            <a:r>
              <a:rPr lang="ru-RU" sz="3600" b="1" dirty="0" err="1">
                <a:solidFill>
                  <a:srgbClr val="FFFF00"/>
                </a:solidFill>
              </a:rPr>
              <a:t>добовому</a:t>
            </a:r>
            <a:r>
              <a:rPr lang="ru-RU" sz="3600" b="1" dirty="0">
                <a:solidFill>
                  <a:srgbClr val="FFFF00"/>
                </a:solidFill>
              </a:rPr>
              <a:t> </a:t>
            </a:r>
            <a:r>
              <a:rPr lang="ru-RU" sz="3600" b="1" dirty="0" err="1">
                <a:solidFill>
                  <a:srgbClr val="FFFF00"/>
                </a:solidFill>
              </a:rPr>
              <a:t>раціоні</a:t>
            </a:r>
            <a:r>
              <a:rPr lang="ru-RU" sz="3600" b="1" dirty="0">
                <a:solidFill>
                  <a:srgbClr val="FFFF00"/>
                </a:solidFill>
              </a:rPr>
              <a:t> </a:t>
            </a:r>
            <a:r>
              <a:rPr lang="ru-RU" sz="3600" dirty="0" err="1">
                <a:solidFill>
                  <a:srgbClr val="C00000"/>
                </a:solidFill>
              </a:rPr>
              <a:t>бажане</a:t>
            </a:r>
            <a:r>
              <a:rPr lang="ru-RU" sz="3600" dirty="0">
                <a:solidFill>
                  <a:srgbClr val="C00000"/>
                </a:solidFill>
              </a:rPr>
              <a:t> </a:t>
            </a:r>
            <a:r>
              <a:rPr lang="ru-RU" sz="3600" dirty="0" err="1">
                <a:solidFill>
                  <a:srgbClr val="C00000"/>
                </a:solidFill>
              </a:rPr>
              <a:t>таке</a:t>
            </a:r>
            <a:r>
              <a:rPr lang="ru-RU" sz="3600" dirty="0">
                <a:solidFill>
                  <a:srgbClr val="C00000"/>
                </a:solidFill>
              </a:rPr>
              <a:t> </a:t>
            </a:r>
            <a:r>
              <a:rPr lang="ru-RU" sz="3600" dirty="0" err="1">
                <a:solidFill>
                  <a:srgbClr val="C00000"/>
                </a:solidFill>
              </a:rPr>
              <a:t>співвідношення</a:t>
            </a:r>
            <a:r>
              <a:rPr lang="ru-RU" sz="3600" dirty="0">
                <a:solidFill>
                  <a:srgbClr val="C00000"/>
                </a:solidFill>
              </a:rPr>
              <a:t> </a:t>
            </a:r>
            <a:r>
              <a:rPr lang="ru-RU" sz="3600" dirty="0" err="1">
                <a:solidFill>
                  <a:srgbClr val="C00000"/>
                </a:solidFill>
              </a:rPr>
              <a:t>різних</a:t>
            </a:r>
            <a:r>
              <a:rPr lang="ru-RU" sz="3600" dirty="0">
                <a:solidFill>
                  <a:srgbClr val="C00000"/>
                </a:solidFill>
              </a:rPr>
              <a:t> </a:t>
            </a:r>
            <a:r>
              <a:rPr lang="ru-RU" sz="3600" dirty="0" err="1" smtClean="0">
                <a:solidFill>
                  <a:srgbClr val="C00000"/>
                </a:solidFill>
              </a:rPr>
              <a:t>компонентів</a:t>
            </a:r>
            <a:r>
              <a:rPr lang="ru-RU" sz="3600" dirty="0" smtClean="0">
                <a:solidFill>
                  <a:srgbClr val="C00000"/>
                </a:solidFill>
              </a:rPr>
              <a:t>  </a:t>
            </a:r>
            <a:r>
              <a:rPr lang="ru-RU" sz="3600" dirty="0" err="1" smtClean="0">
                <a:solidFill>
                  <a:srgbClr val="C00000"/>
                </a:solidFill>
              </a:rPr>
              <a:t>їжі</a:t>
            </a:r>
            <a:r>
              <a:rPr lang="ru-RU" sz="3600" dirty="0">
                <a:solidFill>
                  <a:srgbClr val="C00000"/>
                </a:solidFill>
              </a:rPr>
              <a:t>: </a:t>
            </a:r>
            <a:endParaRPr lang="ru-RU" sz="3600" dirty="0" smtClean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3600" dirty="0" err="1" smtClean="0">
                <a:solidFill>
                  <a:srgbClr val="C00000"/>
                </a:solidFill>
              </a:rPr>
              <a:t>жири</a:t>
            </a:r>
            <a:r>
              <a:rPr lang="ru-RU" sz="3600" dirty="0" smtClean="0">
                <a:solidFill>
                  <a:srgbClr val="C00000"/>
                </a:solidFill>
              </a:rPr>
              <a:t> </a:t>
            </a:r>
            <a:r>
              <a:rPr lang="ru-RU" sz="3600" dirty="0" err="1">
                <a:solidFill>
                  <a:srgbClr val="C00000"/>
                </a:solidFill>
              </a:rPr>
              <a:t>тваринного</a:t>
            </a:r>
            <a:r>
              <a:rPr lang="ru-RU" sz="3600" dirty="0">
                <a:solidFill>
                  <a:srgbClr val="C00000"/>
                </a:solidFill>
              </a:rPr>
              <a:t> </a:t>
            </a:r>
            <a:r>
              <a:rPr lang="ru-RU" sz="3600" dirty="0" err="1">
                <a:solidFill>
                  <a:srgbClr val="C00000"/>
                </a:solidFill>
              </a:rPr>
              <a:t>походження</a:t>
            </a:r>
            <a:r>
              <a:rPr lang="ru-RU" sz="3600" dirty="0">
                <a:solidFill>
                  <a:srgbClr val="C00000"/>
                </a:solidFill>
              </a:rPr>
              <a:t> (</a:t>
            </a:r>
            <a:r>
              <a:rPr lang="ru-RU" sz="3600" dirty="0" err="1">
                <a:solidFill>
                  <a:srgbClr val="C00000"/>
                </a:solidFill>
              </a:rPr>
              <a:t>приблизно</a:t>
            </a:r>
            <a:r>
              <a:rPr lang="ru-RU" sz="3600" dirty="0">
                <a:solidFill>
                  <a:srgbClr val="C00000"/>
                </a:solidFill>
              </a:rPr>
              <a:t>) – 8 %, </a:t>
            </a:r>
            <a:r>
              <a:rPr lang="ru-RU" sz="3600" dirty="0" err="1">
                <a:solidFill>
                  <a:srgbClr val="C00000"/>
                </a:solidFill>
              </a:rPr>
              <a:t>жири</a:t>
            </a:r>
            <a:r>
              <a:rPr lang="ru-RU" sz="3600" dirty="0">
                <a:solidFill>
                  <a:srgbClr val="C00000"/>
                </a:solidFill>
              </a:rPr>
              <a:t> </a:t>
            </a:r>
            <a:r>
              <a:rPr lang="ru-RU" sz="3600" dirty="0" err="1" smtClean="0">
                <a:solidFill>
                  <a:srgbClr val="C00000"/>
                </a:solidFill>
              </a:rPr>
              <a:t>рослинного</a:t>
            </a:r>
            <a:r>
              <a:rPr lang="ru-RU" sz="3600" dirty="0" smtClean="0">
                <a:solidFill>
                  <a:srgbClr val="C00000"/>
                </a:solidFill>
              </a:rPr>
              <a:t> </a:t>
            </a:r>
            <a:r>
              <a:rPr lang="ru-RU" sz="3600" dirty="0" err="1" smtClean="0">
                <a:solidFill>
                  <a:srgbClr val="C00000"/>
                </a:solidFill>
              </a:rPr>
              <a:t>походження</a:t>
            </a:r>
            <a:r>
              <a:rPr lang="ru-RU" sz="3600" dirty="0" smtClean="0">
                <a:solidFill>
                  <a:srgbClr val="C00000"/>
                </a:solidFill>
              </a:rPr>
              <a:t> </a:t>
            </a:r>
            <a:r>
              <a:rPr lang="ru-RU" sz="3600" dirty="0">
                <a:solidFill>
                  <a:srgbClr val="C00000"/>
                </a:solidFill>
              </a:rPr>
              <a:t>– 10 %, </a:t>
            </a:r>
            <a:endParaRPr lang="ru-RU" sz="3600" dirty="0" smtClean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3600" dirty="0" err="1" smtClean="0">
                <a:solidFill>
                  <a:srgbClr val="C00000"/>
                </a:solidFill>
              </a:rPr>
              <a:t>білки</a:t>
            </a:r>
            <a:r>
              <a:rPr lang="ru-RU" sz="3600" dirty="0" smtClean="0">
                <a:solidFill>
                  <a:srgbClr val="C00000"/>
                </a:solidFill>
              </a:rPr>
              <a:t> </a:t>
            </a:r>
            <a:r>
              <a:rPr lang="ru-RU" sz="3600" dirty="0" err="1">
                <a:solidFill>
                  <a:srgbClr val="C00000"/>
                </a:solidFill>
              </a:rPr>
              <a:t>тваринного</a:t>
            </a:r>
            <a:r>
              <a:rPr lang="ru-RU" sz="3600" dirty="0">
                <a:solidFill>
                  <a:srgbClr val="C00000"/>
                </a:solidFill>
              </a:rPr>
              <a:t> </a:t>
            </a:r>
            <a:r>
              <a:rPr lang="ru-RU" sz="3600" dirty="0" err="1">
                <a:solidFill>
                  <a:srgbClr val="C00000"/>
                </a:solidFill>
              </a:rPr>
              <a:t>походження</a:t>
            </a:r>
            <a:r>
              <a:rPr lang="ru-RU" sz="3600" dirty="0">
                <a:solidFill>
                  <a:srgbClr val="C00000"/>
                </a:solidFill>
              </a:rPr>
              <a:t> – 10 %, </a:t>
            </a:r>
            <a:endParaRPr lang="ru-RU" sz="3600" dirty="0" smtClean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3600" dirty="0" err="1" smtClean="0">
                <a:solidFill>
                  <a:srgbClr val="C00000"/>
                </a:solidFill>
              </a:rPr>
              <a:t>білки</a:t>
            </a:r>
            <a:r>
              <a:rPr lang="ru-RU" sz="3600" dirty="0" smtClean="0">
                <a:solidFill>
                  <a:srgbClr val="C00000"/>
                </a:solidFill>
              </a:rPr>
              <a:t> </a:t>
            </a:r>
            <a:r>
              <a:rPr lang="ru-RU" sz="3600" dirty="0" err="1" smtClean="0">
                <a:solidFill>
                  <a:srgbClr val="C00000"/>
                </a:solidFill>
              </a:rPr>
              <a:t>рослин­ного</a:t>
            </a:r>
            <a:r>
              <a:rPr lang="ru-RU" sz="3600" dirty="0" smtClean="0">
                <a:solidFill>
                  <a:srgbClr val="C00000"/>
                </a:solidFill>
              </a:rPr>
              <a:t> </a:t>
            </a:r>
            <a:r>
              <a:rPr lang="ru-RU" sz="3600" dirty="0" err="1">
                <a:solidFill>
                  <a:srgbClr val="C00000"/>
                </a:solidFill>
              </a:rPr>
              <a:t>походження</a:t>
            </a:r>
            <a:r>
              <a:rPr lang="ru-RU" sz="3600" dirty="0">
                <a:solidFill>
                  <a:srgbClr val="C00000"/>
                </a:solidFill>
              </a:rPr>
              <a:t> – 7 %, </a:t>
            </a:r>
            <a:endParaRPr lang="ru-RU" sz="3600" dirty="0" smtClean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3600" dirty="0" err="1" smtClean="0">
                <a:solidFill>
                  <a:srgbClr val="C00000"/>
                </a:solidFill>
              </a:rPr>
              <a:t>вуглеводи</a:t>
            </a:r>
            <a:r>
              <a:rPr lang="ru-RU" sz="3600" dirty="0" smtClean="0">
                <a:solidFill>
                  <a:srgbClr val="C00000"/>
                </a:solidFill>
              </a:rPr>
              <a:t> </a:t>
            </a:r>
            <a:r>
              <a:rPr lang="ru-RU" sz="3600" dirty="0">
                <a:solidFill>
                  <a:srgbClr val="C00000"/>
                </a:solidFill>
              </a:rPr>
              <a:t>– 65 % (з них </a:t>
            </a:r>
            <a:r>
              <a:rPr lang="ru-RU" sz="3600" dirty="0" err="1">
                <a:solidFill>
                  <a:srgbClr val="C00000"/>
                </a:solidFill>
              </a:rPr>
              <a:t>цукри</a:t>
            </a:r>
            <a:r>
              <a:rPr lang="ru-RU" sz="3600" dirty="0">
                <a:solidFill>
                  <a:srgbClr val="C00000"/>
                </a:solidFill>
              </a:rPr>
              <a:t> – 5 %)</a:t>
            </a:r>
          </a:p>
        </p:txBody>
      </p:sp>
    </p:spTree>
    <p:extLst>
      <p:ext uri="{BB962C8B-B14F-4D97-AF65-F5344CB8AC3E}">
        <p14:creationId xmlns:p14="http://schemas.microsoft.com/office/powerpoint/2010/main" val="2631697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Зал засідань">
  <a:themeElements>
    <a:clrScheme name="Ion Boardroom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95</TotalTime>
  <Words>629</Words>
  <Application>Microsoft Office PowerPoint</Application>
  <PresentationFormat>Широкий екран</PresentationFormat>
  <Paragraphs>46</Paragraphs>
  <Slides>16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16</vt:i4>
      </vt:variant>
    </vt:vector>
  </HeadingPairs>
  <TitlesOfParts>
    <vt:vector size="20" baseType="lpstr">
      <vt:lpstr>Arial</vt:lpstr>
      <vt:lpstr>Century Gothic</vt:lpstr>
      <vt:lpstr>Wingdings 3</vt:lpstr>
      <vt:lpstr>Зал засідань</vt:lpstr>
      <vt:lpstr>  </vt:lpstr>
      <vt:lpstr>Нехай наша їжа буде ліками, а наші ліки – нашою їжею. Гіппократ</vt:lpstr>
      <vt:lpstr>Раціональне харчування – таке харчування, коли якість і кількість спожитої їжі відповідає потребам організму </vt:lpstr>
      <vt:lpstr>Енергетичний баланс харчового раціону – співвідношення енергії, що надходить до організму з їжею, та енергії, що витрачається внаслідок діяльності організму</vt:lpstr>
      <vt:lpstr>В 1 кілокалорії міститься 4,184 кілоджоулів (кДж). Кілокалорія - це те, що реєструється та розміщується на етикетках продуктів харчування як міра енергетичного вмісту певного виду їжі</vt:lpstr>
      <vt:lpstr>при розщепленні 1 г білків і вуглево­дів виділяється понад 17 кДж енергії, а 1 г жирів – 38,9 кДж</vt:lpstr>
      <vt:lpstr>Презентація PowerPoint</vt:lpstr>
      <vt:lpstr>Наслідки неправильного харчування</vt:lpstr>
      <vt:lpstr>ДОБОВИЙ РАЦІОН</vt:lpstr>
      <vt:lpstr>Дотримання режиму харчування і приймання їжі в одні й ті самі години, забезпечує нормальну секрецію травних соків</vt:lpstr>
      <vt:lpstr>Добовий раціон</vt:lpstr>
      <vt:lpstr>Презентація PowerPoint</vt:lpstr>
      <vt:lpstr>Які наслідки нестачі чи надлишку поживних речовин в організмі лю­дини?</vt:lpstr>
      <vt:lpstr>Які наслідки нестачі чи надлишку поживних речовин в організмі лю­дини?</vt:lpstr>
      <vt:lpstr>Які наслідки нестачі чи надлишку поживних речовин в організмі лю­дини?</vt:lpstr>
      <vt:lpstr>ЗАВДАННЯ. Опишіть любий харчовий продукт, який маєте вдома, за етикеткою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Закликовська А.В.</dc:creator>
  <cp:lastModifiedBy>Закликовська А.В.</cp:lastModifiedBy>
  <cp:revision>18</cp:revision>
  <dcterms:created xsi:type="dcterms:W3CDTF">2019-12-16T19:20:50Z</dcterms:created>
  <dcterms:modified xsi:type="dcterms:W3CDTF">2021-08-23T14:45:22Z</dcterms:modified>
</cp:coreProperties>
</file>