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4"/>
  </p:sldMasterIdLst>
  <p:notesMasterIdLst>
    <p:notesMasterId r:id="rId17"/>
  </p:notesMasterIdLst>
  <p:handoutMasterIdLst>
    <p:handoutMasterId r:id="rId18"/>
  </p:handoutMasterIdLst>
  <p:sldIdLst>
    <p:sldId id="256" r:id="rId5"/>
    <p:sldId id="265" r:id="rId6"/>
    <p:sldId id="266" r:id="rId7"/>
    <p:sldId id="267" r:id="rId8"/>
    <p:sldId id="268" r:id="rId9"/>
    <p:sldId id="270" r:id="rId10"/>
    <p:sldId id="271" r:id="rId11"/>
    <p:sldId id="274" r:id="rId12"/>
    <p:sldId id="275" r:id="rId13"/>
    <p:sldId id="276" r:id="rId14"/>
    <p:sldId id="272" r:id="rId15"/>
    <p:sldId id="27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Вітаємо" id="{E75E278A-FF0E-49A4-B170-79828D63BBAD}">
          <p14:sldIdLst>
            <p14:sldId id="256"/>
            <p14:sldId id="265"/>
            <p14:sldId id="266"/>
            <p14:sldId id="267"/>
            <p14:sldId id="268"/>
            <p14:sldId id="270"/>
            <p14:sldId id="271"/>
            <p14:sldId id="274"/>
            <p14:sldId id="275"/>
            <p14:sldId id="276"/>
            <p14:sldId id="272"/>
            <p14:sldId id="273"/>
          </p14:sldIdLst>
        </p14:section>
        <p14:section name="Створюйте,Вражайте, Працюйте разом" id="{B9B51309-D148-4332-87C2-07BE32FBCA3B}">
          <p14:sldIdLst/>
        </p14:section>
        <p14:section name="Докладніше" id="{2CC34DB2-6590-42C0-AD4B-A04C6060184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Автор" initials="A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462F"/>
    <a:srgbClr val="D24726"/>
    <a:srgbClr val="795531"/>
    <a:srgbClr val="FFFFFF"/>
    <a:srgbClr val="EFD5A2"/>
    <a:srgbClr val="D2B4A6"/>
    <a:srgbClr val="734F29"/>
    <a:srgbClr val="AEB785"/>
    <a:srgbClr val="3B3026"/>
    <a:srgbClr val="ECE1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280" autoAdjust="0"/>
  </p:normalViewPr>
  <p:slideViewPr>
    <p:cSldViewPr snapToGrid="0">
      <p:cViewPr varScale="1">
        <p:scale>
          <a:sx n="74" d="100"/>
          <a:sy n="74" d="100"/>
        </p:scale>
        <p:origin x="36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1248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695D-503F-4B38-8484-76DBE203B26B}" type="datetimeFigureOut">
              <a:rPr lang="uk-UA" smtClean="0"/>
              <a:t>23.08.2021</a:t>
            </a:fld>
            <a:endParaRPr lang="uk-UA" dirty="0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2E7202-B472-44F5-994C-7B8BE2A315F0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957131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3577B-6902-467D-A26C-08A0DD5E4E03}" type="datetimeFigureOut">
              <a:rPr lang="uk-UA" smtClean="0"/>
              <a:t>23.08.2021</a:t>
            </a:fld>
            <a:endParaRPr lang="uk-UA" dirty="0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 dirty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dirty="0" smtClean="0"/>
              <a:t>Зразок тексту</a:t>
            </a:r>
          </a:p>
          <a:p>
            <a:pPr lvl="1"/>
            <a:r>
              <a:rPr lang="uk-UA" dirty="0" smtClean="0"/>
              <a:t>Другий рівень</a:t>
            </a:r>
          </a:p>
          <a:p>
            <a:pPr lvl="2"/>
            <a:r>
              <a:rPr lang="uk-UA" dirty="0" smtClean="0"/>
              <a:t>Третій рівень</a:t>
            </a:r>
          </a:p>
          <a:p>
            <a:pPr lvl="3"/>
            <a:r>
              <a:rPr lang="uk-UA" dirty="0" smtClean="0"/>
              <a:t>Четвертий рівень</a:t>
            </a:r>
          </a:p>
          <a:p>
            <a:pPr lvl="4"/>
            <a:r>
              <a:rPr lang="uk-UA" dirty="0" smtClean="0"/>
              <a:t>П'ятий рівень</a:t>
            </a:r>
            <a:endParaRPr lang="uk-UA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1EA0F-A667-4B49-8422-0062BC55E249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DF61EA0F-A667-4B49-8422-0062BC55E249}" type="slidenum">
              <a:rPr lang="en-US" sz="1200" b="0" i="0">
                <a:latin typeface="Calibri"/>
                <a:ea typeface="+mn-ea"/>
                <a:cs typeface="+mn-cs"/>
              </a:rPr>
              <a:t>1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1769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DF61EA0F-A667-4B49-8422-0062BC55E249}" type="slidenum">
              <a:rPr lang="en-US" sz="1200" b="0" i="0">
                <a:latin typeface="Calibri"/>
                <a:ea typeface="+mn-ea"/>
                <a:cs typeface="+mn-cs"/>
              </a:rPr>
              <a:t>2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74579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DF61EA0F-A667-4B49-8422-0062BC55E249}" type="slidenum">
              <a:rPr lang="en-US" sz="1200" b="0" i="0">
                <a:latin typeface="Calibri"/>
                <a:ea typeface="+mn-ea"/>
                <a:cs typeface="+mn-cs"/>
              </a:rPr>
              <a:t>3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54647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DF61EA0F-A667-4B49-8422-0062BC55E249}" type="slidenum">
              <a:rPr lang="en-US" sz="1200" b="0" i="0">
                <a:latin typeface="Calibri"/>
                <a:ea typeface="+mn-ea"/>
                <a:cs typeface="+mn-cs"/>
              </a:rPr>
              <a:t>4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5283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DF61EA0F-A667-4B49-8422-0062BC55E249}" type="slidenum">
              <a:rPr lang="en-US" sz="1200" b="0" i="0">
                <a:latin typeface="Calibri"/>
                <a:ea typeface="+mn-ea"/>
                <a:cs typeface="+mn-cs"/>
              </a:rPr>
              <a:t>5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9882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0"/>
            <a:ext cx="12192000" cy="4866468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200" y="2061006"/>
            <a:ext cx="10515600" cy="2387600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838202" y="5110609"/>
            <a:ext cx="6705599" cy="1137793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2800">
                <a:solidFill>
                  <a:srgbClr val="D2472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uk-UA" smtClean="0"/>
              <a:t>23.08.2021</a:t>
            </a:fld>
            <a:endParaRPr lang="uk-UA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8" name="Прямокутник 7"/>
          <p:cNvSpPr/>
          <p:nvPr userDrawn="1"/>
        </p:nvSpPr>
        <p:spPr>
          <a:xfrm>
            <a:off x="0" y="0"/>
            <a:ext cx="12192000" cy="4866468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800" dirty="0"/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uk-UA" smtClean="0"/>
              <a:t>23.08.2021</a:t>
            </a:fld>
            <a:endParaRPr lang="uk-UA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8" name="Прямокутник 7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800" dirty="0"/>
          </a:p>
        </p:txBody>
      </p:sp>
    </p:spTree>
    <p:extLst>
      <p:ext uri="{BB962C8B-B14F-4D97-AF65-F5344CB8AC3E}">
        <p14:creationId xmlns:p14="http://schemas.microsoft.com/office/powerpoint/2010/main" val="596921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10095346" y="0"/>
            <a:ext cx="2096655" cy="68580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800" dirty="0"/>
          </a:p>
        </p:txBody>
      </p:sp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10215419" y="365125"/>
            <a:ext cx="1819564" cy="5811838"/>
          </a:xfrm>
        </p:spPr>
        <p:txBody>
          <a:bodyPr vert="eaVert"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uk-UA" smtClean="0"/>
              <a:t>23.08.2021</a:t>
            </a:fld>
            <a:endParaRPr lang="uk-UA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8" name="Прямокутник 7"/>
          <p:cNvSpPr/>
          <p:nvPr userDrawn="1"/>
        </p:nvSpPr>
        <p:spPr>
          <a:xfrm>
            <a:off x="10095346" y="0"/>
            <a:ext cx="2096655" cy="68580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800" dirty="0"/>
          </a:p>
        </p:txBody>
      </p:sp>
    </p:spTree>
    <p:extLst>
      <p:ext uri="{BB962C8B-B14F-4D97-AF65-F5344CB8AC3E}">
        <p14:creationId xmlns:p14="http://schemas.microsoft.com/office/powerpoint/2010/main" val="1302266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208868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38201" y="1825625"/>
            <a:ext cx="4167753" cy="435133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Aft>
                <a:spcPts val="1200"/>
              </a:spcAft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>
              <a:lnSpc>
                <a:spcPct val="150000"/>
              </a:lnSpc>
              <a:spcAft>
                <a:spcPts val="1200"/>
              </a:spcAft>
              <a:defRPr sz="1400">
                <a:solidFill>
                  <a:schemeClr val="bg1">
                    <a:lumMod val="50000"/>
                  </a:schemeClr>
                </a:solidFill>
              </a:defRPr>
            </a:lvl2pPr>
            <a:lvl3pPr>
              <a:lnSpc>
                <a:spcPct val="150000"/>
              </a:lnSpc>
              <a:spcAft>
                <a:spcPts val="1200"/>
              </a:spcAft>
              <a:defRPr sz="1200">
                <a:solidFill>
                  <a:schemeClr val="bg1">
                    <a:lumMod val="50000"/>
                  </a:schemeClr>
                </a:solidFill>
              </a:defRPr>
            </a:lvl3pPr>
            <a:lvl4pPr>
              <a:lnSpc>
                <a:spcPct val="150000"/>
              </a:lnSpc>
              <a:spcAft>
                <a:spcPts val="1200"/>
              </a:spcAft>
              <a:defRPr sz="1100">
                <a:solidFill>
                  <a:schemeClr val="bg1">
                    <a:lumMod val="50000"/>
                  </a:schemeClr>
                </a:solidFill>
              </a:defRPr>
            </a:lvl4pPr>
            <a:lvl5pPr>
              <a:lnSpc>
                <a:spcPct val="150000"/>
              </a:lnSpc>
              <a:spcAft>
                <a:spcPts val="1200"/>
              </a:spcAft>
              <a:defRPr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uk-UA" smtClean="0"/>
              <a:t>23.08.2021</a:t>
            </a:fld>
            <a:endParaRPr lang="uk-UA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8" name="Прямокутник 7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800" dirty="0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5656882" y="1709738"/>
            <a:ext cx="6535119" cy="357518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1" y="2402238"/>
            <a:ext cx="4508715" cy="2187227"/>
          </a:xfrm>
        </p:spPr>
        <p:txBody>
          <a:bodyPr anchor="ctr">
            <a:noAutofit/>
          </a:bodyPr>
          <a:lstStyle>
            <a:lvl1pPr algn="l">
              <a:defRPr sz="4800">
                <a:solidFill>
                  <a:srgbClr val="D24726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body" idx="1"/>
          </p:nvPr>
        </p:nvSpPr>
        <p:spPr>
          <a:xfrm>
            <a:off x="6323308" y="2402237"/>
            <a:ext cx="5269424" cy="2187226"/>
          </a:xfrm>
        </p:spPr>
        <p:txBody>
          <a:bodyPr anchor="ctr">
            <a:norm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uk-UA" smtClean="0"/>
              <a:t>23.08.2021</a:t>
            </a:fld>
            <a:endParaRPr lang="uk-UA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8" name="Прямокутник 7"/>
          <p:cNvSpPr/>
          <p:nvPr userDrawn="1"/>
        </p:nvSpPr>
        <p:spPr>
          <a:xfrm>
            <a:off x="5656882" y="1709738"/>
            <a:ext cx="6535119" cy="357518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800" dirty="0"/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7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smtClean="0"/>
              <a:t>Зразок тексту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smtClean="0"/>
              <a:t>Другий рівень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smtClean="0"/>
              <a:t>Третій рівень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smtClean="0"/>
              <a:t>Четвертий рівень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smtClean="0"/>
              <a:t>Зразок тексту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smtClean="0"/>
              <a:t>Другий рівень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smtClean="0"/>
              <a:t>Третій рівень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smtClean="0"/>
              <a:t>Четвертий рівень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uk-UA" smtClean="0"/>
              <a:t>23.08.2021</a:t>
            </a:fld>
            <a:endParaRPr lang="uk-UA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9" name="Прямокутник 8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800" dirty="0"/>
          </a:p>
        </p:txBody>
      </p:sp>
    </p:spTree>
    <p:extLst>
      <p:ext uri="{BB962C8B-B14F-4D97-AF65-F5344CB8AC3E}">
        <p14:creationId xmlns:p14="http://schemas.microsoft.com/office/powerpoint/2010/main" val="33282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9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0"/>
            <a:ext cx="10737851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body" idx="1"/>
          </p:nvPr>
        </p:nvSpPr>
        <p:spPr>
          <a:xfrm>
            <a:off x="831851" y="1489075"/>
            <a:ext cx="5156200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1851" y="2193927"/>
            <a:ext cx="5156200" cy="397827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smtClean="0"/>
              <a:t>Зразок тексту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smtClean="0"/>
              <a:t>Другий рівень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smtClean="0"/>
              <a:t>Третій рівень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smtClean="0"/>
              <a:t>Четвертий рівень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5" name="Підзаголовок 4"/>
          <p:cNvSpPr>
            <a:spLocks noGrp="1"/>
          </p:cNvSpPr>
          <p:nvPr>
            <p:ph type="body" sz="quarter" idx="3"/>
          </p:nvPr>
        </p:nvSpPr>
        <p:spPr>
          <a:xfrm>
            <a:off x="6189664" y="1489075"/>
            <a:ext cx="5157787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89664" y="2193927"/>
            <a:ext cx="5157787" cy="397827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smtClean="0"/>
              <a:t>Зразок тексту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smtClean="0"/>
              <a:t>Другий рівень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smtClean="0"/>
              <a:t>Третій рівень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smtClean="0"/>
              <a:t>Четвертий рівень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uk-UA" smtClean="0"/>
              <a:t>23.08.2021</a:t>
            </a:fld>
            <a:endParaRPr lang="uk-UA" dirty="0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11" name="Прямокутник 10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800" dirty="0"/>
          </a:p>
        </p:txBody>
      </p:sp>
    </p:spTree>
    <p:extLst>
      <p:ext uri="{BB962C8B-B14F-4D97-AF65-F5344CB8AC3E}">
        <p14:creationId xmlns:p14="http://schemas.microsoft.com/office/powerpoint/2010/main" val="3606029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кутник 5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uk-UA" smtClean="0"/>
              <a:t>23.08.2021</a:t>
            </a:fld>
            <a:endParaRPr lang="uk-UA" dirty="0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7" name="Прямокутник 6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800" dirty="0"/>
          </a:p>
        </p:txBody>
      </p:sp>
    </p:spTree>
    <p:extLst>
      <p:ext uri="{BB962C8B-B14F-4D97-AF65-F5344CB8AC3E}">
        <p14:creationId xmlns:p14="http://schemas.microsoft.com/office/powerpoint/2010/main" val="100814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uk-UA" smtClean="0"/>
              <a:t>23.08.2021</a:t>
            </a:fld>
            <a:endParaRPr lang="uk-UA" dirty="0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37432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smtClean="0"/>
              <a:t>Зразок тексту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smtClean="0"/>
              <a:t>Другий рівень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smtClean="0"/>
              <a:t>Третій рівень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smtClean="0"/>
              <a:t>Четвертий рівень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4" name="Підзаголовок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uk-UA" smtClean="0"/>
              <a:t>23.08.2021</a:t>
            </a:fld>
            <a:endParaRPr lang="uk-UA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84193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uk-UA" dirty="0"/>
          </a:p>
        </p:txBody>
      </p:sp>
      <p:sp>
        <p:nvSpPr>
          <p:cNvPr id="4" name="Підзаголовок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uk-UA" smtClean="0"/>
              <a:t>23.08.2021</a:t>
            </a:fld>
            <a:endParaRPr lang="uk-UA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61095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dirty="0" smtClean="0"/>
              <a:t>Зразок заголовка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dirty="0" smtClean="0"/>
              <a:t>Зразок тексту</a:t>
            </a:r>
          </a:p>
          <a:p>
            <a:pPr lvl="1"/>
            <a:r>
              <a:rPr lang="uk-UA" dirty="0" smtClean="0"/>
              <a:t>Другий рівень</a:t>
            </a:r>
          </a:p>
          <a:p>
            <a:pPr lvl="2"/>
            <a:r>
              <a:rPr lang="uk-UA" dirty="0" smtClean="0"/>
              <a:t>Третій рівень</a:t>
            </a:r>
          </a:p>
          <a:p>
            <a:pPr lvl="3"/>
            <a:r>
              <a:rPr lang="uk-UA" dirty="0" smtClean="0"/>
              <a:t>Четвертий рівень</a:t>
            </a:r>
          </a:p>
          <a:p>
            <a:pPr lvl="4"/>
            <a:r>
              <a:rPr lang="uk-UA" dirty="0" smtClean="0"/>
              <a:t>П'ятий рівень</a:t>
            </a:r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EEBAAA-29B5-4AF5-BC5F-7E580C29002D}" type="datetimeFigureOut">
              <a:rPr lang="uk-UA" smtClean="0"/>
              <a:t>23.08.2021</a:t>
            </a:fld>
            <a:endParaRPr lang="uk-UA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648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0772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0EDB8-5305-433F-BE41-D7A86D811DB3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0311" y="2465741"/>
            <a:ext cx="11732653" cy="238760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ru-RU" sz="8000" b="1" i="1" dirty="0" err="1"/>
              <a:t>Червона</a:t>
            </a:r>
            <a:r>
              <a:rPr lang="ru-RU" sz="8000" b="1" i="1" dirty="0"/>
              <a:t> книга та </a:t>
            </a:r>
            <a:r>
              <a:rPr lang="ru-RU" sz="8000" b="1" i="1" dirty="0" err="1" smtClean="0"/>
              <a:t>чорний</a:t>
            </a:r>
            <a:r>
              <a:rPr lang="ru-RU" sz="8000" b="1" i="1" dirty="0" smtClean="0"/>
              <a:t> список  </a:t>
            </a:r>
            <a:r>
              <a:rPr lang="ru-RU" sz="8000" b="1" i="1" dirty="0" err="1" smtClean="0"/>
              <a:t>видів</a:t>
            </a:r>
            <a:r>
              <a:rPr lang="ru-RU" sz="8000" b="1" i="1" dirty="0" smtClean="0"/>
              <a:t>. Зелена </a:t>
            </a:r>
            <a:r>
              <a:rPr lang="ru-RU" sz="8000" b="1" i="1" dirty="0"/>
              <a:t>книга </a:t>
            </a:r>
            <a:r>
              <a:rPr lang="ru-RU" sz="8000" b="1" i="1" dirty="0" err="1" smtClean="0"/>
              <a:t>України</a:t>
            </a:r>
            <a:r>
              <a:rPr lang="ru-RU" sz="8000" b="1" i="1" dirty="0" smtClean="0"/>
              <a:t/>
            </a:r>
            <a:br>
              <a:rPr lang="ru-RU" sz="8000" b="1" i="1" dirty="0" smtClean="0"/>
            </a:br>
            <a:r>
              <a:rPr lang="ru-RU" sz="8000" b="1" i="1" dirty="0" err="1" smtClean="0"/>
              <a:t>Охорона</a:t>
            </a:r>
            <a:r>
              <a:rPr lang="ru-RU" sz="8000" b="1" i="1" dirty="0" smtClean="0"/>
              <a:t> </a:t>
            </a:r>
            <a:r>
              <a:rPr lang="ru-RU" sz="8000" b="1" i="1" dirty="0" err="1" smtClean="0"/>
              <a:t>природи</a:t>
            </a:r>
            <a:endParaRPr lang="uk-UA" sz="8000" b="1" i="1" dirty="0">
              <a:solidFill>
                <a:schemeClr val="bg1"/>
              </a:solidFill>
              <a:latin typeface="Segoe UI Light"/>
            </a:endParaRP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838201" y="5306096"/>
            <a:ext cx="10636875" cy="94230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6"/>
              </a:spcBef>
              <a:buNone/>
            </a:pPr>
            <a:r>
              <a:rPr lang="uk-UA" sz="3200" b="1" i="0" dirty="0" smtClean="0">
                <a:solidFill>
                  <a:srgbClr val="D24726"/>
                </a:solidFill>
                <a:latin typeface="Segoe UI Light"/>
              </a:rPr>
              <a:t>Біологія 11 клас</a:t>
            </a:r>
            <a:endParaRPr lang="uk-UA" sz="3200" b="1" i="0" dirty="0">
              <a:solidFill>
                <a:srgbClr val="D24726"/>
              </a:solidFill>
              <a:latin typeface="Segoe UI Light"/>
            </a:endParaRPr>
          </a:p>
        </p:txBody>
      </p:sp>
    </p:spTree>
    <p:extLst>
      <p:ext uri="{BB962C8B-B14F-4D97-AF65-F5344CB8AC3E}">
        <p14:creationId xmlns:p14="http://schemas.microsoft.com/office/powerpoint/2010/main" val="247180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75" y="494675"/>
            <a:ext cx="11528686" cy="6056027"/>
          </a:xfrm>
          <a:effectLst>
            <a:glow rad="127000">
              <a:srgbClr val="FF0000"/>
            </a:glow>
          </a:effectLst>
        </p:spPr>
      </p:pic>
    </p:spTree>
    <p:extLst>
      <p:ext uri="{BB962C8B-B14F-4D97-AF65-F5344CB8AC3E}">
        <p14:creationId xmlns:p14="http://schemas.microsoft.com/office/powerpoint/2010/main" val="1334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007121" cy="1208868"/>
          </a:xfrm>
        </p:spPr>
        <p:txBody>
          <a:bodyPr>
            <a:normAutofit/>
          </a:bodyPr>
          <a:lstStyle/>
          <a:p>
            <a:pPr algn="ctr"/>
            <a:r>
              <a:rPr lang="uk-UA" sz="2400" b="1" u="sng" dirty="0">
                <a:solidFill>
                  <a:srgbClr val="92D050"/>
                </a:solidFill>
              </a:rPr>
              <a:t>ЗЕЛЕНА КНИГА УКРАЇНИ </a:t>
            </a:r>
            <a:r>
              <a:rPr lang="uk-UA" sz="2400" b="1" dirty="0"/>
              <a:t>– офіційний державний </a:t>
            </a:r>
            <a:r>
              <a:rPr lang="uk-UA" sz="2400" b="1" dirty="0" smtClean="0"/>
              <a:t>документ, в </a:t>
            </a:r>
            <a:r>
              <a:rPr lang="uk-UA" sz="2400" b="1" dirty="0"/>
              <a:t>якому зведено відомості про сучасний стан рідкісних і </a:t>
            </a:r>
            <a:r>
              <a:rPr lang="uk-UA" sz="2400" b="1" dirty="0" smtClean="0"/>
              <a:t>таких, що </a:t>
            </a:r>
            <a:r>
              <a:rPr lang="uk-UA" sz="2400" b="1" dirty="0"/>
              <a:t>перебувають під загрозою зникнення, та типових </a:t>
            </a:r>
            <a:r>
              <a:rPr lang="uk-UA" sz="2400" b="1" dirty="0" smtClean="0"/>
              <a:t>природних рослинних </a:t>
            </a:r>
            <a:r>
              <a:rPr lang="uk-UA" sz="2400" b="1" dirty="0"/>
              <a:t>угруповань, які підлягають </a:t>
            </a:r>
            <a:r>
              <a:rPr lang="uk-UA" sz="2400" b="1" dirty="0" smtClean="0"/>
              <a:t>охороні</a:t>
            </a:r>
            <a:endParaRPr lang="uk-UA" sz="2400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4976734" y="1825625"/>
            <a:ext cx="703038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dirty="0"/>
              <a:t>Зелена книга, на відміну від Червоної, є документом для розроблення </a:t>
            </a:r>
            <a:r>
              <a:rPr lang="uk-UA" sz="2800" dirty="0" smtClean="0"/>
              <a:t>охоронних </a:t>
            </a:r>
            <a:r>
              <a:rPr lang="uk-UA" sz="2800" dirty="0"/>
              <a:t>заходів щодо збереження, відтворення та використання не </a:t>
            </a:r>
            <a:r>
              <a:rPr lang="uk-UA" sz="2800" dirty="0" smtClean="0"/>
              <a:t>окремих видів </a:t>
            </a:r>
            <a:r>
              <a:rPr lang="uk-UA" sz="2800" dirty="0" err="1" smtClean="0"/>
              <a:t>рослин,а</a:t>
            </a:r>
            <a:r>
              <a:rPr lang="uk-UA" sz="2800" dirty="0" smtClean="0"/>
              <a:t> ПРИРОДНИХ РОСЛИННИХ УГРУПОВАНЬ.  Ініціатива </a:t>
            </a:r>
            <a:r>
              <a:rPr lang="uk-UA" sz="2800" dirty="0"/>
              <a:t>створення Зеленої книги належить </a:t>
            </a:r>
            <a:r>
              <a:rPr lang="uk-UA" sz="2800" dirty="0" smtClean="0"/>
              <a:t>українським ботанікам</a:t>
            </a:r>
            <a:r>
              <a:rPr lang="uk-UA" sz="2800" dirty="0"/>
              <a:t>. З’явилася Зелена книга України у 1987 р. </a:t>
            </a:r>
            <a:r>
              <a:rPr lang="uk-UA" sz="2800" dirty="0" smtClean="0"/>
              <a:t>і до </a:t>
            </a:r>
            <a:r>
              <a:rPr lang="uk-UA" sz="2800" dirty="0"/>
              <a:t>неї було занесено 127 рідкісних й зникаючих </a:t>
            </a:r>
            <a:r>
              <a:rPr lang="uk-UA" sz="2800" dirty="0" smtClean="0"/>
              <a:t>угруповань</a:t>
            </a:r>
            <a:r>
              <a:rPr lang="uk-UA" sz="2800" dirty="0"/>
              <a:t>. Найбільше серед них </a:t>
            </a:r>
            <a:r>
              <a:rPr lang="uk-UA" sz="2800" dirty="0" smtClean="0"/>
              <a:t>лісових, водних  і </a:t>
            </a:r>
            <a:r>
              <a:rPr lang="uk-UA" sz="2800" dirty="0"/>
              <a:t>степових </a:t>
            </a:r>
            <a:r>
              <a:rPr lang="uk-UA" sz="2800" dirty="0" smtClean="0"/>
              <a:t>ценозів</a:t>
            </a:r>
            <a:endParaRPr lang="uk-UA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387" y="2008331"/>
            <a:ext cx="4525425" cy="4466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831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09863"/>
            <a:ext cx="11992131" cy="1043976"/>
          </a:xfrm>
        </p:spPr>
        <p:txBody>
          <a:bodyPr>
            <a:noAutofit/>
          </a:bodyPr>
          <a:lstStyle/>
          <a:p>
            <a:pPr algn="ctr"/>
            <a:r>
              <a:rPr lang="uk-UA" sz="2800" b="1" dirty="0" smtClean="0"/>
              <a:t>Природно-заповідний фонд України має </a:t>
            </a:r>
            <a:r>
              <a:rPr lang="uk-UA" sz="2800" b="1" dirty="0"/>
              <a:t>особливу </a:t>
            </a:r>
            <a:r>
              <a:rPr lang="uk-UA" sz="2800" b="1" dirty="0" smtClean="0"/>
              <a:t>природоохоронну, наукову</a:t>
            </a:r>
            <a:r>
              <a:rPr lang="uk-UA" sz="2800" b="1" dirty="0"/>
              <a:t>, естетичну </a:t>
            </a:r>
            <a:r>
              <a:rPr lang="uk-UA" sz="2800" b="1" dirty="0" smtClean="0"/>
              <a:t>тощо </a:t>
            </a:r>
            <a:r>
              <a:rPr lang="uk-UA" sz="2800" b="1" dirty="0"/>
              <a:t>цінність для збереження різноманіття </a:t>
            </a:r>
            <a:r>
              <a:rPr lang="uk-UA" sz="2800" b="1" dirty="0" smtClean="0"/>
              <a:t>ландшафтів</a:t>
            </a:r>
            <a:r>
              <a:rPr lang="uk-UA" sz="2800" b="1" dirty="0"/>
              <a:t>, генофонду видів, підтримання екологічного балансу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0" y="1348800"/>
            <a:ext cx="9383843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u="sng" dirty="0"/>
              <a:t>До ПЗФ України належать</a:t>
            </a:r>
            <a:r>
              <a:rPr lang="uk-UA" sz="3200" dirty="0" smtClean="0"/>
              <a:t>:</a:t>
            </a:r>
          </a:p>
          <a:p>
            <a:r>
              <a:rPr lang="uk-UA" sz="3200" b="1" dirty="0" smtClean="0">
                <a:solidFill>
                  <a:schemeClr val="accent5">
                    <a:lumMod val="50000"/>
                  </a:schemeClr>
                </a:solidFill>
              </a:rPr>
              <a:t>біосферні </a:t>
            </a:r>
            <a:r>
              <a:rPr lang="uk-UA" sz="3200" b="1" dirty="0">
                <a:solidFill>
                  <a:schemeClr val="accent5">
                    <a:lumMod val="50000"/>
                  </a:schemeClr>
                </a:solidFill>
              </a:rPr>
              <a:t>та природні </a:t>
            </a:r>
            <a:r>
              <a:rPr lang="uk-UA" sz="3200" b="1" dirty="0" smtClean="0">
                <a:solidFill>
                  <a:schemeClr val="accent5">
                    <a:lumMod val="50000"/>
                  </a:schemeClr>
                </a:solidFill>
              </a:rPr>
              <a:t>заповідники</a:t>
            </a:r>
          </a:p>
          <a:p>
            <a:r>
              <a:rPr lang="uk-UA" sz="3200" b="1" dirty="0" smtClean="0">
                <a:solidFill>
                  <a:srgbClr val="7030A0"/>
                </a:solidFill>
              </a:rPr>
              <a:t>національні </a:t>
            </a:r>
            <a:r>
              <a:rPr lang="uk-UA" sz="3200" b="1" dirty="0">
                <a:solidFill>
                  <a:srgbClr val="7030A0"/>
                </a:solidFill>
              </a:rPr>
              <a:t>природні </a:t>
            </a:r>
            <a:r>
              <a:rPr lang="uk-UA" sz="3200" b="1" dirty="0" smtClean="0">
                <a:solidFill>
                  <a:srgbClr val="7030A0"/>
                </a:solidFill>
              </a:rPr>
              <a:t>парки</a:t>
            </a:r>
          </a:p>
          <a:p>
            <a:r>
              <a:rPr lang="uk-UA" sz="3200" b="1" dirty="0" smtClean="0">
                <a:solidFill>
                  <a:srgbClr val="FF0000"/>
                </a:solidFill>
              </a:rPr>
              <a:t>регіональні </a:t>
            </a:r>
            <a:r>
              <a:rPr lang="uk-UA" sz="3200" b="1" dirty="0">
                <a:solidFill>
                  <a:srgbClr val="FF0000"/>
                </a:solidFill>
              </a:rPr>
              <a:t>ландшафтні </a:t>
            </a:r>
            <a:r>
              <a:rPr lang="uk-UA" sz="3200" b="1" dirty="0" smtClean="0">
                <a:solidFill>
                  <a:srgbClr val="FF0000"/>
                </a:solidFill>
              </a:rPr>
              <a:t>парки</a:t>
            </a:r>
          </a:p>
          <a:p>
            <a:r>
              <a:rPr lang="uk-UA" sz="3200" b="1" dirty="0" smtClean="0">
                <a:solidFill>
                  <a:srgbClr val="FFC000"/>
                </a:solidFill>
              </a:rPr>
              <a:t>заказники</a:t>
            </a:r>
            <a:endParaRPr lang="uk-UA" sz="3200" b="1" dirty="0">
              <a:solidFill>
                <a:srgbClr val="FFC000"/>
              </a:solidFill>
            </a:endParaRPr>
          </a:p>
          <a:p>
            <a:r>
              <a:rPr lang="uk-UA" sz="3200" b="1" dirty="0">
                <a:solidFill>
                  <a:schemeClr val="accent6">
                    <a:lumMod val="50000"/>
                  </a:schemeClr>
                </a:solidFill>
              </a:rPr>
              <a:t>пам’ятки </a:t>
            </a:r>
            <a:r>
              <a:rPr lang="uk-UA" sz="3200" b="1" dirty="0" smtClean="0">
                <a:solidFill>
                  <a:schemeClr val="accent6">
                    <a:lumMod val="50000"/>
                  </a:schemeClr>
                </a:solidFill>
              </a:rPr>
              <a:t>природи</a:t>
            </a:r>
          </a:p>
          <a:p>
            <a:r>
              <a:rPr lang="uk-UA" sz="3200" b="1" dirty="0" smtClean="0">
                <a:solidFill>
                  <a:srgbClr val="0070C0"/>
                </a:solidFill>
              </a:rPr>
              <a:t>заповідні урочища </a:t>
            </a:r>
          </a:p>
          <a:p>
            <a:r>
              <a:rPr lang="uk-UA" sz="3200" b="1" dirty="0" smtClean="0">
                <a:solidFill>
                  <a:schemeClr val="accent4">
                    <a:lumMod val="75000"/>
                  </a:schemeClr>
                </a:solidFill>
              </a:rPr>
              <a:t>ботанічні сади</a:t>
            </a:r>
          </a:p>
          <a:p>
            <a:r>
              <a:rPr lang="uk-UA" sz="3200" b="1" dirty="0" smtClean="0">
                <a:solidFill>
                  <a:schemeClr val="accent2">
                    <a:lumMod val="75000"/>
                  </a:schemeClr>
                </a:solidFill>
              </a:rPr>
              <a:t>дендрологічні парки</a:t>
            </a:r>
          </a:p>
          <a:p>
            <a:r>
              <a:rPr lang="uk-UA" sz="3200" b="1" dirty="0" smtClean="0">
                <a:solidFill>
                  <a:srgbClr val="DD462F"/>
                </a:solidFill>
              </a:rPr>
              <a:t>зоологічні парки </a:t>
            </a:r>
          </a:p>
          <a:p>
            <a:r>
              <a:rPr lang="uk-UA" sz="3200" b="1" dirty="0" smtClean="0">
                <a:solidFill>
                  <a:srgbClr val="00B050"/>
                </a:solidFill>
              </a:rPr>
              <a:t>парки‑пам’ятки </a:t>
            </a:r>
            <a:r>
              <a:rPr lang="uk-UA" sz="3200" b="1" dirty="0">
                <a:solidFill>
                  <a:srgbClr val="00B050"/>
                </a:solidFill>
              </a:rPr>
              <a:t>садово‑паркового мистецтва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703" y="3447737"/>
            <a:ext cx="7611428" cy="2713219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129" y="1391833"/>
            <a:ext cx="2085714" cy="1960943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67" y="1391833"/>
            <a:ext cx="2082409" cy="192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3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0311" y="3284499"/>
            <a:ext cx="11732653" cy="1422412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uk-UA" sz="4000" b="1" dirty="0"/>
              <a:t>Основним показником, за яким </a:t>
            </a:r>
            <a:r>
              <a:rPr lang="uk-UA" sz="4000" b="1" dirty="0" smtClean="0"/>
              <a:t>визначається стан </a:t>
            </a:r>
            <a:r>
              <a:rPr lang="uk-UA" sz="4000" b="1" dirty="0" err="1"/>
              <a:t>біорізноманіття</a:t>
            </a:r>
            <a:r>
              <a:rPr lang="uk-UA" sz="4000" b="1" dirty="0"/>
              <a:t>, є </a:t>
            </a:r>
            <a:r>
              <a:rPr lang="uk-UA" sz="4000" b="1" u="sng" dirty="0"/>
              <a:t>Індекс живої природи</a:t>
            </a:r>
            <a:r>
              <a:rPr lang="uk-UA" sz="4000" b="1" dirty="0"/>
              <a:t>. Окрім </a:t>
            </a:r>
            <a:r>
              <a:rPr lang="uk-UA" sz="4000" b="1" dirty="0" smtClean="0"/>
              <a:t>цього</a:t>
            </a:r>
            <a:r>
              <a:rPr lang="uk-UA" sz="4000" b="1" dirty="0"/>
              <a:t>, застосовують ще </a:t>
            </a:r>
            <a:r>
              <a:rPr lang="uk-UA" sz="4000" b="1" dirty="0" smtClean="0"/>
              <a:t>три індикатори</a:t>
            </a:r>
            <a:r>
              <a:rPr lang="uk-UA" sz="4000" b="1" dirty="0"/>
              <a:t>: </a:t>
            </a:r>
            <a:r>
              <a:rPr lang="uk-UA" sz="4000" b="1" i="1" u="sng" dirty="0"/>
              <a:t>індекс оселищ </a:t>
            </a:r>
            <a:r>
              <a:rPr lang="uk-UA" sz="4000" b="1" i="1" u="sng" dirty="0" smtClean="0"/>
              <a:t>видів</a:t>
            </a:r>
            <a:r>
              <a:rPr lang="uk-UA" sz="4000" b="1" i="1" dirty="0" smtClean="0"/>
              <a:t> </a:t>
            </a:r>
            <a:r>
              <a:rPr lang="uk-UA" sz="4000" b="1" dirty="0" smtClean="0"/>
              <a:t>(характеризує </a:t>
            </a:r>
            <a:r>
              <a:rPr lang="uk-UA" sz="4000" b="1" dirty="0"/>
              <a:t>зміни в поширенні видів), </a:t>
            </a:r>
            <a:r>
              <a:rPr lang="uk-UA" sz="4000" b="1" i="1" u="sng" dirty="0"/>
              <a:t>індекс </a:t>
            </a:r>
            <a:r>
              <a:rPr lang="uk-UA" sz="4000" b="1" i="1" u="sng" dirty="0" smtClean="0"/>
              <a:t>цілісності </a:t>
            </a:r>
            <a:r>
              <a:rPr lang="uk-UA" sz="4000" b="1" i="1" u="sng" dirty="0" err="1" smtClean="0"/>
              <a:t>біорізноманіття</a:t>
            </a:r>
            <a:r>
              <a:rPr lang="uk-UA" sz="4000" b="1" i="1" u="sng" dirty="0" smtClean="0"/>
              <a:t> </a:t>
            </a:r>
            <a:r>
              <a:rPr lang="uk-UA" sz="4000" b="1" dirty="0"/>
              <a:t>(аналізує </a:t>
            </a:r>
            <a:r>
              <a:rPr lang="uk-UA" sz="4000" b="1" dirty="0" smtClean="0"/>
              <a:t>зміни всередині </a:t>
            </a:r>
            <a:r>
              <a:rPr lang="uk-UA" sz="4000" b="1" dirty="0"/>
              <a:t>виду) та </a:t>
            </a:r>
            <a:r>
              <a:rPr lang="uk-UA" sz="4000" b="1" i="1" u="sng" dirty="0" smtClean="0"/>
              <a:t>індекс Червоного </a:t>
            </a:r>
            <a:r>
              <a:rPr lang="uk-UA" sz="4000" b="1" i="1" u="sng" dirty="0"/>
              <a:t>списку МСОП</a:t>
            </a:r>
            <a:r>
              <a:rPr lang="uk-UA" sz="4000" b="1" dirty="0"/>
              <a:t> (відстежує ризики вимирання </a:t>
            </a:r>
            <a:r>
              <a:rPr lang="uk-UA" sz="4000" b="1" dirty="0" smtClean="0"/>
              <a:t>видів)</a:t>
            </a:r>
            <a:endParaRPr lang="uk-UA" sz="4000" b="1" i="0" dirty="0">
              <a:solidFill>
                <a:schemeClr val="bg1"/>
              </a:solidFill>
              <a:latin typeface="Segoe UI Ligh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4043" y="4984124"/>
            <a:ext cx="3300841" cy="1764406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491" y="4984124"/>
            <a:ext cx="3123030" cy="1764406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  <a:softEdge rad="508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8278" y="4986405"/>
            <a:ext cx="3204148" cy="1762125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185863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5381" y="427328"/>
            <a:ext cx="11611878" cy="1422412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ru-RU" sz="4000" b="1" dirty="0">
                <a:solidFill>
                  <a:schemeClr val="tx1"/>
                </a:solidFill>
              </a:rPr>
              <a:t>Для </a:t>
            </a:r>
            <a:r>
              <a:rPr lang="ru-RU" sz="4000" b="1" dirty="0" err="1">
                <a:solidFill>
                  <a:schemeClr val="tx1"/>
                </a:solidFill>
              </a:rPr>
              <a:t>збереження</a:t>
            </a:r>
            <a:r>
              <a:rPr lang="ru-RU" sz="4000" b="1" dirty="0">
                <a:solidFill>
                  <a:schemeClr val="tx1"/>
                </a:solidFill>
              </a:rPr>
              <a:t> </a:t>
            </a:r>
            <a:r>
              <a:rPr lang="ru-RU" sz="4000" b="1" dirty="0" err="1">
                <a:solidFill>
                  <a:schemeClr val="tx1"/>
                </a:solidFill>
              </a:rPr>
              <a:t>біорізноманіття</a:t>
            </a:r>
            <a:r>
              <a:rPr lang="ru-RU" sz="4000" b="1" dirty="0">
                <a:solidFill>
                  <a:schemeClr val="tx1"/>
                </a:solidFill>
              </a:rPr>
              <a:t> створено </a:t>
            </a:r>
            <a:r>
              <a:rPr lang="ru-RU" sz="4000" b="1" dirty="0" err="1">
                <a:solidFill>
                  <a:schemeClr val="tx1"/>
                </a:solidFill>
              </a:rPr>
              <a:t>природоохоронні</a:t>
            </a:r>
            <a:r>
              <a:rPr lang="ru-RU" sz="4000" b="1" dirty="0">
                <a:solidFill>
                  <a:schemeClr val="tx1"/>
                </a:solidFill>
              </a:rPr>
              <a:t> </a:t>
            </a:r>
            <a:r>
              <a:rPr lang="ru-RU" sz="4000" b="1" dirty="0" err="1">
                <a:solidFill>
                  <a:schemeClr val="tx1"/>
                </a:solidFill>
              </a:rPr>
              <a:t>території</a:t>
            </a:r>
            <a:r>
              <a:rPr lang="ru-RU" sz="4000" b="1" dirty="0">
                <a:solidFill>
                  <a:schemeClr val="tx1"/>
                </a:solidFill>
              </a:rPr>
              <a:t/>
            </a:r>
            <a:br>
              <a:rPr lang="ru-RU" sz="4000" b="1" dirty="0">
                <a:solidFill>
                  <a:schemeClr val="tx1"/>
                </a:solidFill>
              </a:rPr>
            </a:br>
            <a:r>
              <a:rPr lang="ru-RU" sz="4000" b="1" dirty="0" smtClean="0">
                <a:solidFill>
                  <a:schemeClr val="tx1"/>
                </a:solidFill>
              </a:rPr>
              <a:t> та </a:t>
            </a:r>
            <a:r>
              <a:rPr lang="ru-RU" sz="4000" b="1" dirty="0" err="1" smtClean="0">
                <a:solidFill>
                  <a:schemeClr val="tx1"/>
                </a:solidFill>
              </a:rPr>
              <a:t>затверджено</a:t>
            </a:r>
            <a:r>
              <a:rPr lang="ru-RU" sz="4000" b="1" dirty="0" smtClean="0">
                <a:solidFill>
                  <a:schemeClr val="tx1"/>
                </a:solidFill>
              </a:rPr>
              <a:t> </a:t>
            </a:r>
            <a:r>
              <a:rPr lang="ru-RU" sz="4000" b="1" dirty="0" err="1">
                <a:solidFill>
                  <a:schemeClr val="tx1"/>
                </a:solidFill>
              </a:rPr>
              <a:t>кілька</a:t>
            </a:r>
            <a:r>
              <a:rPr lang="ru-RU" sz="4000" b="1" dirty="0">
                <a:solidFill>
                  <a:schemeClr val="tx1"/>
                </a:solidFill>
              </a:rPr>
              <a:t> </a:t>
            </a:r>
            <a:r>
              <a:rPr lang="ru-RU" sz="4000" b="1" dirty="0" err="1">
                <a:solidFill>
                  <a:schemeClr val="tx1"/>
                </a:solidFill>
              </a:rPr>
              <a:t>державних</a:t>
            </a:r>
            <a:r>
              <a:rPr lang="ru-RU" sz="4000" b="1" dirty="0">
                <a:solidFill>
                  <a:schemeClr val="tx1"/>
                </a:solidFill>
              </a:rPr>
              <a:t> </a:t>
            </a:r>
            <a:r>
              <a:rPr lang="ru-RU" sz="4000" b="1" dirty="0" err="1">
                <a:solidFill>
                  <a:schemeClr val="tx1"/>
                </a:solidFill>
              </a:rPr>
              <a:t>документів</a:t>
            </a:r>
            <a:endParaRPr lang="uk-UA" sz="4000" b="1" i="0" dirty="0">
              <a:solidFill>
                <a:schemeClr val="tx1"/>
              </a:solidFill>
              <a:latin typeface="Segoe UI Light"/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2846135" y="2030424"/>
            <a:ext cx="629037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3200" u="sng" dirty="0"/>
              <a:t>Червона книга України</a:t>
            </a:r>
            <a:r>
              <a:rPr lang="uk-UA" sz="3200" dirty="0"/>
              <a:t> </a:t>
            </a:r>
            <a:r>
              <a:rPr lang="uk-UA" sz="3200" dirty="0" smtClean="0"/>
              <a:t> </a:t>
            </a:r>
            <a:r>
              <a:rPr lang="uk-UA" sz="3200" dirty="0"/>
              <a:t>офіційний перелік видів та підвидів </a:t>
            </a:r>
            <a:r>
              <a:rPr lang="uk-UA" sz="3200" dirty="0" smtClean="0"/>
              <a:t>організмів</a:t>
            </a:r>
            <a:r>
              <a:rPr lang="uk-UA" sz="3200" dirty="0"/>
              <a:t>, які перебувають під загрозою зникнення на території України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0" y="4773891"/>
            <a:ext cx="12192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/>
              <a:t>Перший Міжнародний червоний список з’явився у 1953 р. під егідою </a:t>
            </a:r>
            <a:r>
              <a:rPr lang="uk-UA" sz="2000" dirty="0" smtClean="0"/>
              <a:t>міжнародної </a:t>
            </a:r>
            <a:r>
              <a:rPr lang="uk-UA" sz="2000" dirty="0"/>
              <a:t>неурядової організації при ЮНЕСКО – Міжнародної спілки охорони </a:t>
            </a:r>
            <a:r>
              <a:rPr lang="uk-UA" sz="2000" dirty="0" smtClean="0"/>
              <a:t>природи </a:t>
            </a:r>
            <a:r>
              <a:rPr lang="uk-UA" sz="2000" dirty="0"/>
              <a:t>(МСОП). Цей список назвали «Червоною книгою фактів» (</a:t>
            </a:r>
            <a:r>
              <a:rPr lang="en-US" sz="2000" dirty="0"/>
              <a:t>Red data book</a:t>
            </a:r>
            <a:r>
              <a:rPr lang="en-US" sz="2000" dirty="0" smtClean="0"/>
              <a:t>)</a:t>
            </a:r>
            <a:r>
              <a:rPr lang="uk-UA" sz="2000" dirty="0"/>
              <a:t>. </a:t>
            </a:r>
            <a:r>
              <a:rPr lang="uk-UA" sz="2000" dirty="0" smtClean="0"/>
              <a:t>Він був </a:t>
            </a:r>
            <a:r>
              <a:rPr lang="uk-UA" sz="2000" dirty="0"/>
              <a:t>надрукований </a:t>
            </a:r>
            <a:r>
              <a:rPr lang="uk-UA" sz="2000" u="sng" dirty="0"/>
              <a:t>на папері червоного кольору</a:t>
            </a:r>
            <a:r>
              <a:rPr lang="uk-UA" sz="2000" dirty="0"/>
              <a:t>. </a:t>
            </a:r>
            <a:r>
              <a:rPr lang="uk-UA" sz="2000" u="sng" dirty="0"/>
              <a:t>Назву «Червона книга» </a:t>
            </a:r>
            <a:r>
              <a:rPr lang="uk-UA" sz="2000" dirty="0" smtClean="0"/>
              <a:t>запропонував </a:t>
            </a:r>
            <a:r>
              <a:rPr lang="uk-UA" sz="2000" dirty="0"/>
              <a:t>відомий англійський еколог </a:t>
            </a:r>
            <a:r>
              <a:rPr lang="uk-UA" sz="2000" u="sng" dirty="0"/>
              <a:t>Пітер Скотт </a:t>
            </a:r>
            <a:r>
              <a:rPr lang="uk-UA" sz="2000" dirty="0"/>
              <a:t>(1909 – 1989), який на той </a:t>
            </a:r>
            <a:r>
              <a:rPr lang="uk-UA" sz="2000" dirty="0" smtClean="0"/>
              <a:t>час був </a:t>
            </a:r>
            <a:r>
              <a:rPr lang="uk-UA" sz="2000" dirty="0"/>
              <a:t>головою Міжнародної комісії з рідкісних видів. Із того часу в усіх країнах </a:t>
            </a:r>
            <a:r>
              <a:rPr lang="uk-UA" sz="2000" dirty="0" smtClean="0"/>
              <a:t>світу стали </a:t>
            </a:r>
            <a:r>
              <a:rPr lang="uk-UA" sz="2000" dirty="0"/>
              <a:t>видавати подібні переліки, хоча папір для них використовується </a:t>
            </a:r>
            <a:r>
              <a:rPr lang="uk-UA" sz="2000" dirty="0" smtClean="0"/>
              <a:t>звичайний</a:t>
            </a:r>
            <a:r>
              <a:rPr lang="uk-UA" sz="2000" dirty="0"/>
              <a:t>, а червоною залишається лише обкладинка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32" y="1883970"/>
            <a:ext cx="2128526" cy="2855690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8792" y="1883970"/>
            <a:ext cx="2098467" cy="2855691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3105174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0061" y="5375893"/>
            <a:ext cx="11901939" cy="1422412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4000" b="1" dirty="0">
                <a:solidFill>
                  <a:schemeClr val="tx1"/>
                </a:solidFill>
              </a:rPr>
              <a:t>Червоний список </a:t>
            </a:r>
            <a:r>
              <a:rPr lang="ru-RU" sz="4000" b="1" dirty="0" err="1">
                <a:solidFill>
                  <a:schemeClr val="tx1"/>
                </a:solidFill>
              </a:rPr>
              <a:t>Міжнародної</a:t>
            </a:r>
            <a:r>
              <a:rPr lang="ru-RU" sz="4000" b="1" dirty="0">
                <a:solidFill>
                  <a:schemeClr val="tx1"/>
                </a:solidFill>
              </a:rPr>
              <a:t> </a:t>
            </a:r>
            <a:r>
              <a:rPr lang="ru-RU" sz="4000" b="1" dirty="0" err="1">
                <a:solidFill>
                  <a:schemeClr val="tx1"/>
                </a:solidFill>
              </a:rPr>
              <a:t>спілки</a:t>
            </a:r>
            <a:r>
              <a:rPr lang="ru-RU" sz="4000" b="1" dirty="0">
                <a:solidFill>
                  <a:schemeClr val="tx1"/>
                </a:solidFill>
              </a:rPr>
              <a:t> </a:t>
            </a:r>
            <a:r>
              <a:rPr lang="ru-RU" sz="4000" b="1" dirty="0" err="1">
                <a:solidFill>
                  <a:schemeClr val="tx1"/>
                </a:solidFill>
              </a:rPr>
              <a:t>охорони</a:t>
            </a:r>
            <a:r>
              <a:rPr lang="ru-RU" sz="4000" b="1" dirty="0">
                <a:solidFill>
                  <a:schemeClr val="tx1"/>
                </a:solidFill>
              </a:rPr>
              <a:t> </a:t>
            </a:r>
            <a:r>
              <a:rPr lang="ru-RU" sz="4000" b="1" dirty="0" err="1" smtClean="0">
                <a:solidFill>
                  <a:schemeClr val="tx1"/>
                </a:solidFill>
              </a:rPr>
              <a:t>природи</a:t>
            </a:r>
            <a:r>
              <a:rPr lang="ru-RU" sz="4000" b="1" dirty="0" smtClean="0">
                <a:solidFill>
                  <a:schemeClr val="tx1"/>
                </a:solidFill>
              </a:rPr>
              <a:t> – </a:t>
            </a:r>
            <a:r>
              <a:rPr lang="ru-RU" sz="4000" b="1" dirty="0" err="1">
                <a:solidFill>
                  <a:schemeClr val="tx1"/>
                </a:solidFill>
              </a:rPr>
              <a:t>всеосяжний</a:t>
            </a:r>
            <a:r>
              <a:rPr lang="ru-RU" sz="4000" b="1" dirty="0">
                <a:solidFill>
                  <a:schemeClr val="tx1"/>
                </a:solidFill>
              </a:rPr>
              <a:t> </a:t>
            </a:r>
            <a:r>
              <a:rPr lang="ru-RU" sz="4000" b="1" dirty="0" err="1">
                <a:solidFill>
                  <a:schemeClr val="tx1"/>
                </a:solidFill>
              </a:rPr>
              <a:t>збірник</a:t>
            </a:r>
            <a:r>
              <a:rPr lang="ru-RU" sz="4000" b="1" dirty="0">
                <a:solidFill>
                  <a:schemeClr val="tx1"/>
                </a:solidFill>
              </a:rPr>
              <a:t> </a:t>
            </a:r>
            <a:r>
              <a:rPr lang="ru-RU" sz="4000" b="1" dirty="0" err="1">
                <a:solidFill>
                  <a:schemeClr val="tx1"/>
                </a:solidFill>
              </a:rPr>
              <a:t>відомостей</a:t>
            </a:r>
            <a:r>
              <a:rPr lang="ru-RU" sz="4000" b="1" dirty="0">
                <a:solidFill>
                  <a:schemeClr val="tx1"/>
                </a:solidFill>
              </a:rPr>
              <a:t/>
            </a:r>
            <a:br>
              <a:rPr lang="ru-RU" sz="4000" b="1" dirty="0">
                <a:solidFill>
                  <a:schemeClr val="tx1"/>
                </a:solidFill>
              </a:rPr>
            </a:br>
            <a:r>
              <a:rPr lang="ru-RU" sz="4000" b="1" dirty="0">
                <a:solidFill>
                  <a:schemeClr val="tx1"/>
                </a:solidFill>
              </a:rPr>
              <a:t>про </a:t>
            </a:r>
            <a:r>
              <a:rPr lang="ru-RU" sz="4000" b="1" dirty="0" err="1">
                <a:solidFill>
                  <a:schemeClr val="tx1"/>
                </a:solidFill>
              </a:rPr>
              <a:t>охоронний</a:t>
            </a:r>
            <a:r>
              <a:rPr lang="ru-RU" sz="4000" b="1" dirty="0">
                <a:solidFill>
                  <a:schemeClr val="tx1"/>
                </a:solidFill>
              </a:rPr>
              <a:t> статус </a:t>
            </a:r>
            <a:r>
              <a:rPr lang="ru-RU" sz="4000" b="1" dirty="0" err="1">
                <a:solidFill>
                  <a:schemeClr val="tx1"/>
                </a:solidFill>
              </a:rPr>
              <a:t>рослин</a:t>
            </a:r>
            <a:r>
              <a:rPr lang="ru-RU" sz="4000" b="1" dirty="0">
                <a:solidFill>
                  <a:schemeClr val="tx1"/>
                </a:solidFill>
              </a:rPr>
              <a:t> і </a:t>
            </a:r>
            <a:r>
              <a:rPr lang="ru-RU" sz="4000" b="1" dirty="0" err="1">
                <a:solidFill>
                  <a:schemeClr val="tx1"/>
                </a:solidFill>
              </a:rPr>
              <a:t>тварин</a:t>
            </a:r>
            <a:r>
              <a:rPr lang="ru-RU" sz="4000" b="1" dirty="0">
                <a:solidFill>
                  <a:schemeClr val="tx1"/>
                </a:solidFill>
              </a:rPr>
              <a:t> в </a:t>
            </a:r>
            <a:r>
              <a:rPr lang="ru-RU" sz="4000" b="1" dirty="0" err="1">
                <a:solidFill>
                  <a:schemeClr val="tx1"/>
                </a:solidFill>
              </a:rPr>
              <a:t>усьому</a:t>
            </a:r>
            <a:r>
              <a:rPr lang="ru-RU" sz="4000" b="1" dirty="0">
                <a:solidFill>
                  <a:schemeClr val="tx1"/>
                </a:solidFill>
              </a:rPr>
              <a:t> </a:t>
            </a:r>
            <a:r>
              <a:rPr lang="ru-RU" sz="4000" b="1" dirty="0" err="1">
                <a:solidFill>
                  <a:schemeClr val="tx1"/>
                </a:solidFill>
              </a:rPr>
              <a:t>світі</a:t>
            </a:r>
            <a:endParaRPr lang="uk-UA" sz="4000" b="1" i="0" dirty="0">
              <a:solidFill>
                <a:schemeClr val="tx1"/>
              </a:solidFill>
              <a:latin typeface="Segoe UI Light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0" y="4773891"/>
            <a:ext cx="12192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uk-UA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61" y="479685"/>
            <a:ext cx="11595092" cy="4092314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145166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5435588"/>
            <a:ext cx="12036850" cy="1422412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2800" b="1" i="1" u="sng" dirty="0" err="1">
                <a:solidFill>
                  <a:schemeClr val="tx1"/>
                </a:solidFill>
              </a:rPr>
              <a:t>Чорний</a:t>
            </a:r>
            <a:r>
              <a:rPr lang="ru-RU" sz="2800" b="1" i="1" u="sng" dirty="0">
                <a:solidFill>
                  <a:schemeClr val="tx1"/>
                </a:solidFill>
              </a:rPr>
              <a:t> список </a:t>
            </a:r>
            <a:r>
              <a:rPr lang="ru-RU" sz="2800" b="1" i="1" u="sng" dirty="0" err="1" smtClean="0">
                <a:solidFill>
                  <a:schemeClr val="tx1"/>
                </a:solidFill>
              </a:rPr>
              <a:t>видів</a:t>
            </a:r>
            <a:r>
              <a:rPr lang="ru-RU" sz="2800" b="1" i="1" u="sng" dirty="0" smtClean="0">
                <a:solidFill>
                  <a:schemeClr val="tx1"/>
                </a:solidFill>
              </a:rPr>
              <a:t>  </a:t>
            </a:r>
            <a:r>
              <a:rPr lang="ru-RU" sz="2800" b="1" dirty="0">
                <a:solidFill>
                  <a:schemeClr val="tx1"/>
                </a:solidFill>
              </a:rPr>
              <a:t>– </a:t>
            </a:r>
            <a:r>
              <a:rPr lang="ru-RU" sz="2800" b="1" dirty="0" err="1">
                <a:solidFill>
                  <a:schemeClr val="tx1"/>
                </a:solidFill>
              </a:rPr>
              <a:t>міжнародний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r>
              <a:rPr lang="ru-RU" sz="2800" b="1" dirty="0" err="1">
                <a:solidFill>
                  <a:schemeClr val="tx1"/>
                </a:solidFill>
              </a:rPr>
              <a:t>перелік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r>
              <a:rPr lang="ru-RU" sz="2800" b="1" dirty="0" err="1" smtClean="0">
                <a:solidFill>
                  <a:schemeClr val="tx1"/>
                </a:solidFill>
              </a:rPr>
              <a:t>видів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ru-RU" sz="2800" b="1" dirty="0" err="1" smtClean="0">
                <a:solidFill>
                  <a:schemeClr val="tx1"/>
                </a:solidFill>
              </a:rPr>
              <a:t>рослин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ru-RU" sz="2800" b="1" dirty="0">
                <a:solidFill>
                  <a:schemeClr val="tx1"/>
                </a:solidFill>
              </a:rPr>
              <a:t>і </a:t>
            </a:r>
            <a:r>
              <a:rPr lang="ru-RU" sz="2800" b="1" dirty="0" err="1">
                <a:solidFill>
                  <a:schemeClr val="tx1"/>
                </a:solidFill>
              </a:rPr>
              <a:t>тварин</a:t>
            </a:r>
            <a:r>
              <a:rPr lang="ru-RU" sz="2800" b="1" dirty="0">
                <a:solidFill>
                  <a:schemeClr val="tx1"/>
                </a:solidFill>
              </a:rPr>
              <a:t>, </a:t>
            </a:r>
            <a:r>
              <a:rPr lang="ru-RU" sz="2800" b="1" dirty="0" err="1">
                <a:solidFill>
                  <a:schemeClr val="tx1"/>
                </a:solidFill>
              </a:rPr>
              <a:t>які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r>
              <a:rPr lang="ru-RU" sz="2800" b="1" dirty="0" err="1">
                <a:solidFill>
                  <a:schemeClr val="tx1"/>
                </a:solidFill>
              </a:rPr>
              <a:t>зникли</a:t>
            </a:r>
            <a:r>
              <a:rPr lang="ru-RU" sz="2800" b="1" dirty="0">
                <a:solidFill>
                  <a:schemeClr val="tx1"/>
                </a:solidFill>
              </a:rPr>
              <a:t> з </a:t>
            </a:r>
            <a:r>
              <a:rPr lang="ru-RU" sz="2800" b="1" dirty="0" err="1">
                <a:solidFill>
                  <a:schemeClr val="tx1"/>
                </a:solidFill>
              </a:rPr>
              <a:t>лиця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r>
              <a:rPr lang="ru-RU" sz="2800" b="1" dirty="0" err="1">
                <a:solidFill>
                  <a:schemeClr val="tx1"/>
                </a:solidFill>
              </a:rPr>
              <a:t>Землі</a:t>
            </a:r>
            <a:r>
              <a:rPr lang="ru-RU" sz="2800" b="1" dirty="0">
                <a:solidFill>
                  <a:schemeClr val="tx1"/>
                </a:solidFill>
              </a:rPr>
              <a:t>, </a:t>
            </a:r>
            <a:r>
              <a:rPr lang="ru-RU" sz="2800" b="1" dirty="0" err="1">
                <a:solidFill>
                  <a:schemeClr val="tx1"/>
                </a:solidFill>
              </a:rPr>
              <a:t>починаючи</a:t>
            </a:r>
            <a:r>
              <a:rPr lang="ru-RU" sz="2800" b="1" dirty="0">
                <a:solidFill>
                  <a:schemeClr val="tx1"/>
                </a:solidFill>
              </a:rPr>
              <a:t> з 1600 року. </a:t>
            </a:r>
            <a:r>
              <a:rPr lang="ru-RU" sz="2800" b="1" dirty="0" err="1">
                <a:solidFill>
                  <a:srgbClr val="D24726"/>
                </a:solidFill>
              </a:rPr>
              <a:t>Підставою</a:t>
            </a:r>
            <a:r>
              <a:rPr lang="ru-RU" sz="2800" b="1" dirty="0">
                <a:solidFill>
                  <a:srgbClr val="D24726"/>
                </a:solidFill>
              </a:rPr>
              <a:t> для </a:t>
            </a:r>
            <a:r>
              <a:rPr lang="ru-RU" sz="2800" b="1" dirty="0" err="1">
                <a:solidFill>
                  <a:srgbClr val="D24726"/>
                </a:solidFill>
              </a:rPr>
              <a:t>внесення</a:t>
            </a:r>
            <a:r>
              <a:rPr lang="ru-RU" sz="2800" b="1" dirty="0">
                <a:solidFill>
                  <a:srgbClr val="D24726"/>
                </a:solidFill>
              </a:rPr>
              <a:t> </a:t>
            </a:r>
            <a:r>
              <a:rPr lang="ru-RU" sz="2800" b="1" dirty="0" err="1">
                <a:solidFill>
                  <a:srgbClr val="D24726"/>
                </a:solidFill>
              </a:rPr>
              <a:t>певного</a:t>
            </a:r>
            <a:r>
              <a:rPr lang="ru-RU" sz="2800" b="1" dirty="0">
                <a:solidFill>
                  <a:srgbClr val="D24726"/>
                </a:solidFill>
              </a:rPr>
              <a:t> виду до </a:t>
            </a:r>
            <a:r>
              <a:rPr lang="ru-RU" sz="2800" b="1" dirty="0" err="1">
                <a:solidFill>
                  <a:srgbClr val="D24726"/>
                </a:solidFill>
              </a:rPr>
              <a:t>Чорного</a:t>
            </a:r>
            <a:r>
              <a:rPr lang="ru-RU" sz="2800" b="1" dirty="0">
                <a:solidFill>
                  <a:srgbClr val="D24726"/>
                </a:solidFill>
              </a:rPr>
              <a:t> списку є </a:t>
            </a:r>
            <a:r>
              <a:rPr lang="ru-RU" sz="2800" b="1" dirty="0" err="1">
                <a:solidFill>
                  <a:srgbClr val="D24726"/>
                </a:solidFill>
              </a:rPr>
              <a:t>відсутність</a:t>
            </a:r>
            <a:r>
              <a:rPr lang="ru-RU" sz="2800" b="1" dirty="0">
                <a:solidFill>
                  <a:srgbClr val="D24726"/>
                </a:solidFill>
              </a:rPr>
              <a:t> достовірних </a:t>
            </a:r>
            <a:r>
              <a:rPr lang="ru-RU" sz="2800" b="1" dirty="0" err="1">
                <a:solidFill>
                  <a:srgbClr val="D24726"/>
                </a:solidFill>
              </a:rPr>
              <a:t>відомостей</a:t>
            </a:r>
            <a:r>
              <a:rPr lang="ru-RU" sz="2800" b="1" dirty="0">
                <a:solidFill>
                  <a:srgbClr val="D24726"/>
                </a:solidFill>
              </a:rPr>
              <a:t> про </a:t>
            </a:r>
            <a:r>
              <a:rPr lang="ru-RU" sz="2800" b="1" dirty="0" err="1">
                <a:solidFill>
                  <a:srgbClr val="D24726"/>
                </a:solidFill>
              </a:rPr>
              <a:t>його</a:t>
            </a:r>
            <a:r>
              <a:rPr lang="ru-RU" sz="2800" b="1" dirty="0">
                <a:solidFill>
                  <a:srgbClr val="D24726"/>
                </a:solidFill>
              </a:rPr>
              <a:t> </a:t>
            </a:r>
            <a:r>
              <a:rPr lang="ru-RU" sz="2800" b="1" dirty="0" err="1" smtClean="0">
                <a:solidFill>
                  <a:srgbClr val="D24726"/>
                </a:solidFill>
              </a:rPr>
              <a:t>існування</a:t>
            </a:r>
            <a:r>
              <a:rPr lang="ru-RU" sz="2800" b="1" dirty="0" smtClean="0">
                <a:solidFill>
                  <a:srgbClr val="D24726"/>
                </a:solidFill>
              </a:rPr>
              <a:t> </a:t>
            </a:r>
            <a:r>
              <a:rPr lang="ru-RU" sz="2800" b="1" dirty="0" err="1">
                <a:solidFill>
                  <a:srgbClr val="D24726"/>
                </a:solidFill>
              </a:rPr>
              <a:t>принаймні</a:t>
            </a:r>
            <a:r>
              <a:rPr lang="ru-RU" sz="2800" b="1" dirty="0">
                <a:solidFill>
                  <a:srgbClr val="D24726"/>
                </a:solidFill>
              </a:rPr>
              <a:t> </a:t>
            </a:r>
            <a:r>
              <a:rPr lang="ru-RU" sz="2800" b="1" dirty="0" err="1" smtClean="0">
                <a:solidFill>
                  <a:srgbClr val="D24726"/>
                </a:solidFill>
              </a:rPr>
              <a:t>протягом</a:t>
            </a:r>
            <a:r>
              <a:rPr lang="ru-RU" sz="2800" b="1" dirty="0">
                <a:solidFill>
                  <a:srgbClr val="D24726"/>
                </a:solidFill>
              </a:rPr>
              <a:t> </a:t>
            </a:r>
            <a:r>
              <a:rPr lang="ru-RU" sz="2800" b="1" dirty="0" err="1" smtClean="0">
                <a:solidFill>
                  <a:srgbClr val="D24726"/>
                </a:solidFill>
              </a:rPr>
              <a:t>останніх</a:t>
            </a:r>
            <a:r>
              <a:rPr lang="ru-RU" sz="2800" b="1" dirty="0" smtClean="0">
                <a:solidFill>
                  <a:srgbClr val="D24726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50</a:t>
            </a:r>
            <a:r>
              <a:rPr lang="ru-RU" sz="2800" b="1" dirty="0">
                <a:solidFill>
                  <a:srgbClr val="D24726"/>
                </a:solidFill>
              </a:rPr>
              <a:t> </a:t>
            </a:r>
            <a:r>
              <a:rPr lang="ru-RU" sz="2800" b="1" dirty="0" err="1">
                <a:solidFill>
                  <a:srgbClr val="D24726"/>
                </a:solidFill>
              </a:rPr>
              <a:t>років</a:t>
            </a:r>
            <a:endParaRPr lang="uk-UA" sz="2800" b="1" i="0" dirty="0">
              <a:solidFill>
                <a:srgbClr val="D24726"/>
              </a:solidFill>
              <a:latin typeface="Segoe UI Light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0" y="4773891"/>
            <a:ext cx="12192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uk-UA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012" y="164891"/>
            <a:ext cx="2837141" cy="4127882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  <a:softEdge rad="12700"/>
          </a:effectLst>
        </p:spPr>
      </p:pic>
      <p:sp>
        <p:nvSpPr>
          <p:cNvPr id="4" name="Прямокутник 3"/>
          <p:cNvSpPr/>
          <p:nvPr/>
        </p:nvSpPr>
        <p:spPr>
          <a:xfrm>
            <a:off x="186650" y="4292773"/>
            <a:ext cx="29798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/>
              <a:t>г</a:t>
            </a:r>
            <a:r>
              <a:rPr lang="uk-UA" sz="2800" dirty="0" smtClean="0"/>
              <a:t>агарка велика</a:t>
            </a:r>
            <a:endParaRPr lang="uk-UA" sz="2800" dirty="0"/>
          </a:p>
        </p:txBody>
      </p:sp>
      <p:sp>
        <p:nvSpPr>
          <p:cNvPr id="8" name="Прямокутник 7"/>
          <p:cNvSpPr/>
          <p:nvPr/>
        </p:nvSpPr>
        <p:spPr>
          <a:xfrm>
            <a:off x="3237876" y="3044303"/>
            <a:ext cx="43455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/>
              <a:t>європейський лев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7643" y="181539"/>
            <a:ext cx="4345549" cy="2801208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5682" y="181539"/>
            <a:ext cx="3981518" cy="2801208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sp>
        <p:nvSpPr>
          <p:cNvPr id="11" name="Прямокутник 10"/>
          <p:cNvSpPr/>
          <p:nvPr/>
        </p:nvSpPr>
        <p:spPr>
          <a:xfrm>
            <a:off x="7659084" y="2942620"/>
            <a:ext cx="43777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/>
              <a:t>морська корова  </a:t>
            </a:r>
            <a:r>
              <a:rPr lang="uk-UA" sz="2400" dirty="0" err="1" smtClean="0"/>
              <a:t>Стеллера</a:t>
            </a:r>
            <a:endParaRPr lang="uk-UA" sz="24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99426" y="3652228"/>
            <a:ext cx="2146753" cy="1098512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sp>
        <p:nvSpPr>
          <p:cNvPr id="13" name="Прямокутник 12"/>
          <p:cNvSpPr/>
          <p:nvPr/>
        </p:nvSpPr>
        <p:spPr>
          <a:xfrm>
            <a:off x="3221805" y="3719768"/>
            <a:ext cx="19062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/>
              <a:t>сумчастий тасманійський тигр</a:t>
            </a:r>
          </a:p>
        </p:txBody>
      </p:sp>
      <p:sp>
        <p:nvSpPr>
          <p:cNvPr id="14" name="Прямокутник 13"/>
          <p:cNvSpPr/>
          <p:nvPr/>
        </p:nvSpPr>
        <p:spPr>
          <a:xfrm>
            <a:off x="11113965" y="3892663"/>
            <a:ext cx="6023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/>
              <a:t>тур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01834" y="3404285"/>
            <a:ext cx="2371725" cy="1419225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614263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09862"/>
            <a:ext cx="12192000" cy="1208868"/>
          </a:xfrm>
        </p:spPr>
        <p:txBody>
          <a:bodyPr>
            <a:noAutofit/>
          </a:bodyPr>
          <a:lstStyle/>
          <a:p>
            <a:pPr algn="just"/>
            <a:r>
              <a:rPr lang="uk-UA" sz="2400" b="1" dirty="0" smtClean="0">
                <a:solidFill>
                  <a:schemeClr val="tx1"/>
                </a:solidFill>
              </a:rPr>
              <a:t>Червона </a:t>
            </a:r>
            <a:r>
              <a:rPr lang="uk-UA" sz="2400" b="1" dirty="0">
                <a:solidFill>
                  <a:schemeClr val="tx1"/>
                </a:solidFill>
              </a:rPr>
              <a:t>книга України – це державний </a:t>
            </a:r>
            <a:r>
              <a:rPr lang="uk-UA" sz="2400" b="1" dirty="0" smtClean="0">
                <a:solidFill>
                  <a:schemeClr val="tx1"/>
                </a:solidFill>
              </a:rPr>
              <a:t>документ, в </a:t>
            </a:r>
            <a:r>
              <a:rPr lang="uk-UA" sz="2400" b="1" dirty="0">
                <a:solidFill>
                  <a:schemeClr val="tx1"/>
                </a:solidFill>
              </a:rPr>
              <a:t>якому узагальнено матеріали про сучасний стан рідкісних, і </a:t>
            </a:r>
            <a:r>
              <a:rPr lang="uk-UA" sz="2400" b="1" dirty="0" smtClean="0">
                <a:solidFill>
                  <a:schemeClr val="tx1"/>
                </a:solidFill>
              </a:rPr>
              <a:t>таких, що </a:t>
            </a:r>
            <a:r>
              <a:rPr lang="uk-UA" sz="2400" b="1" dirty="0">
                <a:solidFill>
                  <a:schemeClr val="tx1"/>
                </a:solidFill>
              </a:rPr>
              <a:t>перебувають під загрозою зникнення, видів, на підставі </a:t>
            </a:r>
            <a:r>
              <a:rPr lang="uk-UA" sz="2400" b="1" dirty="0" smtClean="0">
                <a:solidFill>
                  <a:schemeClr val="tx1"/>
                </a:solidFill>
              </a:rPr>
              <a:t>якого розробляються </a:t>
            </a:r>
            <a:r>
              <a:rPr lang="uk-UA" sz="2400" b="1" dirty="0">
                <a:solidFill>
                  <a:schemeClr val="tx1"/>
                </a:solidFill>
              </a:rPr>
              <a:t>заходи, спрямовані на їх охорону, </a:t>
            </a:r>
            <a:r>
              <a:rPr lang="uk-UA" sz="2400" b="1" dirty="0" smtClean="0">
                <a:solidFill>
                  <a:schemeClr val="tx1"/>
                </a:solidFill>
              </a:rPr>
              <a:t>відтворення і </a:t>
            </a:r>
            <a:r>
              <a:rPr lang="uk-UA" sz="2400" b="1" dirty="0">
                <a:solidFill>
                  <a:schemeClr val="tx1"/>
                </a:solidFill>
              </a:rPr>
              <a:t>раціональне використання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5266544" y="1954580"/>
            <a:ext cx="6785547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600" b="1" dirty="0"/>
              <a:t>Першу </a:t>
            </a:r>
            <a:r>
              <a:rPr lang="ru-RU" sz="2600" b="1" dirty="0" err="1"/>
              <a:t>Червону</a:t>
            </a:r>
            <a:r>
              <a:rPr lang="ru-RU" sz="2600" b="1" dirty="0"/>
              <a:t> книгу в </a:t>
            </a:r>
            <a:r>
              <a:rPr lang="ru-RU" sz="2600" b="1" dirty="0" err="1"/>
              <a:t>Україні</a:t>
            </a:r>
            <a:r>
              <a:rPr lang="ru-RU" sz="2600" b="1" dirty="0"/>
              <a:t> </a:t>
            </a:r>
            <a:r>
              <a:rPr lang="ru-RU" sz="2600" b="1" dirty="0" err="1"/>
              <a:t>було</a:t>
            </a:r>
            <a:r>
              <a:rPr lang="ru-RU" sz="2600" b="1" dirty="0"/>
              <a:t> видано 1980 року (</a:t>
            </a:r>
            <a:r>
              <a:rPr lang="ru-RU" sz="2600" b="1" dirty="0" err="1"/>
              <a:t>Червона</a:t>
            </a:r>
            <a:r>
              <a:rPr lang="ru-RU" sz="2600" b="1" dirty="0"/>
              <a:t> книга </a:t>
            </a:r>
            <a:r>
              <a:rPr lang="ru-RU" sz="2600" b="1" dirty="0" err="1" smtClean="0"/>
              <a:t>Україн­ської</a:t>
            </a:r>
            <a:r>
              <a:rPr lang="ru-RU" sz="2600" b="1" dirty="0" smtClean="0"/>
              <a:t> </a:t>
            </a:r>
            <a:r>
              <a:rPr lang="ru-RU" sz="2600" b="1" dirty="0"/>
              <a:t>РСР). </a:t>
            </a:r>
            <a:endParaRPr lang="ru-RU" sz="2600" b="1" dirty="0" smtClean="0"/>
          </a:p>
          <a:p>
            <a:pPr algn="just"/>
            <a:r>
              <a:rPr lang="ru-RU" sz="2600" b="1" dirty="0" smtClean="0"/>
              <a:t>У </a:t>
            </a:r>
            <a:r>
              <a:rPr lang="ru-RU" sz="2600" b="1" dirty="0"/>
              <a:t>1994 </a:t>
            </a:r>
            <a:r>
              <a:rPr lang="ru-RU" sz="2600" b="1" dirty="0" err="1"/>
              <a:t>році</a:t>
            </a:r>
            <a:r>
              <a:rPr lang="ru-RU" sz="2600" b="1" dirty="0"/>
              <a:t> </a:t>
            </a:r>
            <a:r>
              <a:rPr lang="ru-RU" sz="2600" b="1" dirty="0" err="1"/>
              <a:t>було</a:t>
            </a:r>
            <a:r>
              <a:rPr lang="ru-RU" sz="2600" b="1" dirty="0"/>
              <a:t> видано </a:t>
            </a:r>
            <a:r>
              <a:rPr lang="ru-RU" sz="2600" b="1" dirty="0" err="1"/>
              <a:t>Червону</a:t>
            </a:r>
            <a:r>
              <a:rPr lang="ru-RU" sz="2600" b="1" dirty="0"/>
              <a:t> книгу </a:t>
            </a:r>
            <a:r>
              <a:rPr lang="ru-RU" sz="2600" b="1" dirty="0" err="1"/>
              <a:t>України</a:t>
            </a:r>
            <a:r>
              <a:rPr lang="ru-RU" sz="2600" b="1" dirty="0"/>
              <a:t>. </a:t>
            </a:r>
            <a:endParaRPr lang="ru-RU" sz="2600" b="1" dirty="0" smtClean="0"/>
          </a:p>
          <a:p>
            <a:pPr algn="just"/>
            <a:r>
              <a:rPr lang="ru-RU" sz="2600" b="1" dirty="0" err="1" smtClean="0"/>
              <a:t>Наступне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видання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побачило</a:t>
            </a:r>
            <a:r>
              <a:rPr lang="ru-RU" sz="2600" b="1" dirty="0" smtClean="0"/>
              <a:t> </a:t>
            </a:r>
            <a:r>
              <a:rPr lang="ru-RU" sz="2600" b="1" dirty="0" err="1"/>
              <a:t>світ</a:t>
            </a:r>
            <a:r>
              <a:rPr lang="ru-RU" sz="2600" b="1" dirty="0"/>
              <a:t> 2009 року. До </a:t>
            </a:r>
            <a:r>
              <a:rPr lang="ru-RU" sz="2600" b="1" dirty="0" err="1"/>
              <a:t>нього</a:t>
            </a:r>
            <a:r>
              <a:rPr lang="ru-RU" sz="2600" b="1" dirty="0"/>
              <a:t> </a:t>
            </a:r>
            <a:r>
              <a:rPr lang="ru-RU" sz="2600" b="1" dirty="0" err="1"/>
              <a:t>було</a:t>
            </a:r>
            <a:r>
              <a:rPr lang="ru-RU" sz="2600" b="1" dirty="0"/>
              <a:t> занесено 542 </a:t>
            </a:r>
            <a:r>
              <a:rPr lang="ru-RU" sz="2600" b="1" dirty="0" err="1"/>
              <a:t>види</a:t>
            </a:r>
            <a:r>
              <a:rPr lang="ru-RU" sz="2600" b="1" dirty="0"/>
              <a:t> </a:t>
            </a:r>
            <a:r>
              <a:rPr lang="ru-RU" sz="2600" b="1" dirty="0" err="1"/>
              <a:t>тварин</a:t>
            </a:r>
            <a:r>
              <a:rPr lang="ru-RU" sz="2600" b="1" dirty="0"/>
              <a:t> і 826 </a:t>
            </a:r>
            <a:r>
              <a:rPr lang="ru-RU" sz="2600" b="1" dirty="0" err="1" smtClean="0"/>
              <a:t>видів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рослин</a:t>
            </a:r>
            <a:r>
              <a:rPr lang="ru-RU" sz="2600" b="1" dirty="0" smtClean="0"/>
              <a:t> </a:t>
            </a:r>
            <a:r>
              <a:rPr lang="ru-RU" sz="2600" b="1" dirty="0"/>
              <a:t>і </a:t>
            </a:r>
            <a:r>
              <a:rPr lang="ru-RU" sz="2600" b="1" dirty="0" smtClean="0"/>
              <a:t>грибів</a:t>
            </a:r>
          </a:p>
          <a:p>
            <a:pPr algn="just"/>
            <a:r>
              <a:rPr lang="ru-RU" sz="2600" b="1" dirty="0" smtClean="0"/>
              <a:t>До </a:t>
            </a:r>
            <a:r>
              <a:rPr lang="ru-RU" sz="2600" b="1" dirty="0" err="1"/>
              <a:t>Червоної</a:t>
            </a:r>
            <a:r>
              <a:rPr lang="ru-RU" sz="2600" b="1" dirty="0"/>
              <a:t> книги </a:t>
            </a:r>
            <a:r>
              <a:rPr lang="ru-RU" sz="2600" b="1" dirty="0" err="1"/>
              <a:t>України</a:t>
            </a:r>
            <a:r>
              <a:rPr lang="ru-RU" sz="2600" b="1" dirty="0"/>
              <a:t> </a:t>
            </a:r>
            <a:r>
              <a:rPr lang="ru-RU" sz="2600" b="1" dirty="0" err="1"/>
              <a:t>передусім</a:t>
            </a:r>
            <a:r>
              <a:rPr lang="ru-RU" sz="2600" b="1" dirty="0"/>
              <a:t> </a:t>
            </a:r>
            <a:r>
              <a:rPr lang="ru-RU" sz="2600" b="1" dirty="0" err="1"/>
              <a:t>заносять</a:t>
            </a:r>
            <a:r>
              <a:rPr lang="ru-RU" sz="2600" b="1" dirty="0"/>
              <a:t> </a:t>
            </a:r>
            <a:r>
              <a:rPr lang="ru-RU" sz="2600" b="1" dirty="0" err="1"/>
              <a:t>реліктові</a:t>
            </a:r>
            <a:r>
              <a:rPr lang="ru-RU" sz="2600" b="1" dirty="0"/>
              <a:t> та </a:t>
            </a:r>
            <a:r>
              <a:rPr lang="ru-RU" sz="2600" b="1" dirty="0" err="1"/>
              <a:t>ендемічні</a:t>
            </a:r>
            <a:r>
              <a:rPr lang="ru-RU" sz="2600" b="1" dirty="0"/>
              <a:t> </a:t>
            </a:r>
            <a:r>
              <a:rPr lang="ru-RU" sz="2600" b="1" dirty="0" err="1"/>
              <a:t>види</a:t>
            </a:r>
            <a:endParaRPr lang="uk-UA" sz="26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916" y="1471639"/>
            <a:ext cx="2621404" cy="2529655"/>
          </a:xfrm>
          <a:prstGeom prst="rect">
            <a:avLst/>
          </a:prstGeom>
        </p:spPr>
      </p:pic>
      <p:sp>
        <p:nvSpPr>
          <p:cNvPr id="6" name="Прямокутник 5"/>
          <p:cNvSpPr/>
          <p:nvPr/>
        </p:nvSpPr>
        <p:spPr>
          <a:xfrm>
            <a:off x="316666" y="6390382"/>
            <a:ext cx="121944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/>
              <a:t>Міжнародна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Червона</a:t>
            </a:r>
            <a:r>
              <a:rPr lang="ru-RU" sz="2000" b="1" dirty="0" smtClean="0"/>
              <a:t> книга </a:t>
            </a:r>
            <a:r>
              <a:rPr lang="ru-RU" sz="2000" b="1" dirty="0"/>
              <a:t>(1-ше </a:t>
            </a:r>
            <a:r>
              <a:rPr lang="ru-RU" sz="2000" b="1" dirty="0" err="1"/>
              <a:t>видання</a:t>
            </a:r>
            <a:r>
              <a:rPr lang="ru-RU" sz="2000" b="1" dirty="0"/>
              <a:t> – 1966 р.)</a:t>
            </a:r>
            <a:endParaRPr lang="uk-UA" sz="20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66" y="4054203"/>
            <a:ext cx="2036789" cy="2667000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3719" y="3482365"/>
            <a:ext cx="2252235" cy="2798018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1728" y="1432196"/>
            <a:ext cx="1557408" cy="1846722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39910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690" y="197032"/>
            <a:ext cx="11977310" cy="1208868"/>
          </a:xfrm>
        </p:spPr>
        <p:txBody>
          <a:bodyPr>
            <a:noAutofit/>
          </a:bodyPr>
          <a:lstStyle/>
          <a:p>
            <a:pPr algn="ctr"/>
            <a:r>
              <a:rPr lang="ru-RU" sz="3000" b="1" dirty="0" err="1">
                <a:solidFill>
                  <a:schemeClr val="tx1"/>
                </a:solidFill>
              </a:rPr>
              <a:t>Залежно</a:t>
            </a:r>
            <a:r>
              <a:rPr lang="ru-RU" sz="3000" b="1" dirty="0">
                <a:solidFill>
                  <a:schemeClr val="tx1"/>
                </a:solidFill>
              </a:rPr>
              <a:t> </a:t>
            </a:r>
            <a:r>
              <a:rPr lang="ru-RU" sz="3000" b="1" dirty="0" err="1">
                <a:solidFill>
                  <a:schemeClr val="tx1"/>
                </a:solidFill>
              </a:rPr>
              <a:t>від</a:t>
            </a:r>
            <a:r>
              <a:rPr lang="ru-RU" sz="3000" b="1" dirty="0">
                <a:solidFill>
                  <a:schemeClr val="tx1"/>
                </a:solidFill>
              </a:rPr>
              <a:t> стану та </a:t>
            </a:r>
            <a:r>
              <a:rPr lang="ru-RU" sz="3000" b="1" dirty="0" err="1">
                <a:solidFill>
                  <a:schemeClr val="tx1"/>
                </a:solidFill>
              </a:rPr>
              <a:t>ступеня</a:t>
            </a:r>
            <a:r>
              <a:rPr lang="ru-RU" sz="3000" b="1" dirty="0">
                <a:solidFill>
                  <a:schemeClr val="tx1"/>
                </a:solidFill>
              </a:rPr>
              <a:t> </a:t>
            </a:r>
            <a:r>
              <a:rPr lang="ru-RU" sz="3000" b="1" dirty="0" err="1">
                <a:solidFill>
                  <a:schemeClr val="tx1"/>
                </a:solidFill>
              </a:rPr>
              <a:t>загрози</a:t>
            </a:r>
            <a:r>
              <a:rPr lang="ru-RU" sz="3000" b="1" dirty="0">
                <a:solidFill>
                  <a:schemeClr val="tx1"/>
                </a:solidFill>
              </a:rPr>
              <a:t> </a:t>
            </a:r>
            <a:r>
              <a:rPr lang="ru-RU" sz="3000" b="1" dirty="0" err="1">
                <a:solidFill>
                  <a:schemeClr val="tx1"/>
                </a:solidFill>
              </a:rPr>
              <a:t>зникнення</a:t>
            </a:r>
            <a:r>
              <a:rPr lang="ru-RU" sz="3000" b="1" dirty="0">
                <a:solidFill>
                  <a:schemeClr val="tx1"/>
                </a:solidFill>
              </a:rPr>
              <a:t> </a:t>
            </a:r>
            <a:r>
              <a:rPr lang="ru-RU" sz="3000" b="1" dirty="0" err="1">
                <a:solidFill>
                  <a:schemeClr val="tx1"/>
                </a:solidFill>
              </a:rPr>
              <a:t>об’єкти</a:t>
            </a:r>
            <a:r>
              <a:rPr lang="ru-RU" sz="3000" b="1" dirty="0">
                <a:solidFill>
                  <a:schemeClr val="tx1"/>
                </a:solidFill>
              </a:rPr>
              <a:t/>
            </a:r>
            <a:br>
              <a:rPr lang="ru-RU" sz="3000" b="1" dirty="0">
                <a:solidFill>
                  <a:schemeClr val="tx1"/>
                </a:solidFill>
              </a:rPr>
            </a:br>
            <a:r>
              <a:rPr lang="ru-RU" sz="3000" b="1" dirty="0" err="1">
                <a:solidFill>
                  <a:schemeClr val="tx1"/>
                </a:solidFill>
              </a:rPr>
              <a:t>Червоної</a:t>
            </a:r>
            <a:r>
              <a:rPr lang="ru-RU" sz="3000" b="1" dirty="0">
                <a:solidFill>
                  <a:schemeClr val="tx1"/>
                </a:solidFill>
              </a:rPr>
              <a:t> книги </a:t>
            </a:r>
            <a:r>
              <a:rPr lang="ru-RU" sz="3000" b="1" dirty="0" err="1">
                <a:solidFill>
                  <a:schemeClr val="tx1"/>
                </a:solidFill>
              </a:rPr>
              <a:t>України</a:t>
            </a:r>
            <a:r>
              <a:rPr lang="ru-RU" sz="3000" b="1" dirty="0">
                <a:solidFill>
                  <a:schemeClr val="tx1"/>
                </a:solidFill>
              </a:rPr>
              <a:t> </a:t>
            </a:r>
            <a:r>
              <a:rPr lang="ru-RU" sz="3000" b="1" dirty="0" err="1">
                <a:solidFill>
                  <a:schemeClr val="tx1"/>
                </a:solidFill>
              </a:rPr>
              <a:t>поділяють</a:t>
            </a:r>
            <a:r>
              <a:rPr lang="ru-RU" sz="3000" b="1" dirty="0">
                <a:solidFill>
                  <a:schemeClr val="tx1"/>
                </a:solidFill>
              </a:rPr>
              <a:t> на </a:t>
            </a:r>
            <a:r>
              <a:rPr lang="ru-RU" sz="3000" b="1" dirty="0" err="1">
                <a:solidFill>
                  <a:schemeClr val="tx1"/>
                </a:solidFill>
              </a:rPr>
              <a:t>категорії</a:t>
            </a:r>
            <a:r>
              <a:rPr lang="ru-RU" sz="3000" b="1" dirty="0">
                <a:solidFill>
                  <a:schemeClr val="tx1"/>
                </a:solidFill>
              </a:rPr>
              <a:t>. У </a:t>
            </a:r>
            <a:r>
              <a:rPr lang="ru-RU" sz="3000" b="1" dirty="0" err="1">
                <a:solidFill>
                  <a:schemeClr val="tx1"/>
                </a:solidFill>
              </a:rPr>
              <a:t>виданні</a:t>
            </a:r>
            <a:r>
              <a:rPr lang="ru-RU" sz="3000" b="1" dirty="0">
                <a:solidFill>
                  <a:schemeClr val="tx1"/>
                </a:solidFill>
              </a:rPr>
              <a:t> </a:t>
            </a:r>
            <a:r>
              <a:rPr lang="ru-RU" sz="3000" b="1" dirty="0" err="1">
                <a:solidFill>
                  <a:schemeClr val="tx1"/>
                </a:solidFill>
              </a:rPr>
              <a:t>Червоної</a:t>
            </a:r>
            <a:r>
              <a:rPr lang="ru-RU" sz="3000" b="1" dirty="0">
                <a:solidFill>
                  <a:schemeClr val="tx1"/>
                </a:solidFill>
              </a:rPr>
              <a:t> книги 2009 </a:t>
            </a:r>
            <a:r>
              <a:rPr lang="ru-RU" sz="3000" b="1" dirty="0" smtClean="0">
                <a:solidFill>
                  <a:schemeClr val="tx1"/>
                </a:solidFill>
              </a:rPr>
              <a:t>р. для </a:t>
            </a:r>
            <a:r>
              <a:rPr lang="ru-RU" sz="3000" b="1" dirty="0" err="1">
                <a:solidFill>
                  <a:schemeClr val="tx1"/>
                </a:solidFill>
              </a:rPr>
              <a:t>видів</a:t>
            </a:r>
            <a:r>
              <a:rPr lang="ru-RU" sz="3000" b="1" dirty="0">
                <a:solidFill>
                  <a:schemeClr val="tx1"/>
                </a:solidFill>
              </a:rPr>
              <a:t> </a:t>
            </a:r>
            <a:r>
              <a:rPr lang="ru-RU" sz="3000" b="1" dirty="0" err="1">
                <a:solidFill>
                  <a:schemeClr val="tx1"/>
                </a:solidFill>
              </a:rPr>
              <a:t>застосовано</a:t>
            </a:r>
            <a:r>
              <a:rPr lang="ru-RU" sz="3000" b="1" dirty="0">
                <a:solidFill>
                  <a:schemeClr val="tx1"/>
                </a:solidFill>
              </a:rPr>
              <a:t> </a:t>
            </a:r>
            <a:r>
              <a:rPr lang="ru-RU" sz="3000" b="1" dirty="0" err="1">
                <a:solidFill>
                  <a:schemeClr val="tx1"/>
                </a:solidFill>
              </a:rPr>
              <a:t>такі</a:t>
            </a:r>
            <a:r>
              <a:rPr lang="ru-RU" sz="3000" b="1" dirty="0">
                <a:solidFill>
                  <a:schemeClr val="tx1"/>
                </a:solidFill>
              </a:rPr>
              <a:t> </a:t>
            </a:r>
            <a:r>
              <a:rPr lang="ru-RU" sz="3000" b="1" dirty="0" err="1">
                <a:solidFill>
                  <a:schemeClr val="tx1"/>
                </a:solidFill>
              </a:rPr>
              <a:t>критерії</a:t>
            </a:r>
            <a:endParaRPr lang="uk-UA" sz="3000" b="1" dirty="0">
              <a:solidFill>
                <a:schemeClr val="tx1"/>
              </a:solidFill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5005954" y="1492915"/>
            <a:ext cx="684550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dirty="0">
                <a:solidFill>
                  <a:srgbClr val="FF0000"/>
                </a:solidFill>
              </a:rPr>
              <a:t>зниклі</a:t>
            </a:r>
            <a:r>
              <a:rPr lang="uk-UA" sz="2000" dirty="0"/>
              <a:t>: види, про які після неодноразових пошуків у можливих </a:t>
            </a:r>
            <a:r>
              <a:rPr lang="uk-UA" sz="2000" dirty="0" smtClean="0"/>
              <a:t>місцях </a:t>
            </a:r>
            <a:r>
              <a:rPr lang="uk-UA" sz="2000" dirty="0"/>
              <a:t>поширення відсутня будь‑яка </a:t>
            </a:r>
            <a:r>
              <a:rPr lang="uk-UA" sz="2000" dirty="0" smtClean="0"/>
              <a:t>інформація</a:t>
            </a:r>
            <a:endParaRPr lang="uk-UA" sz="2000" dirty="0"/>
          </a:p>
          <a:p>
            <a:pPr algn="just"/>
            <a:r>
              <a:rPr lang="uk-UA" sz="2000" b="1" dirty="0" smtClean="0">
                <a:solidFill>
                  <a:srgbClr val="FF0000"/>
                </a:solidFill>
              </a:rPr>
              <a:t>зниклі </a:t>
            </a:r>
            <a:r>
              <a:rPr lang="uk-UA" sz="2000" b="1" dirty="0">
                <a:solidFill>
                  <a:srgbClr val="FF0000"/>
                </a:solidFill>
              </a:rPr>
              <a:t>в природі</a:t>
            </a:r>
            <a:r>
              <a:rPr lang="uk-UA" sz="2000" dirty="0"/>
              <a:t>: види, які збереглися лише у спеціально </a:t>
            </a:r>
            <a:r>
              <a:rPr lang="uk-UA" sz="2000" dirty="0" smtClean="0"/>
              <a:t>створених умовах</a:t>
            </a:r>
            <a:endParaRPr lang="uk-UA" sz="2000" dirty="0"/>
          </a:p>
          <a:p>
            <a:pPr algn="just"/>
            <a:r>
              <a:rPr lang="uk-UA" sz="2000" b="1" dirty="0" smtClean="0">
                <a:solidFill>
                  <a:srgbClr val="FF0000"/>
                </a:solidFill>
              </a:rPr>
              <a:t>зникаючі</a:t>
            </a:r>
            <a:r>
              <a:rPr lang="uk-UA" sz="2000" dirty="0"/>
              <a:t>: види, які перебувають під загрозою зникнення у </a:t>
            </a:r>
            <a:r>
              <a:rPr lang="uk-UA" sz="2000" dirty="0" smtClean="0"/>
              <a:t>природних умовах</a:t>
            </a:r>
            <a:endParaRPr lang="uk-UA" sz="2000" dirty="0"/>
          </a:p>
          <a:p>
            <a:pPr algn="just"/>
            <a:r>
              <a:rPr lang="uk-UA" sz="2000" b="1" dirty="0" smtClean="0">
                <a:solidFill>
                  <a:srgbClr val="FF0000"/>
                </a:solidFill>
              </a:rPr>
              <a:t>вразливі</a:t>
            </a:r>
            <a:r>
              <a:rPr lang="uk-UA" sz="2000" dirty="0"/>
              <a:t>: види, які у найближчому майбутньому можуть бути </a:t>
            </a:r>
            <a:r>
              <a:rPr lang="uk-UA" sz="2000" dirty="0" smtClean="0"/>
              <a:t>віднесені </a:t>
            </a:r>
            <a:r>
              <a:rPr lang="uk-UA" sz="2000" dirty="0"/>
              <a:t>до категорії </a:t>
            </a:r>
            <a:r>
              <a:rPr lang="uk-UA" sz="2000" dirty="0" smtClean="0"/>
              <a:t>зникаючих</a:t>
            </a:r>
            <a:endParaRPr lang="uk-UA" sz="2000" dirty="0"/>
          </a:p>
          <a:p>
            <a:pPr algn="just"/>
            <a:r>
              <a:rPr lang="uk-UA" sz="2000" b="1" dirty="0" smtClean="0">
                <a:solidFill>
                  <a:srgbClr val="FF0000"/>
                </a:solidFill>
              </a:rPr>
              <a:t>рідкісні</a:t>
            </a:r>
            <a:r>
              <a:rPr lang="uk-UA" sz="2000" dirty="0"/>
              <a:t>: види, популяції яких невеликі і їм загрожує </a:t>
            </a:r>
            <a:r>
              <a:rPr lang="uk-UA" sz="2000" dirty="0" smtClean="0"/>
              <a:t>небезпека</a:t>
            </a:r>
            <a:endParaRPr lang="uk-UA" sz="2000" dirty="0"/>
          </a:p>
          <a:p>
            <a:pPr algn="just"/>
            <a:r>
              <a:rPr lang="uk-UA" sz="2000" b="1" dirty="0" smtClean="0">
                <a:solidFill>
                  <a:srgbClr val="FF0000"/>
                </a:solidFill>
              </a:rPr>
              <a:t>неоцінені</a:t>
            </a:r>
            <a:r>
              <a:rPr lang="uk-UA" sz="2000" dirty="0"/>
              <a:t>: види, які можуть найближчим часом бути віднесені </a:t>
            </a:r>
            <a:r>
              <a:rPr lang="uk-UA" sz="2000" dirty="0" smtClean="0"/>
              <a:t>до категорій </a:t>
            </a:r>
            <a:r>
              <a:rPr lang="uk-UA" sz="2000" dirty="0"/>
              <a:t>зникаючих, вразливих чи </a:t>
            </a:r>
            <a:r>
              <a:rPr lang="uk-UA" sz="2000" dirty="0" smtClean="0"/>
              <a:t>рідкісних</a:t>
            </a:r>
            <a:endParaRPr lang="uk-UA" sz="2000" dirty="0"/>
          </a:p>
          <a:p>
            <a:pPr algn="just"/>
            <a:r>
              <a:rPr lang="uk-UA" sz="2000" b="1" dirty="0" smtClean="0">
                <a:solidFill>
                  <a:srgbClr val="FF0000"/>
                </a:solidFill>
              </a:rPr>
              <a:t>недостатньо </a:t>
            </a:r>
            <a:r>
              <a:rPr lang="uk-UA" sz="2000" b="1" dirty="0">
                <a:solidFill>
                  <a:srgbClr val="FF0000"/>
                </a:solidFill>
              </a:rPr>
              <a:t>відомі</a:t>
            </a:r>
            <a:r>
              <a:rPr lang="uk-UA" sz="2000" dirty="0"/>
              <a:t>: види, про які немає повної й достовірної </a:t>
            </a:r>
            <a:r>
              <a:rPr lang="uk-UA" sz="2000" dirty="0" smtClean="0"/>
              <a:t>інформації</a:t>
            </a:r>
            <a:endParaRPr lang="uk-UA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537" y="1449407"/>
            <a:ext cx="3990236" cy="2667000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1237" y="3424237"/>
            <a:ext cx="9525" cy="95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737" y="4699059"/>
            <a:ext cx="3357036" cy="2158941"/>
          </a:xfrm>
          <a:prstGeom prst="rect">
            <a:avLst/>
          </a:prstGeom>
        </p:spPr>
      </p:pic>
      <p:sp>
        <p:nvSpPr>
          <p:cNvPr id="8" name="Прямокутник 7"/>
          <p:cNvSpPr/>
          <p:nvPr/>
        </p:nvSpPr>
        <p:spPr>
          <a:xfrm>
            <a:off x="273121" y="4159914"/>
            <a:ext cx="4057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/>
              <a:t>Тюлень-монах </a:t>
            </a:r>
            <a:r>
              <a:rPr lang="en-US" dirty="0" err="1"/>
              <a:t>Monachus</a:t>
            </a:r>
            <a:r>
              <a:rPr lang="en-US" dirty="0"/>
              <a:t> </a:t>
            </a:r>
            <a:r>
              <a:rPr lang="en-US" dirty="0" err="1"/>
              <a:t>monachus</a:t>
            </a:r>
            <a:r>
              <a:rPr lang="en-US" dirty="0"/>
              <a:t> (Hermann, 1779)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7538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33" y="212748"/>
            <a:ext cx="11102885" cy="6487855"/>
          </a:xfrm>
          <a:effectLst>
            <a:glow rad="127000">
              <a:srgbClr val="FF0000"/>
            </a:glow>
          </a:effectLst>
        </p:spPr>
      </p:pic>
    </p:spTree>
    <p:extLst>
      <p:ext uri="{BB962C8B-B14F-4D97-AF65-F5344CB8AC3E}">
        <p14:creationId xmlns:p14="http://schemas.microsoft.com/office/powerpoint/2010/main" val="2125344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Місце для вмісту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34" y="254833"/>
            <a:ext cx="11093971" cy="6292149"/>
          </a:xfrm>
          <a:effectLst>
            <a:glow rad="127000">
              <a:srgbClr val="C00000"/>
            </a:glow>
          </a:effectLst>
        </p:spPr>
      </p:pic>
    </p:spTree>
    <p:extLst>
      <p:ext uri="{BB962C8B-B14F-4D97-AF65-F5344CB8AC3E}">
        <p14:creationId xmlns:p14="http://schemas.microsoft.com/office/powerpoint/2010/main" val="1462842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elcomeDo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come to PowerPoint_TP102923943" id="{4AAA2ECD-89ED-4C60-9DEB-7A38DEAF78DA}" vid="{D62DC4DD-6C2B-446E-AF6A-BA2082090D7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360401dd-760e-448c-b001-b4002b6d12d2">english</DirectSourceMarket>
    <ApprovalStatus xmlns="360401dd-760e-448c-b001-b4002b6d12d2">InProgress</ApprovalStatus>
    <MarketSpecific xmlns="360401dd-760e-448c-b001-b4002b6d12d2">false</MarketSpecific>
    <LocComments xmlns="360401dd-760e-448c-b001-b4002b6d12d2" xsi:nil="true"/>
    <ThumbnailAssetId xmlns="360401dd-760e-448c-b001-b4002b6d12d2" xsi:nil="true"/>
    <PrimaryImageGen xmlns="360401dd-760e-448c-b001-b4002b6d12d2">true</PrimaryImageGen>
    <LegacyData xmlns="360401dd-760e-448c-b001-b4002b6d12d2" xsi:nil="true"/>
    <LocRecommendedHandoff xmlns="360401dd-760e-448c-b001-b4002b6d12d2" xsi:nil="true"/>
    <BusinessGroup xmlns="360401dd-760e-448c-b001-b4002b6d12d2" xsi:nil="true"/>
    <BlockPublish xmlns="360401dd-760e-448c-b001-b4002b6d12d2">false</BlockPublish>
    <TPFriendlyName xmlns="360401dd-760e-448c-b001-b4002b6d12d2" xsi:nil="true"/>
    <NumericId xmlns="360401dd-760e-448c-b001-b4002b6d12d2" xsi:nil="true"/>
    <APEditor xmlns="360401dd-760e-448c-b001-b4002b6d12d2">
      <UserInfo>
        <DisplayName/>
        <AccountId xsi:nil="true"/>
        <AccountType/>
      </UserInfo>
    </APEditor>
    <SourceTitle xmlns="360401dd-760e-448c-b001-b4002b6d12d2" xsi:nil="true"/>
    <OpenTemplate xmlns="360401dd-760e-448c-b001-b4002b6d12d2">true</OpenTemplate>
    <UALocComments xmlns="360401dd-760e-448c-b001-b4002b6d12d2" xsi:nil="true"/>
    <ParentAssetId xmlns="360401dd-760e-448c-b001-b4002b6d12d2" xsi:nil="true"/>
    <IntlLangReviewDate xmlns="360401dd-760e-448c-b001-b4002b6d12d2" xsi:nil="true"/>
    <FeatureTagsTaxHTField0 xmlns="360401dd-760e-448c-b001-b4002b6d12d2">
      <Terms xmlns="http://schemas.microsoft.com/office/infopath/2007/PartnerControls"/>
    </FeatureTagsTaxHTField0>
    <PublishStatusLookup xmlns="360401dd-760e-448c-b001-b4002b6d12d2">
      <Value>222197</Value>
    </PublishStatusLookup>
    <Providers xmlns="360401dd-760e-448c-b001-b4002b6d12d2" xsi:nil="true"/>
    <MachineTranslated xmlns="360401dd-760e-448c-b001-b4002b6d12d2">false</MachineTranslated>
    <OriginalSourceMarket xmlns="360401dd-760e-448c-b001-b4002b6d12d2">english</OriginalSourceMarket>
    <APDescription xmlns="360401dd-760e-448c-b001-b4002b6d12d2" xsi:nil="true"/>
    <ClipArtFilename xmlns="360401dd-760e-448c-b001-b4002b6d12d2" xsi:nil="true"/>
    <ContentItem xmlns="360401dd-760e-448c-b001-b4002b6d12d2" xsi:nil="true"/>
    <TPInstallLocation xmlns="360401dd-760e-448c-b001-b4002b6d12d2" xsi:nil="true"/>
    <PublishTargets xmlns="360401dd-760e-448c-b001-b4002b6d12d2">OfficeOnlineVNext</PublishTargets>
    <TimesCloned xmlns="360401dd-760e-448c-b001-b4002b6d12d2" xsi:nil="true"/>
    <AssetStart xmlns="360401dd-760e-448c-b001-b4002b6d12d2">2012-06-20T23:39:00+00:00</AssetStart>
    <Provider xmlns="360401dd-760e-448c-b001-b4002b6d12d2" xsi:nil="true"/>
    <AcquiredFrom xmlns="360401dd-760e-448c-b001-b4002b6d12d2">Internal MS</AcquiredFrom>
    <FriendlyTitle xmlns="360401dd-760e-448c-b001-b4002b6d12d2" xsi:nil="true"/>
    <LastHandOff xmlns="360401dd-760e-448c-b001-b4002b6d12d2" xsi:nil="true"/>
    <TPClientViewer xmlns="360401dd-760e-448c-b001-b4002b6d12d2" xsi:nil="true"/>
    <UACurrentWords xmlns="360401dd-760e-448c-b001-b4002b6d12d2" xsi:nil="true"/>
    <ArtSampleDocs xmlns="360401dd-760e-448c-b001-b4002b6d12d2" xsi:nil="true"/>
    <UALocRecommendation xmlns="360401dd-760e-448c-b001-b4002b6d12d2">Localize</UALocRecommendation>
    <Manager xmlns="360401dd-760e-448c-b001-b4002b6d12d2" xsi:nil="true"/>
    <ShowIn xmlns="360401dd-760e-448c-b001-b4002b6d12d2">Show everywhere</ShowIn>
    <UANotes xmlns="360401dd-760e-448c-b001-b4002b6d12d2" xsi:nil="true"/>
    <TemplateStatus xmlns="360401dd-760e-448c-b001-b4002b6d12d2">Complete</TemplateStatus>
    <InternalTagsTaxHTField0 xmlns="360401dd-760e-448c-b001-b4002b6d12d2">
      <Terms xmlns="http://schemas.microsoft.com/office/infopath/2007/PartnerControls"/>
    </InternalTagsTaxHTField0>
    <CSXHash xmlns="360401dd-760e-448c-b001-b4002b6d12d2" xsi:nil="true"/>
    <Downloads xmlns="360401dd-760e-448c-b001-b4002b6d12d2">0</Downloads>
    <VoteCount xmlns="360401dd-760e-448c-b001-b4002b6d12d2" xsi:nil="true"/>
    <OOCacheId xmlns="360401dd-760e-448c-b001-b4002b6d12d2" xsi:nil="true"/>
    <IsDeleted xmlns="360401dd-760e-448c-b001-b4002b6d12d2">false</IsDeleted>
    <AssetExpire xmlns="360401dd-760e-448c-b001-b4002b6d12d2">2029-01-01T08:00:00+00:00</AssetExpire>
    <DSATActionTaken xmlns="360401dd-760e-448c-b001-b4002b6d12d2" xsi:nil="true"/>
    <CSXSubmissionMarket xmlns="360401dd-760e-448c-b001-b4002b6d12d2" xsi:nil="true"/>
    <TPExecutable xmlns="360401dd-760e-448c-b001-b4002b6d12d2" xsi:nil="true"/>
    <SubmitterId xmlns="360401dd-760e-448c-b001-b4002b6d12d2" xsi:nil="true"/>
    <EditorialTags xmlns="360401dd-760e-448c-b001-b4002b6d12d2" xsi:nil="true"/>
    <ApprovalLog xmlns="360401dd-760e-448c-b001-b4002b6d12d2" xsi:nil="true"/>
    <AssetType xmlns="360401dd-760e-448c-b001-b4002b6d12d2">TP</AssetType>
    <BugNumber xmlns="360401dd-760e-448c-b001-b4002b6d12d2" xsi:nil="true"/>
    <CSXSubmissionDate xmlns="360401dd-760e-448c-b001-b4002b6d12d2" xsi:nil="true"/>
    <CSXUpdate xmlns="360401dd-760e-448c-b001-b4002b6d12d2">false</CSXUpdate>
    <Milestone xmlns="360401dd-760e-448c-b001-b4002b6d12d2" xsi:nil="true"/>
    <RecommendationsModifier xmlns="360401dd-760e-448c-b001-b4002b6d12d2" xsi:nil="true"/>
    <OriginAsset xmlns="360401dd-760e-448c-b001-b4002b6d12d2" xsi:nil="true"/>
    <TPComponent xmlns="360401dd-760e-448c-b001-b4002b6d12d2" xsi:nil="true"/>
    <AssetId xmlns="360401dd-760e-448c-b001-b4002b6d12d2">TP102923943</AssetId>
    <IntlLocPriority xmlns="360401dd-760e-448c-b001-b4002b6d12d2" xsi:nil="true"/>
    <PolicheckWords xmlns="360401dd-760e-448c-b001-b4002b6d12d2" xsi:nil="true"/>
    <TPLaunchHelpLink xmlns="360401dd-760e-448c-b001-b4002b6d12d2" xsi:nil="true"/>
    <TPApplication xmlns="360401dd-760e-448c-b001-b4002b6d12d2" xsi:nil="true"/>
    <CrawlForDependencies xmlns="360401dd-760e-448c-b001-b4002b6d12d2">false</CrawlForDependencies>
    <HandoffToMSDN xmlns="360401dd-760e-448c-b001-b4002b6d12d2" xsi:nil="true"/>
    <PlannedPubDate xmlns="360401dd-760e-448c-b001-b4002b6d12d2" xsi:nil="true"/>
    <IntlLangReviewer xmlns="360401dd-760e-448c-b001-b4002b6d12d2" xsi:nil="true"/>
    <TrustLevel xmlns="360401dd-760e-448c-b001-b4002b6d12d2">1 Microsoft Managed Content</TrustLevel>
    <LocLastLocAttemptVersionLookup xmlns="360401dd-760e-448c-b001-b4002b6d12d2">843282</LocLastLocAttemptVersionLookup>
    <IsSearchable xmlns="360401dd-760e-448c-b001-b4002b6d12d2">true</IsSearchable>
    <TemplateTemplateType xmlns="360401dd-760e-448c-b001-b4002b6d12d2">PowerPoint Template - Slideshow Launch</TemplateTemplateType>
    <CampaignTagsTaxHTField0 xmlns="360401dd-760e-448c-b001-b4002b6d12d2">
      <Terms xmlns="http://schemas.microsoft.com/office/infopath/2007/PartnerControls"/>
    </CampaignTagsTaxHTField0>
    <TPNamespace xmlns="360401dd-760e-448c-b001-b4002b6d12d2" xsi:nil="true"/>
    <TaxCatchAll xmlns="360401dd-760e-448c-b001-b4002b6d12d2"/>
    <Markets xmlns="360401dd-760e-448c-b001-b4002b6d12d2"/>
    <UAProjectedTotalWords xmlns="360401dd-760e-448c-b001-b4002b6d12d2" xsi:nil="true"/>
    <IntlLangReview xmlns="360401dd-760e-448c-b001-b4002b6d12d2">false</IntlLangReview>
    <OutputCachingOn xmlns="360401dd-760e-448c-b001-b4002b6d12d2">false</OutputCachingOn>
    <LocMarketGroupTiers2 xmlns="360401dd-760e-448c-b001-b4002b6d12d2" xsi:nil="true"/>
    <APAuthor xmlns="360401dd-760e-448c-b001-b4002b6d12d2">
      <UserInfo>
        <DisplayName>REDMOND\v-sa</DisplayName>
        <AccountId>2467</AccountId>
        <AccountType/>
      </UserInfo>
    </APAuthor>
    <LocManualTestRequired xmlns="360401dd-760e-448c-b001-b4002b6d12d2">false</LocManualTestRequired>
    <TPCommandLine xmlns="360401dd-760e-448c-b001-b4002b6d12d2" xsi:nil="true"/>
    <TPAppVersion xmlns="360401dd-760e-448c-b001-b4002b6d12d2" xsi:nil="true"/>
    <EditorialStatus xmlns="360401dd-760e-448c-b001-b4002b6d12d2">Complete</EditorialStatus>
    <LastModifiedDateTime xmlns="360401dd-760e-448c-b001-b4002b6d12d2" xsi:nil="true"/>
    <ScenarioTagsTaxHTField0 xmlns="360401dd-760e-448c-b001-b4002b6d12d2">
      <Terms xmlns="http://schemas.microsoft.com/office/infopath/2007/PartnerControls"/>
    </ScenarioTagsTaxHTField0>
    <OriginalRelease xmlns="360401dd-760e-448c-b001-b4002b6d12d2">15</OriginalRelease>
    <TPLaunchHelpLinkType xmlns="360401dd-760e-448c-b001-b4002b6d12d2">Template</TPLaunchHelpLinkType>
    <LocalizationTagsTaxHTField0 xmlns="360401dd-760e-448c-b001-b4002b6d12d2">
      <Terms xmlns="http://schemas.microsoft.com/office/infopath/2007/PartnerControls"/>
    </LocalizationTagsTaxHTField0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98F566CBBF44DA4180A6A1C2AF3AC0E104001C4FC99F8281AF45831A18891735BEB6" ma:contentTypeVersion="56" ma:contentTypeDescription="Create a new document." ma:contentTypeScope="" ma:versionID="b7173fa2c26ba86d94d6d27ce81b110f">
  <xsd:schema xmlns:xsd="http://www.w3.org/2001/XMLSchema" xmlns:xs="http://www.w3.org/2001/XMLSchema" xmlns:p="http://schemas.microsoft.com/office/2006/metadata/properties" xmlns:ns2="360401dd-760e-448c-b001-b4002b6d12d2" targetNamespace="http://schemas.microsoft.com/office/2006/metadata/properties" ma:root="true" ma:fieldsID="d16d50da2b575352b2e7d1822738bf13" ns2:_="">
    <xsd:import namespace="360401dd-760e-448c-b001-b4002b6d12d2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0401dd-760e-448c-b001-b4002b6d12d2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0:00:00Z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BlockPublish" ma:index="12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3" nillable="true" ma:displayName="Bug Number" ma:default="" ma:internalName="BugNumber" ma:readOnly="false">
      <xsd:simpleType>
        <xsd:restriction base="dms:Text"/>
      </xsd:simpleType>
    </xsd:element>
    <xsd:element name="CampaignTagsTaxHTField0" ma:index="15" nillable="true" ma:taxonomy="true" ma:internalName="CampaignTagsTaxHTField0" ma:taxonomyFieldName="CampaignTags" ma:displayName="Campaigns" ma:readOnly="false" ma:default="" ma:fieldId="{e291684f-a575-4d2a-8581-55941586852b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6" nillable="true" ma:displayName="Client Viewer" ma:default="" ma:internalName="TPClientViewer">
      <xsd:simpleType>
        <xsd:restriction base="dms:Text"/>
      </xsd:simpleType>
    </xsd:element>
    <xsd:element name="ClipArtFilename" ma:index="17" nillable="true" ma:displayName="Clip Art Name" ma:default="" ma:internalName="ClipArtFilename" ma:readOnly="false">
      <xsd:simpleType>
        <xsd:restriction base="dms:Text"/>
      </xsd:simpleType>
    </xsd:element>
    <xsd:element name="TPCommandLine" ma:index="18" nillable="true" ma:displayName="Command Line" ma:default="" ma:internalName="TPCommandLine">
      <xsd:simpleType>
        <xsd:restriction base="dms:Text"/>
      </xsd:simpleType>
    </xsd:element>
    <xsd:element name="TPComponent" ma:index="19" nillable="true" ma:displayName="Component" ma:default="" ma:internalName="TPComponent">
      <xsd:simpleType>
        <xsd:restriction base="dms:Text"/>
      </xsd:simpleType>
    </xsd:element>
    <xsd:element name="ContentItem" ma:index="20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2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5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6" nillable="true" ma:displayName="CSX Submission Market" ma:default="" ma:list="{B6C589C3-3D56-4FD6-8F98-0F9A787DEEB7}" ma:internalName="CSXSubmissionMarket" ma:readOnly="false" ma:showField="MarketName" ma:web="360401dd-760e-448c-b001-b4002b6d12d2">
      <xsd:simpleType>
        <xsd:restriction base="dms:Lookup"/>
      </xsd:simpleType>
    </xsd:element>
    <xsd:element name="CSXUpdate" ma:index="27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8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29" nillable="true" ma:displayName="Deleted?" ma:default="" ma:internalName="IsDeleted" ma:readOnly="false">
      <xsd:simpleType>
        <xsd:restriction base="dms:Boolean"/>
      </xsd:simpleType>
    </xsd:element>
    <xsd:element name="APDescription" ma:index="30" nillable="true" ma:displayName="Description" ma:default="" ma:internalName="APDescription" ma:readOnly="false">
      <xsd:simpleType>
        <xsd:restriction base="dms:Note"/>
      </xsd:simpleType>
    </xsd:element>
    <xsd:element name="DirectSourceMarket" ma:index="31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2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3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4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5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6" nillable="true" ma:displayName="Editorial Tags" ma:default="" ma:internalName="EditorialTags">
      <xsd:simpleType>
        <xsd:restriction base="dms:Unknown"/>
      </xsd:simpleType>
    </xsd:element>
    <xsd:element name="TPExecutable" ma:index="37" nillable="true" ma:displayName="Executable" ma:default="" ma:internalName="TPExecutable">
      <xsd:simpleType>
        <xsd:restriction base="dms:Text"/>
      </xsd:simpleType>
    </xsd:element>
    <xsd:element name="FeatureTagsTaxHTField0" ma:index="39" nillable="true" ma:taxonomy="true" ma:internalName="FeatureTagsTaxHTField0" ma:taxonomyFieldName="FeatureTags" ma:displayName="Features" ma:readOnly="false" ma:default="" ma:fieldId="{1abb3a9a-b7ee-4322-bd60-6ec3d570fe67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0" nillable="true" ma:displayName="Friendly Name" ma:default="" ma:internalName="TPFriendlyName">
      <xsd:simpleType>
        <xsd:restriction base="dms:Text"/>
      </xsd:simpleType>
    </xsd:element>
    <xsd:element name="FriendlyTitle" ma:index="41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2" nillable="true" ma:displayName="Generate Images?" ma:default="true" ma:internalName="PrimaryImageGen">
      <xsd:simpleType>
        <xsd:restriction base="dms:Boolean"/>
      </xsd:simpleType>
    </xsd:element>
    <xsd:element name="HandoffToMSDN" ma:index="43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4" nillable="true" ma:displayName="InProjectListLookup" ma:list="{05613A9F-690E-47A3-AFA9-4EF05BD38A9E}" ma:internalName="InProjectListLookup" ma:readOnly="true" ma:showField="InProjectList" ma:web="360401dd-760e-448c-b001-b4002b6d12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5" nillable="true" ma:displayName="Install Location" ma:default="" ma:internalName="TPInstallLocation">
      <xsd:simpleType>
        <xsd:restriction base="dms:Text"/>
      </xsd:simpleType>
    </xsd:element>
    <xsd:element name="InternalTagsTaxHTField0" ma:index="47" nillable="true" ma:taxonomy="true" ma:internalName="InternalTagsTaxHTField0" ma:taxonomyFieldName="InternalTags" ma:displayName="Internal Tags" ma:readOnly="false" ma:default="" ma:fieldId="{6a228ecf-473b-4323-b0cc-83b2fdc4e093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8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49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0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1" nillable="true" ma:displayName="Last Complete Version Lookup" ma:default="" ma:list="{05613A9F-690E-47A3-AFA9-4EF05BD38A9E}" ma:internalName="LastCompleteVersionLookup" ma:readOnly="true" ma:showField="LastCompleteVersion" ma:web="360401dd-760e-448c-b001-b4002b6d12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2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3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4" nillable="true" ma:displayName="Last Preview Attempt Error" ma:default="" ma:list="{05613A9F-690E-47A3-AFA9-4EF05BD38A9E}" ma:internalName="LastPreviewErrorLookup" ma:readOnly="true" ma:showField="LastPreviewError" ma:web="360401dd-760e-448c-b001-b4002b6d12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5" nillable="true" ma:displayName="Last Preview Attempt Result" ma:default="" ma:list="{05613A9F-690E-47A3-AFA9-4EF05BD38A9E}" ma:internalName="LastPreviewResultLookup" ma:readOnly="true" ma:showField="LastPreviewResult" ma:web="360401dd-760e-448c-b001-b4002b6d12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6" nillable="true" ma:displayName="Last Preview Attempted On" ma:default="" ma:list="{05613A9F-690E-47A3-AFA9-4EF05BD38A9E}" ma:internalName="LastPreviewAttemptDateLookup" ma:readOnly="true" ma:showField="LastPreviewAttemptDate" ma:web="360401dd-760e-448c-b001-b4002b6d12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7" nillable="true" ma:displayName="Last Previewed By" ma:default="" ma:list="{05613A9F-690E-47A3-AFA9-4EF05BD38A9E}" ma:internalName="LastPreviewedByLookup" ma:readOnly="true" ma:showField="LastPreviewedBy" ma:web="360401dd-760e-448c-b001-b4002b6d12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8" nillable="true" ma:displayName="Last Previewed Date" ma:default="" ma:list="{05613A9F-690E-47A3-AFA9-4EF05BD38A9E}" ma:internalName="LastPreviewTimeLookup" ma:readOnly="true" ma:showField="LastPreviewTime" ma:web="360401dd-760e-448c-b001-b4002b6d12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59" nillable="true" ma:displayName="Last Previewed Version" ma:default="" ma:list="{05613A9F-690E-47A3-AFA9-4EF05BD38A9E}" ma:internalName="LastPreviewVersionLookup" ma:readOnly="true" ma:showField="LastPreviewVersion" ma:web="360401dd-760e-448c-b001-b4002b6d12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0" nillable="true" ma:displayName="Last Publish Attempt Error" ma:default="" ma:list="{05613A9F-690E-47A3-AFA9-4EF05BD38A9E}" ma:internalName="LastPublishErrorLookup" ma:readOnly="true" ma:showField="LastPublishError" ma:web="360401dd-760e-448c-b001-b4002b6d12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1" nillable="true" ma:displayName="Last Publish Attempt Result" ma:default="" ma:list="{05613A9F-690E-47A3-AFA9-4EF05BD38A9E}" ma:internalName="LastPublishResultLookup" ma:readOnly="true" ma:showField="LastPublishResult" ma:web="360401dd-760e-448c-b001-b4002b6d12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2" nillable="true" ma:displayName="Last Publish Attempted On" ma:default="" ma:list="{05613A9F-690E-47A3-AFA9-4EF05BD38A9E}" ma:internalName="LastPublishAttemptDateLookup" ma:readOnly="true" ma:showField="LastPublishAttemptDate" ma:web="360401dd-760e-448c-b001-b4002b6d12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3" nillable="true" ma:displayName="Last Published By" ma:default="" ma:list="{05613A9F-690E-47A3-AFA9-4EF05BD38A9E}" ma:internalName="LastPublishedByLookup" ma:readOnly="true" ma:showField="LastPublishedBy" ma:web="360401dd-760e-448c-b001-b4002b6d12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4" nillable="true" ma:displayName="Last Published Date" ma:default="" ma:list="{05613A9F-690E-47A3-AFA9-4EF05BD38A9E}" ma:internalName="LastPublishTimeLookup" ma:readOnly="true" ma:showField="LastPublishTime" ma:web="360401dd-760e-448c-b001-b4002b6d12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5" nillable="true" ma:displayName="Last Published Version" ma:default="" ma:list="{05613A9F-690E-47A3-AFA9-4EF05BD38A9E}" ma:internalName="LastPublishVersionLookup" ma:readOnly="true" ma:showField="LastPublishVersion" ma:web="360401dd-760e-448c-b001-b4002b6d12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6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7" nillable="true" ma:displayName="Legacy Data" ma:default="" ma:internalName="LegacyData" ma:readOnly="false">
      <xsd:simpleType>
        <xsd:restriction base="dms:Note"/>
      </xsd:simpleType>
    </xsd:element>
    <xsd:element name="TPLaunchHelpLink" ma:index="68" nillable="true" ma:displayName="Link to Launch Help Topic" ma:default="" ma:internalName="TPLaunchHelpLink">
      <xsd:simpleType>
        <xsd:restriction base="dms:Text"/>
      </xsd:simpleType>
    </xsd:element>
    <xsd:element name="LocComments" ma:index="69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0" nillable="true" ma:displayName="Loc Last Loc Attempt Version" ma:default="" ma:list="{9C267394-8C53-48FF-B8CE-2725993CFF14}" ma:internalName="LocLastLocAttemptVersionLookup" ma:readOnly="false" ma:showField="LastLocAttemptVersion" ma:web="360401dd-760e-448c-b001-b4002b6d12d2">
      <xsd:simpleType>
        <xsd:restriction base="dms:Lookup"/>
      </xsd:simpleType>
    </xsd:element>
    <xsd:element name="LocLastLocAttemptVersionTypeLookup" ma:index="71" nillable="true" ma:displayName="Loc Last Loc Attempt Version Type" ma:default="" ma:list="{9C267394-8C53-48FF-B8CE-2725993CFF14}" ma:internalName="LocLastLocAttemptVersionTypeLookup" ma:readOnly="true" ma:showField="LastLocAttemptVersionType" ma:web="360401dd-760e-448c-b001-b4002b6d12d2">
      <xsd:simpleType>
        <xsd:restriction base="dms:Lookup"/>
      </xsd:simpleType>
    </xsd:element>
    <xsd:element name="LocManualTestRequired" ma:index="72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3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4" nillable="true" ma:displayName="Loc New Published Version Lookup" ma:default="" ma:list="{9C267394-8C53-48FF-B8CE-2725993CFF14}" ma:internalName="LocNewPublishedVersionLookup" ma:readOnly="true" ma:showField="NewPublishedVersion" ma:web="360401dd-760e-448c-b001-b4002b6d12d2">
      <xsd:simpleType>
        <xsd:restriction base="dms:Lookup"/>
      </xsd:simpleType>
    </xsd:element>
    <xsd:element name="LocOverallHandbackStatusLookup" ma:index="75" nillable="true" ma:displayName="Loc Overall Handback Status" ma:default="" ma:list="{9C267394-8C53-48FF-B8CE-2725993CFF14}" ma:internalName="LocOverallHandbackStatusLookup" ma:readOnly="true" ma:showField="OverallHandbackStatus" ma:web="360401dd-760e-448c-b001-b4002b6d12d2">
      <xsd:simpleType>
        <xsd:restriction base="dms:Lookup"/>
      </xsd:simpleType>
    </xsd:element>
    <xsd:element name="LocOverallLocStatusLookup" ma:index="76" nillable="true" ma:displayName="Loc Overall Localize Status" ma:default="" ma:list="{9C267394-8C53-48FF-B8CE-2725993CFF14}" ma:internalName="LocOverallLocStatusLookup" ma:readOnly="true" ma:showField="OverallLocStatus" ma:web="360401dd-760e-448c-b001-b4002b6d12d2">
      <xsd:simpleType>
        <xsd:restriction base="dms:Lookup"/>
      </xsd:simpleType>
    </xsd:element>
    <xsd:element name="LocOverallPreviewStatusLookup" ma:index="77" nillable="true" ma:displayName="Loc Overall Preview Status" ma:default="" ma:list="{9C267394-8C53-48FF-B8CE-2725993CFF14}" ma:internalName="LocOverallPreviewStatusLookup" ma:readOnly="true" ma:showField="OverallPreviewStatus" ma:web="360401dd-760e-448c-b001-b4002b6d12d2">
      <xsd:simpleType>
        <xsd:restriction base="dms:Lookup"/>
      </xsd:simpleType>
    </xsd:element>
    <xsd:element name="LocOverallPublishStatusLookup" ma:index="78" nillable="true" ma:displayName="Loc Overall Publish Status" ma:default="" ma:list="{9C267394-8C53-48FF-B8CE-2725993CFF14}" ma:internalName="LocOverallPublishStatusLookup" ma:readOnly="true" ma:showField="OverallPublishStatus" ma:web="360401dd-760e-448c-b001-b4002b6d12d2">
      <xsd:simpleType>
        <xsd:restriction base="dms:Lookup"/>
      </xsd:simpleType>
    </xsd:element>
    <xsd:element name="IntlLocPriority" ma:index="79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0" nillable="true" ma:displayName="Loc Processed For Handoffs" ma:default="" ma:list="{9C267394-8C53-48FF-B8CE-2725993CFF14}" ma:internalName="LocProcessedForHandoffsLookup" ma:readOnly="true" ma:showField="ProcessedForHandoffs" ma:web="360401dd-760e-448c-b001-b4002b6d12d2">
      <xsd:simpleType>
        <xsd:restriction base="dms:Lookup"/>
      </xsd:simpleType>
    </xsd:element>
    <xsd:element name="LocProcessedForMarketsLookup" ma:index="81" nillable="true" ma:displayName="Loc Processed For Markets" ma:default="" ma:list="{9C267394-8C53-48FF-B8CE-2725993CFF14}" ma:internalName="LocProcessedForMarketsLookup" ma:readOnly="true" ma:showField="ProcessedForMarkets" ma:web="360401dd-760e-448c-b001-b4002b6d12d2">
      <xsd:simpleType>
        <xsd:restriction base="dms:Lookup"/>
      </xsd:simpleType>
    </xsd:element>
    <xsd:element name="LocPublishedDependentAssetsLookup" ma:index="82" nillable="true" ma:displayName="Loc Published Dependent Assets" ma:default="" ma:list="{9C267394-8C53-48FF-B8CE-2725993CFF14}" ma:internalName="LocPublishedDependentAssetsLookup" ma:readOnly="true" ma:showField="PublishedDependentAssets" ma:web="360401dd-760e-448c-b001-b4002b6d12d2">
      <xsd:simpleType>
        <xsd:restriction base="dms:Lookup"/>
      </xsd:simpleType>
    </xsd:element>
    <xsd:element name="LocPublishedLinkedAssetsLookup" ma:index="83" nillable="true" ma:displayName="Loc Published Linked Assets" ma:default="" ma:list="{9C267394-8C53-48FF-B8CE-2725993CFF14}" ma:internalName="LocPublishedLinkedAssetsLookup" ma:readOnly="true" ma:showField="PublishedLinkedAssets" ma:web="360401dd-760e-448c-b001-b4002b6d12d2">
      <xsd:simpleType>
        <xsd:restriction base="dms:Lookup"/>
      </xsd:simpleType>
    </xsd:element>
    <xsd:element name="LocRecommendedHandoff" ma:index="84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6" nillable="true" ma:taxonomy="true" ma:internalName="LocalizationTagsTaxHTField0" ma:taxonomyFieldName="LocalizationTags" ma:displayName="Localization Tags" ma:readOnly="false" ma:default="" ma:fieldId="{97b61706-47a0-414d-b446-69da6b820605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7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8" nillable="true" ma:displayName="Manager" ma:hidden="true" ma:internalName="Manager" ma:readOnly="false">
      <xsd:simpleType>
        <xsd:restriction base="dms:Text"/>
      </xsd:simpleType>
    </xsd:element>
    <xsd:element name="Markets" ma:index="89" nillable="true" ma:displayName="Markets" ma:default="" ma:description="Leave blank to show in all markets" ma:list="{B6C589C3-3D56-4FD6-8F98-0F9A787DEEB7}" ma:internalName="Markets" ma:readOnly="false" ma:showField="MarketName" ma:web="360401dd-760e-448c-b001-b4002b6d12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0" nillable="true" ma:displayName="Milestone" ma:default="" ma:internalName="Milestone" ma:readOnly="false">
      <xsd:simpleType>
        <xsd:restriction base="dms:Unknown"/>
      </xsd:simpleType>
    </xsd:element>
    <xsd:element name="TPNamespace" ma:index="93" nillable="true" ma:displayName="Namespace" ma:default="" ma:internalName="TPNamespace">
      <xsd:simpleType>
        <xsd:restriction base="dms:Text"/>
      </xsd:simpleType>
    </xsd:element>
    <xsd:element name="NumericId" ma:index="94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5" nillable="true" ma:displayName="NumOfRatings" ma:default="" ma:list="{05613A9F-690E-47A3-AFA9-4EF05BD38A9E}" ma:internalName="NumOfRatingsLookup" ma:readOnly="true" ma:showField="NumOfRatings" ma:web="360401dd-760e-448c-b001-b4002b6d12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6" nillable="true" ma:displayName="OOCacheId" ma:internalName="OOCacheId" ma:readOnly="false">
      <xsd:simpleType>
        <xsd:restriction base="dms:Text"/>
      </xsd:simpleType>
    </xsd:element>
    <xsd:element name="OpenTemplate" ma:index="97" nillable="true" ma:displayName="Open Template" ma:default="true" ma:internalName="OpenTemplate">
      <xsd:simpleType>
        <xsd:restriction base="dms:Boolean"/>
      </xsd:simpleType>
    </xsd:element>
    <xsd:element name="OriginAsset" ma:index="98" nillable="true" ma:displayName="Origin Asset" ma:default="" ma:internalName="OriginAsset" ma:readOnly="false">
      <xsd:simpleType>
        <xsd:restriction base="dms:Text"/>
      </xsd:simpleType>
    </xsd:element>
    <xsd:element name="OriginalRelease" ma:index="99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0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1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2" nillable="true" ma:displayName="Parent Asset Id" ma:default="" ma:internalName="ParentAssetId" ma:readOnly="false">
      <xsd:simpleType>
        <xsd:restriction base="dms:Text"/>
      </xsd:simpleType>
    </xsd:element>
    <xsd:element name="PlannedPubDate" ma:index="103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4" nillable="true" ma:displayName="Policheck Words" ma:default="" ma:internalName="PolicheckWords" ma:readOnly="false">
      <xsd:simpleType>
        <xsd:restriction base="dms:Text"/>
      </xsd:simpleType>
    </xsd:element>
    <xsd:element name="BusinessGroup" ma:index="105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6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7" nillable="true" ma:displayName="Provider" ma:default="" ma:internalName="Provider" ma:readOnly="false">
      <xsd:simpleType>
        <xsd:restriction base="dms:Unknown"/>
      </xsd:simpleType>
    </xsd:element>
    <xsd:element name="Providers" ma:index="108" nillable="true" ma:displayName="Providers" ma:default="" ma:internalName="Providers">
      <xsd:simpleType>
        <xsd:restriction base="dms:Unknown"/>
      </xsd:simpleType>
    </xsd:element>
    <xsd:element name="PublishStatusLookup" ma:index="109" nillable="true" ma:displayName="Publish Status" ma:default="" ma:list="{05613A9F-690E-47A3-AFA9-4EF05BD38A9E}" ma:internalName="PublishStatusLookup" ma:readOnly="false" ma:showField="PublishStatus" ma:web="360401dd-760e-448c-b001-b4002b6d12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0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1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2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4" nillable="true" ma:taxonomy="true" ma:internalName="ScenarioTagsTaxHTField0" ma:taxonomyFieldName="ScenarioTags" ma:displayName="Scenarios" ma:readOnly="false" ma:default="" ma:fieldId="{61ed4a50-5893-45d9-8a2e-7533c7e8710a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6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7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8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19" nillable="true" ma:displayName="Submitter ID" ma:default="" ma:internalName="SubmitterId" ma:readOnly="false">
      <xsd:simpleType>
        <xsd:restriction base="dms:Text"/>
      </xsd:simpleType>
    </xsd:element>
    <xsd:element name="TaxCatchAll" ma:index="120" nillable="true" ma:displayName="Taxonomy Catch All Column" ma:hidden="true" ma:list="{53ab5541-2daf-4611-96fd-62a823f4d569}" ma:internalName="TaxCatchAll" ma:showField="CatchAllData" ma:web="360401dd-760e-448c-b001-b4002b6d12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1" nillable="true" ma:displayName="Taxonomy Catch All Column1" ma:hidden="true" ma:list="{53ab5541-2daf-4611-96fd-62a823f4d569}" ma:internalName="TaxCatchAllLabel" ma:readOnly="true" ma:showField="CatchAllDataLabel" ma:web="360401dd-760e-448c-b001-b4002b6d12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2" nillable="true" ma:displayName="Template Status" ma:default="" ma:internalName="TemplateStatus">
      <xsd:simpleType>
        <xsd:restriction base="dms:Unknown"/>
      </xsd:simpleType>
    </xsd:element>
    <xsd:element name="TemplateTemplateType" ma:index="123" nillable="true" ma:displayName="Template Type" ma:default="" ma:internalName="TemplateTemplateType">
      <xsd:simpleType>
        <xsd:restriction base="dms:Unknown"/>
      </xsd:simpleType>
    </xsd:element>
    <xsd:element name="ThumbnailAssetId" ma:index="124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5" nillable="true" ma:displayName="Times Cloned" ma:default="" ma:internalName="TimesCloned" ma:readOnly="false">
      <xsd:simpleType>
        <xsd:restriction base="dms:Number"/>
      </xsd:simpleType>
    </xsd:element>
    <xsd:element name="TrustLevel" ma:index="127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8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29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0" nillable="true" ma:displayName="UA Notes" ma:default="" ma:internalName="UANotes" ma:readOnly="false">
      <xsd:simpleType>
        <xsd:restriction base="dms:Note"/>
      </xsd:simpleType>
    </xsd:element>
    <xsd:element name="TPAppVersion" ma:index="131" nillable="true" ma:displayName="Version" ma:default="" ma:internalName="TPAppVersion">
      <xsd:simpleType>
        <xsd:restriction base="dms:Text"/>
      </xsd:simpleType>
    </xsd:element>
    <xsd:element name="VoteCount" ma:index="132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1" ma:displayName="Content Type"/>
        <xsd:element ref="dc:title" minOccurs="0" maxOccurs="1" ma:index="126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3EA3ECAA-1471-46C2-A753-7478E8C0BE27}">
  <ds:schemaRefs>
    <ds:schemaRef ds:uri="http://schemas.microsoft.com/office/2006/metadata/properties"/>
    <ds:schemaRef ds:uri="http://schemas.microsoft.com/office/infopath/2007/PartnerControls"/>
    <ds:schemaRef ds:uri="360401dd-760e-448c-b001-b4002b6d12d2"/>
  </ds:schemaRefs>
</ds:datastoreItem>
</file>

<file path=customXml/itemProps2.xml><?xml version="1.0" encoding="utf-8"?>
<ds:datastoreItem xmlns:ds="http://schemas.openxmlformats.org/officeDocument/2006/customXml" ds:itemID="{4963D593-753C-4DFD-BB07-B286354492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60401dd-760e-448c-b001-b4002b6d12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8DBC0A1-66E1-4B9D-88C2-9B3A32A2147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Ласкаво просимо до програми PowerPoint</Template>
  <TotalTime>0</TotalTime>
  <Words>595</Words>
  <Application>Microsoft Office PowerPoint</Application>
  <PresentationFormat>Широкий екран</PresentationFormat>
  <Paragraphs>47</Paragraphs>
  <Slides>12</Slides>
  <Notes>5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7" baseType="lpstr">
      <vt:lpstr>Arial</vt:lpstr>
      <vt:lpstr>Calibri</vt:lpstr>
      <vt:lpstr>Segoe UI</vt:lpstr>
      <vt:lpstr>Segoe UI Light</vt:lpstr>
      <vt:lpstr>WelcomeDoc</vt:lpstr>
      <vt:lpstr>Червона книга та чорний список  видів. Зелена книга України Охорона природи</vt:lpstr>
      <vt:lpstr>Основним показником, за яким визначається стан біорізноманіття, є Індекс живої природи. Окрім цього, застосовують ще три індикатори: індекс оселищ видів (характеризує зміни в поширенні видів), індекс цілісності біорізноманіття (аналізує зміни всередині виду) та індекс Червоного списку МСОП (відстежує ризики вимирання видів)</vt:lpstr>
      <vt:lpstr>Для збереження біорізноманіття створено природоохоронні території  та затверджено кілька державних документів</vt:lpstr>
      <vt:lpstr>Червоний список Міжнародної спілки охорони природи – всеосяжний збірник відомостей про охоронний статус рослин і тварин в усьому світі</vt:lpstr>
      <vt:lpstr>Чорний список видів  – міжнародний перелік видів рослин і тварин, які зникли з лиця Землі, починаючи з 1600 року. Підставою для внесення певного виду до Чорного списку є відсутність достовірних відомостей про його існування принаймні протягом останніх 50 років</vt:lpstr>
      <vt:lpstr>Червона книга України – це державний документ, в якому узагальнено матеріали про сучасний стан рідкісних, і таких, що перебувають під загрозою зникнення, видів, на підставі якого розробляються заходи, спрямовані на їх охорону, відтворення і раціональне використання</vt:lpstr>
      <vt:lpstr>Залежно від стану та ступеня загрози зникнення об’єкти Червоної книги України поділяють на категорії. У виданні Червоної книги 2009 р. для видів застосовано такі критерії</vt:lpstr>
      <vt:lpstr>Презентація PowerPoint</vt:lpstr>
      <vt:lpstr>Презентація PowerPoint</vt:lpstr>
      <vt:lpstr>Презентація PowerPoint</vt:lpstr>
      <vt:lpstr>ЗЕЛЕНА КНИГА УКРАЇНИ – офіційний державний документ, в якому зведено відомості про сучасний стан рідкісних і таких, що перебувають під загрозою зникнення, та типових природних рослинних угруповань, які підлягають охороні</vt:lpstr>
      <vt:lpstr>Природно-заповідний фонд України має особливу природоохоронну, наукову, естетичну тощо цінність для збереження різноманіття ландшафтів, генофонду видів, підтримання екологічного балансу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2020-04-20T15:15:10Z</dcterms:created>
  <dcterms:modified xsi:type="dcterms:W3CDTF">2021-08-23T14:05:04Z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_TemplateID">
    <vt:lpwstr>TC029239449991</vt:lpwstr>
  </property>
  <property fmtid="{D5CDD505-2E9C-101B-9397-08002B2CF9AE}" pid="4" name="ContentTypeId">
    <vt:lpwstr>0x01010098F566CBBF44DA4180A6A1C2AF3AC0E104001C4FC99F8281AF45831A18891735BEB6</vt:lpwstr>
  </property>
  <property fmtid="{D5CDD505-2E9C-101B-9397-08002B2CF9AE}" pid="5" name="FeatureTags">
    <vt:lpwstr/>
  </property>
  <property fmtid="{D5CDD505-2E9C-101B-9397-08002B2CF9AE}" pid="6" name="LocalizationTags">
    <vt:lpwstr/>
  </property>
  <property fmtid="{D5CDD505-2E9C-101B-9397-08002B2CF9AE}" pid="7" name="ScenarioTags">
    <vt:lpwstr/>
  </property>
  <property fmtid="{D5CDD505-2E9C-101B-9397-08002B2CF9AE}" pid="8" name="CampaignTags">
    <vt:lpwstr/>
  </property>
</Properties>
</file>