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77" r:id="rId17"/>
    <p:sldId id="290" r:id="rId18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9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9767E6-5926-46EA-A3B6-5A19D90B50C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34A4844B-5D5D-4D8E-9E71-6B297DF4019B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AA4FAA7-C6AC-452A-B081-96A831E9616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8DE0FDE7-FE71-46E3-9512-437B13AD5F4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74813" y="4876800"/>
            <a:ext cx="71627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Альтернативне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A18976D-F579-4C27-9306-05860D959CF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CDF43B4-D2EB-454B-91ED-840C39CC98E4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14DFBBA7-C9EA-41EA-86FA-5D079246673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0574D011-14F0-4C5B-A399-5291B81C85A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7BE29EE-481D-43F0-9824-DF9830C1B50D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B36EEFD-D1CA-48C2-A7D0-D315BD695A27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E247D71-1946-4104-8000-E43BBF0CAB8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19EA9B5-0EF0-4FB6-B4CA-F15FA0F52DD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A88E280-AD48-41DF-9DFB-681450B8A148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3018924-7F9D-4C19-9FA0-E60B499054CE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 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3" name="Прямокутник 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589EA4-2B48-44C3-A462-EA01C6DAA7E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D721-1AD6-493B-8D4D-F4817EB1613B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7908" y="2132856"/>
            <a:ext cx="8839201" cy="3200400"/>
          </a:xfrm>
        </p:spPr>
        <p:txBody>
          <a:bodyPr rtlCol="0"/>
          <a:lstStyle/>
          <a:p>
            <a:pPr algn="ctr"/>
            <a:r>
              <a:rPr lang="ru-RU" sz="8000" b="1" dirty="0" err="1" smtClean="0"/>
              <a:t>Особливості</a:t>
            </a:r>
            <a:r>
              <a:rPr lang="ru-RU" sz="8000" b="1" dirty="0" smtClean="0"/>
              <a:t> </a:t>
            </a:r>
            <a:r>
              <a:rPr lang="ru-RU" sz="8000" b="1" dirty="0" err="1"/>
              <a:t>процесів</a:t>
            </a:r>
            <a:r>
              <a:rPr lang="ru-RU" sz="8000" b="1" dirty="0"/>
              <a:t> </a:t>
            </a:r>
            <a:r>
              <a:rPr lang="ru-RU" sz="8000" b="1" dirty="0" err="1"/>
              <a:t>регенерації</a:t>
            </a:r>
            <a:r>
              <a:rPr lang="ru-RU" sz="8000" b="1" dirty="0"/>
              <a:t> </a:t>
            </a:r>
            <a:r>
              <a:rPr lang="ru-RU" sz="8000" b="1" dirty="0" err="1"/>
              <a:t>організму</a:t>
            </a:r>
            <a:r>
              <a:rPr lang="ru-RU" sz="8000" b="1" dirty="0"/>
              <a:t> </a:t>
            </a:r>
            <a:r>
              <a:rPr lang="ru-RU" sz="8000" b="1" dirty="0" err="1" smtClean="0"/>
              <a:t>людини</a:t>
            </a:r>
            <a:endParaRPr lang="uk-UA" sz="8000" b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286100" y="5949280"/>
            <a:ext cx="6127576" cy="494184"/>
          </a:xfrm>
        </p:spPr>
        <p:txBody>
          <a:bodyPr rtlCol="0">
            <a:noAutofit/>
          </a:bodyPr>
          <a:lstStyle/>
          <a:p>
            <a:pPr algn="ctr" rtl="0"/>
            <a:r>
              <a:rPr lang="uk-UA" sz="3600" b="1" dirty="0" smtClean="0">
                <a:solidFill>
                  <a:schemeClr val="tx1"/>
                </a:solidFill>
              </a:rPr>
              <a:t>БІОЛОГІЯ 10 КЛАС</a:t>
            </a:r>
            <a:endParaRPr lang="uk-U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904" y="332656"/>
            <a:ext cx="6912768" cy="1143000"/>
          </a:xfrm>
        </p:spPr>
        <p:txBody>
          <a:bodyPr>
            <a:noAutofit/>
          </a:bodyPr>
          <a:lstStyle/>
          <a:p>
            <a:pPr algn="ctr"/>
            <a:r>
              <a:rPr lang="uk-UA" b="1" dirty="0" smtClean="0"/>
              <a:t>ОСОБЛИВОСТІ РЕГЕНЕРАЦІЇ ТВАРИН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3" y="188640"/>
            <a:ext cx="4680520" cy="3240360"/>
          </a:xfr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1700808"/>
            <a:ext cx="6912768" cy="504056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2" y="3591595"/>
            <a:ext cx="4608565" cy="3149773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5390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300" y="1959365"/>
            <a:ext cx="11132221" cy="1143000"/>
          </a:xfrm>
        </p:spPr>
        <p:txBody>
          <a:bodyPr>
            <a:noAutofit/>
          </a:bodyPr>
          <a:lstStyle/>
          <a:p>
            <a:pPr algn="just"/>
            <a:r>
              <a:rPr lang="uk-UA" dirty="0" smtClean="0"/>
              <a:t>АФРИКАНСЬКА ГОЛЧАСТА МИША ЗДАТНА ВІДРОСТИТИ ШМАТКИ ШКІРИ РАЗОМ ІЗ ШЕРСТЮ, ПРИ ЦЬОМУ НА МІСЦІ РАНИ НЕ ЗАЛИШАЄТЬСЯ НАВІТЬ ШРАМІВ І РУБЦІВ!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0" y="3102366"/>
            <a:ext cx="11297732" cy="3447162"/>
          </a:xfrm>
          <a:effectLst>
            <a:glow rad="127000">
              <a:schemeClr val="accent5">
                <a:lumMod val="50000"/>
                <a:alpha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8492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1484784"/>
            <a:ext cx="5832646" cy="1143000"/>
          </a:xfrm>
        </p:spPr>
        <p:txBody>
          <a:bodyPr>
            <a:noAutofit/>
          </a:bodyPr>
          <a:lstStyle/>
          <a:p>
            <a:pPr algn="ctr"/>
            <a:r>
              <a:rPr lang="uk-UA" dirty="0"/>
              <a:t>ч</a:t>
            </a:r>
            <a:r>
              <a:rPr lang="uk-UA" dirty="0" smtClean="0"/>
              <a:t>им </a:t>
            </a:r>
            <a:r>
              <a:rPr lang="uk-UA" b="1" dirty="0" smtClean="0">
                <a:solidFill>
                  <a:srgbClr val="FFFF00"/>
                </a:solidFill>
              </a:rPr>
              <a:t>складніше</a:t>
            </a:r>
            <a:r>
              <a:rPr lang="uk-UA" dirty="0" smtClean="0"/>
              <a:t> побудований організм, </a:t>
            </a:r>
            <a:br>
              <a:rPr lang="uk-UA" dirty="0" smtClean="0"/>
            </a:br>
            <a:r>
              <a:rPr lang="uk-UA" dirty="0" smtClean="0"/>
              <a:t>тим </a:t>
            </a:r>
            <a:r>
              <a:rPr lang="uk-UA" b="1" dirty="0" smtClean="0">
                <a:solidFill>
                  <a:srgbClr val="FFFF00"/>
                </a:solidFill>
              </a:rPr>
              <a:t>меншу</a:t>
            </a:r>
            <a:r>
              <a:rPr lang="uk-UA" dirty="0" smtClean="0"/>
              <a:t> частину тіла він може регенерувати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260648"/>
            <a:ext cx="5400600" cy="6350518"/>
          </a:xfrm>
          <a:effectLst>
            <a:glow rad="127000">
              <a:schemeClr val="accent5">
                <a:lumMod val="50000"/>
                <a:alpha val="97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9" y="2782595"/>
            <a:ext cx="5876190" cy="382857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430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9510" y="-99392"/>
            <a:ext cx="12089315" cy="4343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/>
              <a:t>Явище регенерації відоме людям з глибокої давнини </a:t>
            </a:r>
            <a:r>
              <a:rPr lang="uk-UA" sz="2800" dirty="0" smtClean="0"/>
              <a:t>і відображено </a:t>
            </a:r>
            <a:r>
              <a:rPr lang="uk-UA" sz="2800" dirty="0"/>
              <a:t>в багатьох міфах або казках. Натяк на </a:t>
            </a:r>
            <a:r>
              <a:rPr lang="uk-UA" sz="2800" dirty="0" smtClean="0"/>
              <a:t>відновлення </a:t>
            </a:r>
            <a:r>
              <a:rPr lang="uk-UA" sz="2800" dirty="0"/>
              <a:t>органу є, наприклад, у грецькому міфі про </a:t>
            </a:r>
            <a:r>
              <a:rPr lang="uk-UA" sz="2800" dirty="0" smtClean="0"/>
              <a:t>Прометея. Коли </a:t>
            </a:r>
            <a:r>
              <a:rPr lang="uk-UA" sz="2800" dirty="0"/>
              <a:t>він був прикутий до скелі за викрадення вогню, </a:t>
            </a:r>
            <a:r>
              <a:rPr lang="uk-UA" sz="2800" dirty="0" smtClean="0"/>
              <a:t>щоденно </a:t>
            </a:r>
            <a:r>
              <a:rPr lang="uk-UA" sz="2800" dirty="0"/>
              <a:t>орел виїдав печінку, і щоденно вона </a:t>
            </a:r>
            <a:r>
              <a:rPr lang="uk-UA" sz="2800" dirty="0" smtClean="0"/>
              <a:t>відновлювалася. Підтвердженням </a:t>
            </a:r>
            <a:r>
              <a:rPr lang="uk-UA" sz="2800" dirty="0"/>
              <a:t>тому є й один із подвигів Геракла – </a:t>
            </a:r>
            <a:r>
              <a:rPr lang="uk-UA" sz="2800" dirty="0" smtClean="0"/>
              <a:t>поєдинок </a:t>
            </a:r>
            <a:r>
              <a:rPr lang="uk-UA" sz="2800" dirty="0"/>
              <a:t>з </a:t>
            </a:r>
            <a:r>
              <a:rPr lang="uk-UA" sz="2800" dirty="0" err="1"/>
              <a:t>лернейською</a:t>
            </a:r>
            <a:r>
              <a:rPr lang="uk-UA" sz="2800" dirty="0"/>
              <a:t> гідрою. А якими є особливості </a:t>
            </a:r>
            <a:r>
              <a:rPr lang="uk-UA" sz="2800" dirty="0" smtClean="0"/>
              <a:t>регенерації </a:t>
            </a:r>
            <a:r>
              <a:rPr lang="uk-UA" sz="2800" dirty="0"/>
              <a:t>в організмі людини порівняно з гідрою прісноводною?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657" y="2996953"/>
            <a:ext cx="4751978" cy="3567834"/>
          </a:xfrm>
          <a:prstGeom prst="rect">
            <a:avLst/>
          </a:prstGeom>
          <a:effectLst>
            <a:glow rad="127000">
              <a:schemeClr val="accent5">
                <a:lumMod val="50000"/>
                <a:alpha val="96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589" y="3010004"/>
            <a:ext cx="1976078" cy="3554783"/>
          </a:xfrm>
          <a:prstGeom prst="rect">
            <a:avLst/>
          </a:prstGeom>
          <a:effectLst>
            <a:glow rad="127000">
              <a:schemeClr val="accent5">
                <a:lumMod val="50000"/>
                <a:alpha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47" y="3140968"/>
            <a:ext cx="4795193" cy="3423820"/>
          </a:xfrm>
          <a:prstGeom prst="rect">
            <a:avLst/>
          </a:prstGeom>
          <a:effectLst>
            <a:glow rad="127000">
              <a:schemeClr val="accent5">
                <a:lumMod val="50000"/>
                <a:alpha val="9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0519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381000"/>
            <a:ext cx="11665296" cy="1143000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/>
              <a:t>ДОМАШНЄ  ЗАВДАННЯ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524000"/>
            <a:ext cx="11999068" cy="5145360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>
                <a:solidFill>
                  <a:srgbClr val="FFFF00"/>
                </a:solidFill>
              </a:rPr>
              <a:t>ВИВЧИТИ ПАРАГРАФ 44</a:t>
            </a:r>
          </a:p>
          <a:p>
            <a:pPr algn="just"/>
            <a:r>
              <a:rPr lang="uk-UA" sz="2800" smtClean="0"/>
              <a:t>ВІДПОВІСТИ </a:t>
            </a:r>
            <a:r>
              <a:rPr lang="uk-UA" sz="2800" dirty="0" smtClean="0"/>
              <a:t>ПИСЬМОВО НА ПИТАННЯ :</a:t>
            </a:r>
          </a:p>
          <a:p>
            <a:pPr algn="just"/>
            <a:r>
              <a:rPr lang="uk-UA" sz="2800" dirty="0" smtClean="0">
                <a:solidFill>
                  <a:srgbClr val="FFC000"/>
                </a:solidFill>
              </a:rPr>
              <a:t>1</a:t>
            </a:r>
            <a:r>
              <a:rPr lang="uk-UA" sz="2800" dirty="0">
                <a:solidFill>
                  <a:srgbClr val="FFC000"/>
                </a:solidFill>
              </a:rPr>
              <a:t>) Явище регенерації відоме людям з глибокої давнини і відображено в багатьох міфах або казках. Натяк на відновлення органу є, наприклад, у грецькому міфі про Прометея. Коли він був прикутий до скелі за викрадення вогню, щоденно орел виїдав печінку, і щоденно вона відновлювалася. Підтвердженням тому є й один із подвигів Геракла – поєдинок з </a:t>
            </a:r>
            <a:r>
              <a:rPr lang="uk-UA" sz="2800" dirty="0" err="1">
                <a:solidFill>
                  <a:srgbClr val="FFC000"/>
                </a:solidFill>
              </a:rPr>
              <a:t>лернейською</a:t>
            </a:r>
            <a:r>
              <a:rPr lang="uk-UA" sz="2800" dirty="0">
                <a:solidFill>
                  <a:srgbClr val="FFC000"/>
                </a:solidFill>
              </a:rPr>
              <a:t> гідрою. А якими є особливості регенерації в організмі людини порівняно з гідрою прісноводною</a:t>
            </a:r>
            <a:r>
              <a:rPr lang="uk-UA" sz="2800" dirty="0" smtClean="0">
                <a:solidFill>
                  <a:srgbClr val="FFC000"/>
                </a:solidFill>
              </a:rPr>
              <a:t>?</a:t>
            </a:r>
          </a:p>
          <a:p>
            <a:pPr algn="just"/>
            <a:r>
              <a:rPr lang="uk-UA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2)Чому татуювання нанести відносно легко, а видалити складно?</a:t>
            </a:r>
          </a:p>
          <a:p>
            <a:pPr algn="just"/>
            <a:endParaRPr lang="uk-UA" sz="2800" dirty="0" smtClean="0"/>
          </a:p>
          <a:p>
            <a:pPr algn="just"/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10798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619401" y="116632"/>
            <a:ext cx="3574133" cy="5911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dirty="0"/>
              <a:t>П</a:t>
            </a:r>
            <a:r>
              <a:rPr lang="uk-UA" sz="3600" dirty="0" smtClean="0"/>
              <a:t>ротерті крізь </a:t>
            </a:r>
            <a:r>
              <a:rPr lang="uk-UA" sz="3600" dirty="0"/>
              <a:t>сито окремі клітини губок здатні у воді </a:t>
            </a:r>
            <a:r>
              <a:rPr lang="uk-UA" sz="3600" dirty="0" smtClean="0"/>
              <a:t>збиратися </a:t>
            </a:r>
            <a:r>
              <a:rPr lang="uk-UA" sz="3600" dirty="0"/>
              <a:t>в </a:t>
            </a:r>
            <a:r>
              <a:rPr lang="uk-UA" sz="3600" dirty="0" smtClean="0"/>
              <a:t>скупчення утворювати </a:t>
            </a:r>
            <a:r>
              <a:rPr lang="uk-UA" sz="3600" dirty="0"/>
              <a:t>повноцінні особини. </a:t>
            </a:r>
            <a:r>
              <a:rPr lang="uk-UA" sz="3600" dirty="0" smtClean="0"/>
              <a:t>Яка властивість </a:t>
            </a:r>
            <a:r>
              <a:rPr lang="uk-UA" sz="3600" dirty="0"/>
              <a:t>живого є основою цієї здатності?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188640"/>
            <a:ext cx="8640960" cy="648072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001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33772" y="188640"/>
            <a:ext cx="11521280" cy="5983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4000" b="1" dirty="0" smtClean="0">
                <a:solidFill>
                  <a:srgbClr val="FFFF00"/>
                </a:solidFill>
              </a:rPr>
              <a:t>РЕГЕНЕРАЦІЯ</a:t>
            </a:r>
            <a:r>
              <a:rPr lang="uk-UA" sz="4000" b="1" dirty="0" smtClean="0"/>
              <a:t> – </a:t>
            </a:r>
            <a:r>
              <a:rPr lang="uk-UA" sz="4000" b="1" dirty="0"/>
              <a:t>це процеси </a:t>
            </a:r>
            <a:r>
              <a:rPr lang="uk-UA" sz="4000" b="1" dirty="0" smtClean="0"/>
              <a:t>відновлення організмом </a:t>
            </a:r>
            <a:r>
              <a:rPr lang="uk-UA" sz="4000" b="1" dirty="0"/>
              <a:t>утрачених або пошкоджених частин, а також відтворення </a:t>
            </a:r>
            <a:r>
              <a:rPr lang="uk-UA" sz="4000" b="1" dirty="0" smtClean="0"/>
              <a:t>цілісного </a:t>
            </a:r>
            <a:r>
              <a:rPr lang="uk-UA" sz="4000" b="1" dirty="0"/>
              <a:t>організму з певної його частини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2636912"/>
            <a:ext cx="6480720" cy="3962400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540" y="3097733"/>
            <a:ext cx="4824536" cy="3040758"/>
          </a:xfrm>
          <a:prstGeom prst="rect">
            <a:avLst/>
          </a:prstGeom>
          <a:effectLst>
            <a:glow rad="127000">
              <a:schemeClr val="accent5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5492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6" y="476672"/>
            <a:ext cx="11665296" cy="1143000"/>
          </a:xfrm>
        </p:spPr>
        <p:txBody>
          <a:bodyPr>
            <a:noAutofit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Регенерація є </a:t>
            </a:r>
            <a:r>
              <a:rPr lang="uk-UA" b="1" dirty="0" err="1">
                <a:solidFill>
                  <a:srgbClr val="FFFF00"/>
                </a:solidFill>
              </a:rPr>
              <a:t>загальнобіологічним</a:t>
            </a:r>
            <a:r>
              <a:rPr lang="uk-UA" b="1" dirty="0">
                <a:solidFill>
                  <a:srgbClr val="FFFF00"/>
                </a:solidFill>
              </a:rPr>
              <a:t> явищем і відбувається на </a:t>
            </a:r>
            <a:r>
              <a:rPr lang="uk-UA" b="1" dirty="0"/>
              <a:t>усіх</a:t>
            </a:r>
            <a:r>
              <a:rPr lang="uk-UA" b="1" dirty="0">
                <a:solidFill>
                  <a:srgbClr val="FFFF00"/>
                </a:solidFill>
              </a:rPr>
              <a:t> рівнях </a:t>
            </a:r>
            <a:r>
              <a:rPr lang="uk-UA" b="1" dirty="0" smtClean="0">
                <a:solidFill>
                  <a:srgbClr val="FFFF00"/>
                </a:solidFill>
              </a:rPr>
              <a:t>організації </a:t>
            </a:r>
            <a:r>
              <a:rPr lang="uk-UA" b="1" dirty="0">
                <a:solidFill>
                  <a:srgbClr val="FFFF00"/>
                </a:solidFill>
              </a:rPr>
              <a:t>живих істот в усіх організмів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0" y="1761208"/>
            <a:ext cx="3782797" cy="246923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228" y="1828800"/>
            <a:ext cx="3473202" cy="229121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742" y="1761208"/>
            <a:ext cx="3765981" cy="256793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5940" y="4439567"/>
            <a:ext cx="3445371" cy="225429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7037" y="4483385"/>
            <a:ext cx="3968087" cy="225429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3433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786" y="980728"/>
            <a:ext cx="11305256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ВИДИ РЕГЕНЕРАЦІЇ:</a:t>
            </a:r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ФІЗІОЛОГІЧНА</a:t>
            </a:r>
            <a:r>
              <a:rPr lang="ru-RU" dirty="0" smtClean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smtClean="0"/>
              <a:t>процес </a:t>
            </a:r>
            <a:r>
              <a:rPr lang="ru-RU" dirty="0" err="1" smtClean="0"/>
              <a:t>відновлення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функціонуючих</a:t>
            </a:r>
            <a:r>
              <a:rPr lang="ru-RU" dirty="0" smtClean="0"/>
              <a:t> структур </a:t>
            </a:r>
            <a:r>
              <a:rPr lang="ru-RU" dirty="0" err="1"/>
              <a:t>організму</a:t>
            </a:r>
            <a:r>
              <a:rPr lang="ru-RU" dirty="0"/>
              <a:t> (</a:t>
            </a:r>
            <a:r>
              <a:rPr lang="ru-RU" dirty="0" err="1"/>
              <a:t>органел</a:t>
            </a:r>
            <a:r>
              <a:rPr lang="ru-RU" dirty="0"/>
              <a:t>, </a:t>
            </a:r>
            <a:r>
              <a:rPr lang="ru-RU" dirty="0" err="1"/>
              <a:t>клітин</a:t>
            </a:r>
            <a:r>
              <a:rPr lang="ru-RU" dirty="0"/>
              <a:t>, тканин, органів)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4045124"/>
            <a:ext cx="3413760" cy="2718816"/>
          </a:xfr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35" y="2276872"/>
            <a:ext cx="5723179" cy="4487068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2685" y="2285616"/>
            <a:ext cx="3413760" cy="1615108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126759" y="3472251"/>
            <a:ext cx="4443796" cy="2097879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8978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1412776"/>
            <a:ext cx="11341262" cy="98752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ВИДИ РЕГЕНЕРАЦІЇ:</a:t>
            </a:r>
            <a:r>
              <a:rPr lang="ru-RU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РЕПАРАТИВНА </a:t>
            </a:r>
            <a:r>
              <a:rPr lang="ru-RU" sz="4400" dirty="0" smtClean="0"/>
              <a:t>процес </a:t>
            </a:r>
            <a:r>
              <a:rPr lang="ru-RU" sz="4400" dirty="0" err="1"/>
              <a:t>відновлення</a:t>
            </a:r>
            <a:r>
              <a:rPr lang="ru-RU" sz="4400" dirty="0"/>
              <a:t> </a:t>
            </a:r>
            <a:r>
              <a:rPr lang="ru-RU" sz="4400" dirty="0" err="1">
                <a:solidFill>
                  <a:srgbClr val="FFFF00"/>
                </a:solidFill>
              </a:rPr>
              <a:t>пошкоджених</a:t>
            </a:r>
            <a:r>
              <a:rPr lang="ru-RU" sz="4400" dirty="0">
                <a:solidFill>
                  <a:srgbClr val="FFFF00"/>
                </a:solidFill>
              </a:rPr>
              <a:t> </a:t>
            </a:r>
            <a:r>
              <a:rPr lang="ru-RU" sz="4400" dirty="0"/>
              <a:t>структур </a:t>
            </a:r>
            <a:r>
              <a:rPr lang="ru-RU" sz="4400" dirty="0" err="1" smtClean="0"/>
              <a:t>організму</a:t>
            </a:r>
            <a:r>
              <a:rPr lang="ru-RU" sz="4400" dirty="0" smtClean="0"/>
              <a:t> </a:t>
            </a:r>
            <a:r>
              <a:rPr lang="ru-RU" sz="4400" dirty="0"/>
              <a:t>(</a:t>
            </a:r>
            <a:r>
              <a:rPr lang="ru-RU" sz="4400" dirty="0" err="1"/>
              <a:t>органел</a:t>
            </a:r>
            <a:r>
              <a:rPr lang="ru-RU" sz="4400" dirty="0"/>
              <a:t>, </a:t>
            </a:r>
            <a:r>
              <a:rPr lang="ru-RU" sz="4400" dirty="0" err="1"/>
              <a:t>клітин</a:t>
            </a:r>
            <a:r>
              <a:rPr lang="ru-RU" sz="4400" dirty="0"/>
              <a:t>, тканин, органів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2434627"/>
            <a:ext cx="6552728" cy="3872956"/>
          </a:xfrm>
          <a:effectLst>
            <a:glow rad="127000">
              <a:schemeClr val="accent5">
                <a:lumMod val="50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2027137" y="6341910"/>
            <a:ext cx="3342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FF00"/>
                </a:solidFill>
              </a:rPr>
              <a:t>ПОВНА </a:t>
            </a:r>
            <a:r>
              <a:rPr lang="uk-UA" sz="2000" b="1" dirty="0" smtClean="0">
                <a:solidFill>
                  <a:srgbClr val="FFFF00"/>
                </a:solidFill>
              </a:rPr>
              <a:t>РЕПАРАТИВНА</a:t>
            </a:r>
            <a:endParaRPr lang="uk-UA" sz="2000" b="1" dirty="0">
              <a:solidFill>
                <a:srgbClr val="FFFF00"/>
              </a:solidFill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492668" y="6341910"/>
            <a:ext cx="4382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FFFF00"/>
                </a:solidFill>
              </a:rPr>
              <a:t>ПАТОЛОГІЧНА РЕПАРАТИВНА</a:t>
            </a:r>
            <a:endParaRPr lang="uk-UA" sz="2000" b="1" dirty="0">
              <a:solidFill>
                <a:srgbClr val="FFFF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280" y="2434627"/>
            <a:ext cx="2212772" cy="3694628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719" y="2434627"/>
            <a:ext cx="2242809" cy="3694628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703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9920"/>
            <a:ext cx="9601200" cy="1575554"/>
          </a:xfrm>
        </p:spPr>
        <p:txBody>
          <a:bodyPr>
            <a:noAutofit/>
          </a:bodyPr>
          <a:lstStyle/>
          <a:p>
            <a:r>
              <a:rPr lang="ru-RU" sz="4800" b="1" dirty="0" err="1">
                <a:solidFill>
                  <a:srgbClr val="FFFF00"/>
                </a:solidFill>
              </a:rPr>
              <a:t>Особливості</a:t>
            </a:r>
            <a:r>
              <a:rPr lang="ru-RU" sz="4800" b="1" dirty="0"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solidFill>
                  <a:srgbClr val="FFFF00"/>
                </a:solidFill>
              </a:rPr>
              <a:t>процесів</a:t>
            </a:r>
            <a:r>
              <a:rPr lang="ru-RU" sz="4800" b="1" dirty="0">
                <a:solidFill>
                  <a:srgbClr val="FFFF00"/>
                </a:solidFill>
              </a:rPr>
              <a:t> </a:t>
            </a:r>
            <a:r>
              <a:rPr lang="ru-RU" sz="4800" b="1" dirty="0" err="1">
                <a:solidFill>
                  <a:srgbClr val="FFFF00"/>
                </a:solidFill>
              </a:rPr>
              <a:t>регенерації</a:t>
            </a:r>
            <a:r>
              <a:rPr lang="ru-RU" sz="4800" b="1" dirty="0">
                <a:solidFill>
                  <a:srgbClr val="FFFF00"/>
                </a:solidFill>
              </a:rPr>
              <a:t> в </a:t>
            </a:r>
            <a:r>
              <a:rPr lang="ru-RU" sz="4800" b="1" dirty="0" err="1" smtClean="0">
                <a:solidFill>
                  <a:srgbClr val="FFFF00"/>
                </a:solidFill>
              </a:rPr>
              <a:t>організмі</a:t>
            </a:r>
            <a:r>
              <a:rPr lang="ru-RU" sz="4800" b="1" dirty="0" smtClean="0"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solidFill>
                  <a:srgbClr val="FFFF00"/>
                </a:solidFill>
              </a:rPr>
            </a:br>
            <a:r>
              <a:rPr lang="ru-RU" sz="4800" b="1" dirty="0" err="1" smtClean="0">
                <a:solidFill>
                  <a:srgbClr val="FFFF00"/>
                </a:solidFill>
              </a:rPr>
              <a:t>людини</a:t>
            </a:r>
            <a:endParaRPr lang="uk-UA" sz="4800" b="1" dirty="0">
              <a:solidFill>
                <a:srgbClr val="FFFF00"/>
              </a:solidFill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62" y="116632"/>
            <a:ext cx="3948831" cy="3044351"/>
          </a:xfr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292" y="1355799"/>
            <a:ext cx="2705100" cy="168592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10" y="3344599"/>
            <a:ext cx="3324801" cy="3194783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172" y="1945474"/>
            <a:ext cx="4514850" cy="185737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77" y="3349546"/>
            <a:ext cx="3063602" cy="3235714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72" y="4019613"/>
            <a:ext cx="4514850" cy="2534142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3232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50" y="548680"/>
            <a:ext cx="11953328" cy="1524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rgbClr val="FFFF00"/>
                </a:solidFill>
              </a:rPr>
              <a:t>Чинники</a:t>
            </a:r>
            <a:r>
              <a:rPr lang="ru-RU" sz="5400" b="1" dirty="0" smtClean="0">
                <a:solidFill>
                  <a:srgbClr val="FFFF00"/>
                </a:solidFill>
              </a:rPr>
              <a:t>, </a:t>
            </a:r>
            <a:r>
              <a:rPr lang="ru-RU" sz="5400" b="1" dirty="0" err="1" smtClean="0">
                <a:solidFill>
                  <a:srgbClr val="FFFF00"/>
                </a:solidFill>
              </a:rPr>
              <a:t>які</a:t>
            </a:r>
            <a:r>
              <a:rPr lang="ru-RU" sz="5400" b="1" dirty="0" smtClean="0">
                <a:solidFill>
                  <a:srgbClr val="FFFF00"/>
                </a:solidFill>
              </a:rPr>
              <a:t>  </a:t>
            </a:r>
            <a:r>
              <a:rPr lang="ru-RU" sz="5400" b="1" dirty="0" err="1">
                <a:solidFill>
                  <a:srgbClr val="FFFF00"/>
                </a:solidFill>
              </a:rPr>
              <a:t>впливають</a:t>
            </a:r>
            <a:r>
              <a:rPr lang="ru-RU" sz="5400" b="1" dirty="0">
                <a:solidFill>
                  <a:srgbClr val="FFFF00"/>
                </a:solidFill>
              </a:rPr>
              <a:t> на </a:t>
            </a:r>
            <a:r>
              <a:rPr lang="ru-RU" sz="5400" b="1" dirty="0" err="1">
                <a:solidFill>
                  <a:srgbClr val="FFFF00"/>
                </a:solidFill>
              </a:rPr>
              <a:t>процеси</a:t>
            </a:r>
            <a:r>
              <a:rPr lang="ru-RU" sz="5400" b="1" dirty="0"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solidFill>
                  <a:srgbClr val="FFFF00"/>
                </a:solidFill>
              </a:rPr>
              <a:t>регенерації</a:t>
            </a:r>
            <a:r>
              <a:rPr lang="ru-RU" sz="5400" b="1" dirty="0">
                <a:solidFill>
                  <a:srgbClr val="FFFF00"/>
                </a:solidFill>
              </a:rPr>
              <a:t> в </a:t>
            </a:r>
            <a:r>
              <a:rPr lang="ru-RU" sz="5400" b="1" dirty="0" err="1">
                <a:solidFill>
                  <a:srgbClr val="FFFF00"/>
                </a:solidFill>
              </a:rPr>
              <a:t>організмі</a:t>
            </a:r>
            <a:r>
              <a:rPr lang="ru-RU" sz="5400" b="1" dirty="0">
                <a:solidFill>
                  <a:srgbClr val="FFFF00"/>
                </a:solidFill>
              </a:rPr>
              <a:t> </a:t>
            </a:r>
            <a:r>
              <a:rPr lang="ru-RU" sz="5400" b="1" dirty="0" err="1">
                <a:solidFill>
                  <a:srgbClr val="FFFF00"/>
                </a:solidFill>
              </a:rPr>
              <a:t>людини</a:t>
            </a:r>
            <a:endParaRPr lang="uk-UA" sz="5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50" y="2072680"/>
            <a:ext cx="5976662" cy="4668688"/>
          </a:xfrm>
        </p:spPr>
        <p:txBody>
          <a:bodyPr>
            <a:normAutofit lnSpcReduction="10000"/>
          </a:bodyPr>
          <a:lstStyle/>
          <a:p>
            <a:r>
              <a:rPr lang="uk-UA" sz="3600" dirty="0" smtClean="0"/>
              <a:t>1) ВІК</a:t>
            </a:r>
          </a:p>
          <a:p>
            <a:r>
              <a:rPr lang="uk-UA" sz="3600" dirty="0" smtClean="0"/>
              <a:t>2)ХАРЧУВАННЯ  Й ОБМІН</a:t>
            </a:r>
          </a:p>
          <a:p>
            <a:r>
              <a:rPr lang="uk-UA" sz="3600" dirty="0" smtClean="0"/>
              <a:t>3)ГОРМОНАЛЬНИЙ ФОН</a:t>
            </a:r>
          </a:p>
          <a:p>
            <a:r>
              <a:rPr lang="uk-UA" sz="3600" dirty="0" smtClean="0"/>
              <a:t>4)КРОВОТВОРЕННЯ Й КРОВООБІГ</a:t>
            </a:r>
          </a:p>
          <a:p>
            <a:r>
              <a:rPr lang="uk-UA" sz="3600" dirty="0" smtClean="0"/>
              <a:t>5)СТАН ЦНС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222" y="1435784"/>
            <a:ext cx="4145829" cy="2785303"/>
          </a:xfrm>
          <a:prstGeom prst="rect">
            <a:avLst/>
          </a:prstGeom>
          <a:effectLst>
            <a:glow rad="127000">
              <a:schemeClr val="accent5">
                <a:lumMod val="50000"/>
                <a:alpha val="97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839" y="4441828"/>
            <a:ext cx="3460846" cy="2299540"/>
          </a:xfrm>
          <a:prstGeom prst="rect">
            <a:avLst/>
          </a:prstGeom>
          <a:effectLst>
            <a:glow rad="127000">
              <a:schemeClr val="accent5">
                <a:lumMod val="50000"/>
                <a:alpha val="96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308" y="2135356"/>
            <a:ext cx="2334887" cy="2517780"/>
          </a:xfrm>
          <a:prstGeom prst="rect">
            <a:avLst/>
          </a:prstGeom>
          <a:effectLst>
            <a:glow rad="127000">
              <a:schemeClr val="accent5">
                <a:lumMod val="50000"/>
                <a:alpha val="98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40" y="5374406"/>
            <a:ext cx="2891036" cy="1336022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1450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1124744"/>
            <a:ext cx="11809310" cy="1143000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 smtClean="0"/>
              <a:t>можливості</a:t>
            </a:r>
            <a:r>
              <a:rPr lang="ru-RU" sz="5400" dirty="0" smtClean="0"/>
              <a:t> </a:t>
            </a:r>
            <a:r>
              <a:rPr lang="ru-RU" sz="5400" dirty="0" err="1"/>
              <a:t>застосування</a:t>
            </a:r>
            <a:r>
              <a:rPr lang="ru-RU" sz="5400" dirty="0"/>
              <a:t> </a:t>
            </a:r>
            <a:r>
              <a:rPr lang="ru-RU" sz="5400" dirty="0" err="1"/>
              <a:t>регенерації</a:t>
            </a:r>
            <a:r>
              <a:rPr lang="ru-RU" sz="5400" dirty="0"/>
              <a:t> для </a:t>
            </a:r>
            <a:r>
              <a:rPr lang="ru-RU" sz="5400" dirty="0" err="1"/>
              <a:t>лікування</a:t>
            </a:r>
            <a:r>
              <a:rPr lang="ru-RU" sz="5400" dirty="0"/>
              <a:t> </a:t>
            </a:r>
            <a:r>
              <a:rPr lang="ru-RU" sz="5400" dirty="0" err="1"/>
              <a:t>людини</a:t>
            </a:r>
            <a:r>
              <a:rPr lang="ru-RU" sz="5400" dirty="0"/>
              <a:t> </a:t>
            </a:r>
            <a:r>
              <a:rPr lang="ru-RU" sz="5400" dirty="0" err="1"/>
              <a:t>вивчає</a:t>
            </a:r>
            <a:r>
              <a:rPr lang="ru-RU" sz="5400" dirty="0"/>
              <a:t> </a:t>
            </a:r>
            <a:r>
              <a:rPr lang="ru-RU" sz="5400" dirty="0" err="1" smtClean="0"/>
              <a:t>регенеративна</a:t>
            </a:r>
            <a:r>
              <a:rPr lang="ru-RU" sz="5400" dirty="0" smtClean="0"/>
              <a:t> </a:t>
            </a:r>
            <a:r>
              <a:rPr lang="ru-RU" sz="5400" dirty="0"/>
              <a:t>медицина</a:t>
            </a:r>
            <a:endParaRPr lang="uk-UA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04" y="2924944"/>
            <a:ext cx="6032798" cy="3750830"/>
          </a:xfrm>
          <a:prstGeom prst="rect">
            <a:avLst/>
          </a:prstGeom>
          <a:effectLst>
            <a:glow rad="127000">
              <a:schemeClr val="accent5">
                <a:lumMod val="50000"/>
                <a:alpha val="97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4" y="2636912"/>
            <a:ext cx="5575199" cy="3456384"/>
          </a:xfrm>
          <a:prstGeom prst="rect">
            <a:avLst/>
          </a:prstGeom>
          <a:effectLst>
            <a:glow rad="127000">
              <a:schemeClr val="accent5">
                <a:lumMod val="50000"/>
                <a:alpha val="9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194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ревина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723_TF02801115" id="{DB3B14A7-8F95-4127-9015-9EECB039801F}" vid="{981E521C-F15B-40E6-82CA-A2D2E6E12F1D}"/>
    </a:ext>
  </a:extLst>
</a:theme>
</file>

<file path=ppt/theme/theme2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35E791-7449-4708-8DE9-182EC4D8A134}">
  <ds:schemaRefs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Деревина (широкоформатна)</Template>
  <TotalTime>303</TotalTime>
  <Words>299</Words>
  <Application>Microsoft Office PowerPoint</Application>
  <PresentationFormat>Довільний</PresentationFormat>
  <Paragraphs>26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7" baseType="lpstr">
      <vt:lpstr>Arial</vt:lpstr>
      <vt:lpstr>Century</vt:lpstr>
      <vt:lpstr>Деревина 16x9</vt:lpstr>
      <vt:lpstr>Особливості процесів регенерації організму людини</vt:lpstr>
      <vt:lpstr>Презентація PowerPoint</vt:lpstr>
      <vt:lpstr>Презентація PowerPoint</vt:lpstr>
      <vt:lpstr>Регенерація є загальнобіологічним явищем і відбувається на усіх рівнях організації живих істот в усіх організмів</vt:lpstr>
      <vt:lpstr>ВИДИ РЕГЕНЕРАЦІЇ:ФІЗІОЛОГІЧНА– це процес відновлення функціонуючих структур організму (органел, клітин, тканин, органів)</vt:lpstr>
      <vt:lpstr>ВИДИ РЕГЕНЕРАЦІЇ:РЕПАРАТИВНА процес відновлення пошкоджених структур організму (органел, клітин, тканин, органів)</vt:lpstr>
      <vt:lpstr>Особливості процесів регенерації в організмі людини</vt:lpstr>
      <vt:lpstr>Чинники, які  впливають на процеси регенерації в організмі людини</vt:lpstr>
      <vt:lpstr>можливості застосування регенерації для лікування людини вивчає регенеративна медицина</vt:lpstr>
      <vt:lpstr>ОСОБЛИВОСТІ РЕГЕНЕРАЦІЇ ТВАРИН</vt:lpstr>
      <vt:lpstr>АФРИКАНСЬКА ГОЛЧАСТА МИША ЗДАТНА ВІДРОСТИТИ ШМАТКИ ШКІРИ РАЗОМ ІЗ ШЕРСТЮ, ПРИ ЦЬОМУ НА МІСЦІ РАНИ НЕ ЗАЛИШАЄТЬСЯ НАВІТЬ ШРАМІВ І РУБЦІВ!</vt:lpstr>
      <vt:lpstr>чим складніше побудований організм,  тим меншу частину тіла він може регенерувати</vt:lpstr>
      <vt:lpstr>Презентація PowerPoint</vt:lpstr>
      <vt:lpstr>ДОМАШНЄ  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процесів регенерації організму людини</dc:title>
  <dc:creator>Закликовська А.В.</dc:creator>
  <cp:lastModifiedBy>Закликовська А.В.</cp:lastModifiedBy>
  <cp:revision>28</cp:revision>
  <dcterms:created xsi:type="dcterms:W3CDTF">2020-03-28T17:38:19Z</dcterms:created>
  <dcterms:modified xsi:type="dcterms:W3CDTF">2021-08-23T14:06:56Z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