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70" r:id="rId12"/>
    <p:sldId id="271" r:id="rId13"/>
    <p:sldId id="262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4" d="100"/>
          <a:sy n="74" d="100"/>
        </p:scale>
        <p:origin x="24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82548" y="3584020"/>
            <a:ext cx="6815669" cy="1515533"/>
          </a:xfrm>
        </p:spPr>
        <p:txBody>
          <a:bodyPr/>
          <a:lstStyle/>
          <a:p>
            <a:r>
              <a:rPr lang="uk-UA" sz="5000" b="1" dirty="0"/>
              <a:t>Репродукція як механізм забезпечення безперервності існування видів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782549" y="5628065"/>
            <a:ext cx="6815669" cy="1320802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БІОЛОГІЯ </a:t>
            </a:r>
            <a:r>
              <a:rPr lang="uk-UA" sz="4800" smtClean="0"/>
              <a:t>10 </a:t>
            </a:r>
            <a:r>
              <a:rPr lang="uk-UA" sz="4800" smtClean="0"/>
              <a:t>КЛАС</a:t>
            </a:r>
            <a:endParaRPr lang="uk-UA" sz="4800" dirty="0" smtClean="0"/>
          </a:p>
        </p:txBody>
      </p:sp>
    </p:spTree>
    <p:extLst>
      <p:ext uri="{BB962C8B-B14F-4D97-AF65-F5344CB8AC3E}">
        <p14:creationId xmlns:p14="http://schemas.microsoft.com/office/powerpoint/2010/main" val="289457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37" y="689548"/>
            <a:ext cx="10687987" cy="1596451"/>
          </a:xfrm>
        </p:spPr>
        <p:txBody>
          <a:bodyPr>
            <a:no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Статеве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розмноження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– </a:t>
            </a:r>
            <a:r>
              <a:rPr lang="ru-RU" b="1" dirty="0" err="1">
                <a:solidFill>
                  <a:schemeClr val="tx1"/>
                </a:solidFill>
              </a:rPr>
              <a:t>відтворення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собі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подібних</a:t>
            </a:r>
            <a:r>
              <a:rPr lang="ru-RU" b="1" dirty="0">
                <a:solidFill>
                  <a:schemeClr val="tx1"/>
                </a:solidFill>
              </a:rPr>
              <a:t> за </a:t>
            </a:r>
            <a:r>
              <a:rPr lang="ru-RU" b="1" dirty="0" err="1">
                <a:solidFill>
                  <a:schemeClr val="tx1"/>
                </a:solidFill>
              </a:rPr>
              <a:t>участі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статевих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клітин</a:t>
            </a:r>
            <a:endParaRPr lang="uk-UA" b="1" dirty="0">
              <a:solidFill>
                <a:schemeClr val="tx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09469" y="2556932"/>
            <a:ext cx="5126636" cy="38288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 smtClean="0"/>
              <a:t>-обов’язковою </a:t>
            </a:r>
            <a:r>
              <a:rPr lang="uk-UA" dirty="0"/>
              <a:t>умовою </a:t>
            </a:r>
            <a:r>
              <a:rPr lang="uk-UA" dirty="0" smtClean="0"/>
              <a:t>статевого розмноження є </a:t>
            </a:r>
            <a:r>
              <a:rPr lang="uk-UA" b="1" dirty="0" smtClean="0">
                <a:solidFill>
                  <a:srgbClr val="FF0000"/>
                </a:solidFill>
              </a:rPr>
              <a:t>запліднення</a:t>
            </a:r>
            <a:r>
              <a:rPr lang="uk-UA" dirty="0" smtClean="0"/>
              <a:t>, </a:t>
            </a:r>
            <a:r>
              <a:rPr lang="uk-UA" dirty="0"/>
              <a:t>що </a:t>
            </a:r>
            <a:r>
              <a:rPr lang="uk-UA" dirty="0" smtClean="0"/>
              <a:t>супроводжується утворенням нового </a:t>
            </a:r>
            <a:r>
              <a:rPr lang="uk-UA" dirty="0"/>
              <a:t>організму </a:t>
            </a:r>
            <a:r>
              <a:rPr lang="uk-UA" dirty="0" smtClean="0"/>
              <a:t>з диплоїдним набором хромосом </a:t>
            </a:r>
          </a:p>
          <a:p>
            <a:pPr marL="0" indent="0" algn="just">
              <a:buNone/>
            </a:pPr>
            <a:r>
              <a:rPr lang="uk-UA" dirty="0" smtClean="0"/>
              <a:t>-</a:t>
            </a:r>
            <a:r>
              <a:rPr lang="uk-UA" dirty="0"/>
              <a:t>г</a:t>
            </a:r>
            <a:r>
              <a:rPr lang="uk-UA" dirty="0" smtClean="0"/>
              <a:t>амети</a:t>
            </a:r>
            <a:r>
              <a:rPr lang="uk-UA" dirty="0"/>
              <a:t>, що їх утворює чоловіча особина, називаються </a:t>
            </a:r>
            <a:r>
              <a:rPr lang="uk-UA" b="1" i="1" dirty="0" err="1" smtClean="0"/>
              <a:t>сперматозоонами</a:t>
            </a:r>
            <a:r>
              <a:rPr lang="uk-UA" b="1" i="1" dirty="0" smtClean="0"/>
              <a:t>  </a:t>
            </a:r>
            <a:r>
              <a:rPr lang="uk-UA" b="1" i="1" dirty="0"/>
              <a:t>(</a:t>
            </a:r>
            <a:r>
              <a:rPr lang="uk-UA" b="1" i="1" dirty="0" err="1"/>
              <a:t>сперміями</a:t>
            </a:r>
            <a:r>
              <a:rPr lang="uk-UA" b="1" i="1" dirty="0"/>
              <a:t>)</a:t>
            </a:r>
            <a:r>
              <a:rPr lang="uk-UA" dirty="0"/>
              <a:t>, а жіночі гамети – </a:t>
            </a:r>
            <a:r>
              <a:rPr lang="uk-UA" b="1" i="1" dirty="0"/>
              <a:t>яйцеклітинами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6025" y="2556932"/>
            <a:ext cx="5090489" cy="3544065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01477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4558" y="629587"/>
            <a:ext cx="4332156" cy="245838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b="1" dirty="0">
                <a:solidFill>
                  <a:srgbClr val="FF0000"/>
                </a:solidFill>
              </a:rPr>
              <a:t>Роздільностатевість</a:t>
            </a:r>
            <a:r>
              <a:rPr lang="uk-UA" sz="2800" dirty="0"/>
              <a:t> </a:t>
            </a:r>
            <a:r>
              <a:rPr lang="uk-UA" sz="2800" dirty="0" smtClean="0"/>
              <a:t>–явище, </a:t>
            </a:r>
            <a:r>
              <a:rPr lang="uk-UA" sz="2800" dirty="0"/>
              <a:t>за </a:t>
            </a:r>
            <a:r>
              <a:rPr lang="uk-UA" sz="2800" dirty="0" smtClean="0"/>
              <a:t>якого </a:t>
            </a:r>
            <a:r>
              <a:rPr lang="uk-UA" sz="2800" dirty="0" err="1" smtClean="0"/>
              <a:t>сперматозоони</a:t>
            </a:r>
            <a:r>
              <a:rPr lang="uk-UA" sz="2800" dirty="0" smtClean="0"/>
              <a:t> </a:t>
            </a:r>
            <a:r>
              <a:rPr lang="uk-UA" sz="2800" dirty="0"/>
              <a:t>утворюються в чоловічому організмі, яйцеклітини – в жіночому (</a:t>
            </a:r>
            <a:r>
              <a:rPr lang="uk-UA" sz="2800" dirty="0" smtClean="0"/>
              <a:t>наприклад, у </a:t>
            </a:r>
            <a:r>
              <a:rPr lang="uk-UA" sz="2800" dirty="0"/>
              <a:t>членистоногих, хребетних). Поширене це явище і серед квіткових рослин, </a:t>
            </a:r>
            <a:r>
              <a:rPr lang="uk-UA" sz="2800" dirty="0" smtClean="0"/>
              <a:t>у яких </a:t>
            </a:r>
            <a:r>
              <a:rPr lang="uk-UA" sz="2800" dirty="0"/>
              <a:t>розрізняють одно- та дводомні </a:t>
            </a:r>
            <a:r>
              <a:rPr lang="uk-UA" sz="2800" dirty="0" smtClean="0"/>
              <a:t>рослини</a:t>
            </a:r>
            <a:endParaRPr lang="uk-UA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1487" y="749508"/>
            <a:ext cx="5996067" cy="5351488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4589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497" y="982132"/>
            <a:ext cx="10628027" cy="1303867"/>
          </a:xfrm>
        </p:spPr>
        <p:txBody>
          <a:bodyPr>
            <a:noAutofit/>
          </a:bodyPr>
          <a:lstStyle/>
          <a:p>
            <a:r>
              <a:rPr lang="uk-UA" sz="4000" b="1" dirty="0">
                <a:solidFill>
                  <a:srgbClr val="FF0000"/>
                </a:solidFill>
              </a:rPr>
              <a:t>Гермафродитизм</a:t>
            </a:r>
            <a:r>
              <a:rPr lang="uk-UA" sz="4000" dirty="0"/>
              <a:t> – спосіб </a:t>
            </a:r>
            <a:r>
              <a:rPr lang="uk-UA" sz="4000" dirty="0" smtClean="0"/>
              <a:t>статевого</a:t>
            </a:r>
            <a:r>
              <a:rPr lang="en-US" sz="4000" dirty="0" smtClean="0"/>
              <a:t> </a:t>
            </a:r>
            <a:r>
              <a:rPr lang="uk-UA" sz="4000" dirty="0" smtClean="0"/>
              <a:t>розмноження</a:t>
            </a:r>
            <a:r>
              <a:rPr lang="uk-UA" sz="4000" dirty="0"/>
              <a:t>, за якого чоловічі та </a:t>
            </a:r>
            <a:r>
              <a:rPr lang="uk-UA" sz="4000" dirty="0" smtClean="0"/>
              <a:t>жіночі </a:t>
            </a:r>
            <a:r>
              <a:rPr lang="uk-UA" sz="4000" dirty="0"/>
              <a:t>гамети розвиваються в одному організмі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84420" y="2556931"/>
            <a:ext cx="5036695" cy="358903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k-UA" sz="2800" dirty="0" smtClean="0"/>
              <a:t>зменшує </a:t>
            </a:r>
            <a:r>
              <a:rPr lang="uk-UA" sz="2800" dirty="0"/>
              <a:t>затрати енергії на пошук партнера, </a:t>
            </a:r>
            <a:endParaRPr lang="en-US" sz="2800" dirty="0" smtClean="0"/>
          </a:p>
          <a:p>
            <a:pPr algn="just"/>
            <a:r>
              <a:rPr lang="uk-UA" sz="2800" dirty="0" smtClean="0"/>
              <a:t>підвищує</a:t>
            </a:r>
            <a:r>
              <a:rPr lang="en-US" sz="2800" dirty="0" smtClean="0"/>
              <a:t> </a:t>
            </a:r>
            <a:r>
              <a:rPr lang="uk-UA" sz="2800" dirty="0" smtClean="0"/>
              <a:t>ймовірність </a:t>
            </a:r>
            <a:r>
              <a:rPr lang="uk-UA" sz="2800" dirty="0"/>
              <a:t>залишити нащадків у організмів, що ведуть прикріплений, </a:t>
            </a:r>
            <a:r>
              <a:rPr lang="uk-UA" sz="2800" dirty="0" smtClean="0"/>
              <a:t>паразитичний</a:t>
            </a:r>
            <a:r>
              <a:rPr lang="uk-UA" sz="2800" dirty="0"/>
              <a:t>, малорухливий, глибоководний спосіб життя. </a:t>
            </a:r>
            <a:endParaRPr lang="en-US" sz="2800" dirty="0" smtClean="0"/>
          </a:p>
          <a:p>
            <a:pPr algn="just"/>
            <a:r>
              <a:rPr lang="uk-UA" sz="2800" dirty="0"/>
              <a:t>у</a:t>
            </a:r>
            <a:r>
              <a:rPr lang="uk-UA" sz="2800" dirty="0" smtClean="0"/>
              <a:t> </a:t>
            </a:r>
            <a:r>
              <a:rPr lang="uk-UA" sz="2800" dirty="0"/>
              <a:t>гермафродитів існують </a:t>
            </a:r>
            <a:r>
              <a:rPr lang="uk-UA" sz="2800" dirty="0" smtClean="0"/>
              <a:t>механізми</a:t>
            </a:r>
            <a:r>
              <a:rPr lang="uk-UA" sz="2800" dirty="0"/>
              <a:t>, які </a:t>
            </a:r>
            <a:r>
              <a:rPr lang="uk-UA" sz="2800" dirty="0" smtClean="0"/>
              <a:t>запобігають самозаплідненню  чоловічих і жіночих гамет, певні особливості будови статевої системи</a:t>
            </a:r>
            <a:r>
              <a:rPr lang="uk-UA" dirty="0" smtClean="0"/>
              <a:t> 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4826" y="2708385"/>
            <a:ext cx="4953000" cy="3286125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54585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497" y="644578"/>
            <a:ext cx="10822899" cy="164142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Партеногенез – </a:t>
            </a:r>
            <a:r>
              <a:rPr lang="ru-RU" b="1" dirty="0" err="1">
                <a:solidFill>
                  <a:schemeClr val="tx1"/>
                </a:solidFill>
              </a:rPr>
              <a:t>спосіб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розмноження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smtClean="0">
                <a:solidFill>
                  <a:schemeClr val="tx1"/>
                </a:solidFill>
              </a:rPr>
              <a:t>за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якого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розвиток</a:t>
            </a:r>
            <a:r>
              <a:rPr lang="ru-RU" b="1" dirty="0">
                <a:solidFill>
                  <a:schemeClr val="tx1"/>
                </a:solidFill>
              </a:rPr>
              <a:t> нового </a:t>
            </a:r>
            <a:r>
              <a:rPr lang="ru-RU" b="1" dirty="0" err="1">
                <a:solidFill>
                  <a:schemeClr val="tx1"/>
                </a:solidFill>
              </a:rPr>
              <a:t>організму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err="1">
                <a:solidFill>
                  <a:schemeClr val="tx1"/>
                </a:solidFill>
              </a:rPr>
              <a:t>здійснюється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із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незаплідненої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яйцеклітини</a:t>
            </a:r>
            <a:endParaRPr lang="uk-UA" b="1" dirty="0">
              <a:solidFill>
                <a:schemeClr val="tx1"/>
              </a:solidFill>
            </a:endParaRPr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9356" y="2587504"/>
            <a:ext cx="2825490" cy="1363299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381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0071" y="2551222"/>
            <a:ext cx="3807503" cy="3595577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381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356" y="4198355"/>
            <a:ext cx="3102130" cy="1948445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508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8817" y="2616974"/>
            <a:ext cx="2833922" cy="3529826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165726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597" y="554636"/>
            <a:ext cx="10882859" cy="1731363"/>
          </a:xfrm>
        </p:spPr>
        <p:txBody>
          <a:bodyPr>
            <a:no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Поліембріонія</a:t>
            </a:r>
            <a:r>
              <a:rPr lang="uk-UA" b="1" dirty="0"/>
              <a:t> – процес розвитку кількох зародків з однієї заплідненої </a:t>
            </a:r>
            <a:r>
              <a:rPr lang="uk-UA" b="1" dirty="0" smtClean="0"/>
              <a:t>яйцеклітини</a:t>
            </a:r>
            <a:endParaRPr lang="uk-UA" b="1" dirty="0"/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74306" y="2505172"/>
            <a:ext cx="2338464" cy="1577831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254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9559" y="4302177"/>
            <a:ext cx="2723211" cy="1844624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254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325" y="2682336"/>
            <a:ext cx="4502046" cy="3464465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381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3890" y="2505172"/>
            <a:ext cx="2053148" cy="1577831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508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3890" y="4302176"/>
            <a:ext cx="2053148" cy="1844625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1394096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566" y="817240"/>
            <a:ext cx="10867869" cy="1303867"/>
          </a:xfrm>
        </p:spPr>
        <p:txBody>
          <a:bodyPr>
            <a:normAutofit fontScale="90000"/>
          </a:bodyPr>
          <a:lstStyle/>
          <a:p>
            <a:r>
              <a:rPr lang="uk-UA" sz="7200" b="1" dirty="0" smtClean="0">
                <a:solidFill>
                  <a:srgbClr val="FF0000"/>
                </a:solidFill>
              </a:rPr>
              <a:t>Значення статевого розмноження</a:t>
            </a:r>
            <a:endParaRPr lang="uk-UA" sz="7200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980607" y="2511961"/>
            <a:ext cx="10291995" cy="33189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4000" dirty="0" err="1"/>
              <a:t>Отже</a:t>
            </a:r>
            <a:r>
              <a:rPr lang="ru-RU" sz="4000" dirty="0"/>
              <a:t>, </a:t>
            </a:r>
            <a:r>
              <a:rPr lang="ru-RU" sz="4000" dirty="0" err="1"/>
              <a:t>статеве</a:t>
            </a:r>
            <a:r>
              <a:rPr lang="ru-RU" sz="4000" dirty="0"/>
              <a:t> </a:t>
            </a:r>
            <a:r>
              <a:rPr lang="ru-RU" sz="4000" dirty="0" err="1"/>
              <a:t>розмноження</a:t>
            </a:r>
            <a:r>
              <a:rPr lang="ru-RU" sz="4000" dirty="0"/>
              <a:t> </a:t>
            </a:r>
            <a:r>
              <a:rPr lang="ru-RU" sz="4000" dirty="0" err="1"/>
              <a:t>має</a:t>
            </a:r>
            <a:r>
              <a:rPr lang="ru-RU" sz="4000" dirty="0"/>
              <a:t> </a:t>
            </a:r>
            <a:r>
              <a:rPr lang="ru-RU" sz="4000" dirty="0" err="1"/>
              <a:t>переваги</a:t>
            </a:r>
            <a:r>
              <a:rPr lang="ru-RU" sz="4000" dirty="0"/>
              <a:t> над </a:t>
            </a:r>
            <a:r>
              <a:rPr lang="ru-RU" sz="4000" dirty="0" err="1"/>
              <a:t>нестатевим</a:t>
            </a:r>
            <a:r>
              <a:rPr lang="ru-RU" sz="4000" dirty="0"/>
              <a:t>, </a:t>
            </a:r>
            <a:r>
              <a:rPr lang="ru-RU" sz="4000" dirty="0" err="1"/>
              <a:t>оскільки</a:t>
            </a:r>
            <a:r>
              <a:rPr lang="ru-RU" sz="4000" dirty="0"/>
              <a:t> </a:t>
            </a:r>
            <a:r>
              <a:rPr lang="ru-RU" sz="4000" dirty="0" err="1" smtClean="0"/>
              <a:t>нові</a:t>
            </a:r>
            <a:r>
              <a:rPr lang="ru-RU" sz="4000" dirty="0" smtClean="0"/>
              <a:t> </a:t>
            </a:r>
            <a:r>
              <a:rPr lang="ru-RU" sz="4000" dirty="0" err="1" smtClean="0"/>
              <a:t>особини</a:t>
            </a:r>
            <a:r>
              <a:rPr lang="ru-RU" sz="4000" dirty="0" smtClean="0"/>
              <a:t> </a:t>
            </a:r>
            <a:r>
              <a:rPr lang="ru-RU" sz="4000" dirty="0" err="1"/>
              <a:t>успадковують</a:t>
            </a:r>
            <a:r>
              <a:rPr lang="ru-RU" sz="4000" dirty="0"/>
              <a:t> </a:t>
            </a:r>
            <a:r>
              <a:rPr lang="ru-RU" sz="4000" dirty="0" err="1"/>
              <a:t>ознаки</a:t>
            </a:r>
            <a:r>
              <a:rPr lang="ru-RU" sz="4000" dirty="0"/>
              <a:t> </a:t>
            </a:r>
            <a:r>
              <a:rPr lang="ru-RU" sz="4000" dirty="0" err="1"/>
              <a:t>обох</a:t>
            </a:r>
            <a:r>
              <a:rPr lang="ru-RU" sz="4000" dirty="0"/>
              <a:t> </a:t>
            </a:r>
            <a:r>
              <a:rPr lang="ru-RU" sz="4000" dirty="0" err="1"/>
              <a:t>батьківських</a:t>
            </a:r>
            <a:r>
              <a:rPr lang="ru-RU" sz="4000" dirty="0"/>
              <a:t> </a:t>
            </a:r>
            <a:r>
              <a:rPr lang="ru-RU" sz="4000" dirty="0" err="1"/>
              <a:t>особин</a:t>
            </a:r>
            <a:r>
              <a:rPr lang="ru-RU" sz="4000" dirty="0"/>
              <a:t> і тому </a:t>
            </a:r>
            <a:r>
              <a:rPr lang="ru-RU" sz="4000" dirty="0" err="1" smtClean="0"/>
              <a:t>мають</a:t>
            </a:r>
            <a:r>
              <a:rPr lang="ru-RU" sz="4000" dirty="0" smtClean="0"/>
              <a:t> </a:t>
            </a:r>
            <a:r>
              <a:rPr lang="ru-RU" sz="4000" dirty="0" err="1" smtClean="0"/>
              <a:t>можливість</a:t>
            </a:r>
            <a:r>
              <a:rPr lang="ru-RU" sz="4000" dirty="0" smtClean="0"/>
              <a:t> </a:t>
            </a:r>
            <a:r>
              <a:rPr lang="ru-RU" sz="4000" dirty="0" err="1"/>
              <a:t>краще</a:t>
            </a:r>
            <a:r>
              <a:rPr lang="ru-RU" sz="4000" dirty="0"/>
              <a:t> </a:t>
            </a:r>
            <a:r>
              <a:rPr lang="ru-RU" sz="4000" dirty="0" err="1"/>
              <a:t>пристосовуватися</a:t>
            </a:r>
            <a:r>
              <a:rPr lang="ru-RU" sz="4000" dirty="0"/>
              <a:t> до </a:t>
            </a:r>
            <a:r>
              <a:rPr lang="ru-RU" sz="4000" dirty="0" err="1"/>
              <a:t>навколишнього</a:t>
            </a:r>
            <a:r>
              <a:rPr lang="ru-RU" sz="4000" dirty="0"/>
              <a:t> </a:t>
            </a:r>
            <a:r>
              <a:rPr lang="ru-RU" sz="4000" dirty="0" smtClean="0"/>
              <a:t>середовища</a:t>
            </a:r>
            <a:r>
              <a:rPr lang="uk-UA" sz="4000" dirty="0" smtClean="0"/>
              <a:t> 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1384321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7200" b="1" dirty="0" smtClean="0">
                <a:solidFill>
                  <a:schemeClr val="accent6">
                    <a:lumMod val="75000"/>
                  </a:schemeClr>
                </a:solidFill>
              </a:rPr>
              <a:t>ЗАВДАННЯ</a:t>
            </a:r>
            <a:endParaRPr lang="uk-UA" sz="7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79" y="2578308"/>
            <a:ext cx="10152081" cy="3477717"/>
          </a:xfrm>
          <a:effectLst>
            <a:glow rad="127000">
              <a:schemeClr val="accent6">
                <a:lumMod val="20000"/>
                <a:lumOff val="8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234240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52755" y="4265916"/>
            <a:ext cx="5741228" cy="117898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4400" dirty="0">
                <a:solidFill>
                  <a:schemeClr val="accent5"/>
                </a:solidFill>
              </a:rPr>
              <a:t>з</a:t>
            </a:r>
            <a:r>
              <a:rPr lang="uk-UA" sz="4400" dirty="0" smtClean="0">
                <a:solidFill>
                  <a:schemeClr val="accent5"/>
                </a:solidFill>
              </a:rPr>
              <a:t>авдяки розмноженню живі види підтримують своє існування </a:t>
            </a:r>
            <a:endParaRPr lang="uk-UA" sz="4400" dirty="0">
              <a:solidFill>
                <a:schemeClr val="accent5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755" y="699557"/>
            <a:ext cx="5953125" cy="3714750"/>
          </a:xfrm>
          <a:prstGeom prst="rect">
            <a:avLst/>
          </a:prstGeom>
          <a:effectLst>
            <a:glow rad="127000">
              <a:schemeClr val="accent5">
                <a:lumMod val="20000"/>
                <a:lumOff val="8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8231" y="3270474"/>
            <a:ext cx="4286754" cy="2831355"/>
          </a:xfrm>
          <a:prstGeom prst="rect">
            <a:avLst/>
          </a:prstGeom>
          <a:effectLst>
            <a:glow rad="127000">
              <a:schemeClr val="accent5">
                <a:lumMod val="40000"/>
                <a:lumOff val="6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2489" y="699557"/>
            <a:ext cx="4178239" cy="2288343"/>
          </a:xfrm>
          <a:prstGeom prst="rect">
            <a:avLst/>
          </a:prstGeom>
          <a:effectLst>
            <a:glow rad="127000">
              <a:schemeClr val="accent5">
                <a:lumMod val="40000"/>
                <a:lumOff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9848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59568" y="749508"/>
            <a:ext cx="10882858" cy="51263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600" b="1" dirty="0"/>
              <a:t>Розмноження – </a:t>
            </a:r>
            <a:r>
              <a:rPr lang="uk-UA" sz="3600" dirty="0"/>
              <a:t>притаманна всім організмам властивість </a:t>
            </a:r>
            <a:r>
              <a:rPr lang="uk-UA" sz="3600" dirty="0" smtClean="0"/>
              <a:t>відтво­рення </a:t>
            </a:r>
            <a:r>
              <a:rPr lang="uk-UA" sz="3600" dirty="0"/>
              <a:t>собі подібних, завдяки чому забезпечуються безперервність </a:t>
            </a:r>
            <a:r>
              <a:rPr lang="uk-UA" sz="3600" dirty="0" smtClean="0"/>
              <a:t>і спадковість </a:t>
            </a:r>
            <a:r>
              <a:rPr lang="uk-UA" sz="3600" dirty="0"/>
              <a:t>життя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971" y="2608289"/>
            <a:ext cx="5739671" cy="3437467"/>
          </a:xfrm>
          <a:prstGeom prst="rect">
            <a:avLst/>
          </a:prstGeom>
          <a:effectLst>
            <a:glow rad="127000">
              <a:schemeClr val="accent6">
                <a:lumMod val="40000"/>
                <a:lumOff val="6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2045" y="2608288"/>
            <a:ext cx="4358078" cy="3437467"/>
          </a:xfrm>
          <a:prstGeom prst="rect">
            <a:avLst/>
          </a:prstGeom>
          <a:effectLst>
            <a:glow rad="127000">
              <a:schemeClr val="accent6">
                <a:lumMod val="40000"/>
                <a:lumOff val="6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397295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567" y="539646"/>
            <a:ext cx="10822899" cy="1746353"/>
          </a:xfrm>
        </p:spPr>
        <p:txBody>
          <a:bodyPr>
            <a:noAutofit/>
          </a:bodyPr>
          <a:lstStyle/>
          <a:p>
            <a:r>
              <a:rPr lang="uk-UA" sz="4800" dirty="0"/>
              <a:t>Здатність розмножуватись </a:t>
            </a:r>
            <a:r>
              <a:rPr lang="uk-UA" sz="4800" dirty="0" smtClean="0"/>
              <a:t>реалізується на</a:t>
            </a:r>
            <a:r>
              <a:rPr lang="uk-UA" sz="4800" dirty="0"/>
              <a:t/>
            </a:r>
            <a:br>
              <a:rPr lang="uk-UA" sz="4800" dirty="0"/>
            </a:br>
            <a:r>
              <a:rPr lang="uk-UA" sz="4800" dirty="0"/>
              <a:t>кожному з рівнів організації</a:t>
            </a:r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94492" y="2556932"/>
            <a:ext cx="2882376" cy="3499579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459" y="2556932"/>
            <a:ext cx="3488546" cy="1369519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1881" y="4422444"/>
            <a:ext cx="3028013" cy="1649023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564" y="4071408"/>
            <a:ext cx="3648337" cy="2000060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1803" y="2556932"/>
            <a:ext cx="3357641" cy="1594579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7750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1545" y="847221"/>
            <a:ext cx="9601196" cy="1303867"/>
          </a:xfrm>
        </p:spPr>
        <p:txBody>
          <a:bodyPr>
            <a:noAutofit/>
          </a:bodyPr>
          <a:lstStyle/>
          <a:p>
            <a:r>
              <a:rPr lang="ru-RU" sz="6000" b="1" dirty="0" err="1"/>
              <a:t>Основні</a:t>
            </a:r>
            <a:r>
              <a:rPr lang="ru-RU" sz="6000" b="1" dirty="0"/>
              <a:t> </a:t>
            </a:r>
            <a:r>
              <a:rPr lang="ru-RU" sz="6000" b="1" dirty="0" err="1"/>
              <a:t>форми</a:t>
            </a:r>
            <a:r>
              <a:rPr lang="ru-RU" sz="6000" b="1" dirty="0"/>
              <a:t> </a:t>
            </a:r>
            <a:r>
              <a:rPr lang="ru-RU" sz="6000" b="1" dirty="0" err="1"/>
              <a:t>розмноження</a:t>
            </a:r>
            <a:r>
              <a:rPr lang="ru-RU" sz="6000" b="1" dirty="0"/>
              <a:t> </a:t>
            </a:r>
            <a:r>
              <a:rPr lang="ru-RU" sz="6000" b="1" dirty="0" err="1"/>
              <a:t>живих</a:t>
            </a:r>
            <a:r>
              <a:rPr lang="ru-RU" sz="6000" b="1" dirty="0"/>
              <a:t> </a:t>
            </a:r>
            <a:r>
              <a:rPr lang="ru-RU" sz="6000" b="1" dirty="0" err="1" smtClean="0"/>
              <a:t>іс­тот</a:t>
            </a:r>
            <a:endParaRPr lang="uk-UA" sz="60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59567" y="2407030"/>
            <a:ext cx="6370820" cy="3318936"/>
          </a:xfrm>
        </p:spPr>
        <p:txBody>
          <a:bodyPr/>
          <a:lstStyle/>
          <a:p>
            <a:pPr marL="0" indent="0" algn="ctr">
              <a:buNone/>
            </a:pPr>
            <a:r>
              <a:rPr lang="ru-RU" sz="2600" b="1" dirty="0" smtClean="0">
                <a:solidFill>
                  <a:srgbClr val="FF0000"/>
                </a:solidFill>
              </a:rPr>
              <a:t>   НЕСТАТЕВЕ</a:t>
            </a:r>
          </a:p>
          <a:p>
            <a:pPr marL="0" indent="0" algn="ctr">
              <a:buNone/>
            </a:pPr>
            <a:r>
              <a:rPr lang="ru-RU" sz="2800" dirty="0" smtClean="0"/>
              <a:t>        за </a:t>
            </a:r>
            <a:r>
              <a:rPr lang="ru-RU" sz="2800" dirty="0" err="1"/>
              <a:t>допомогою</a:t>
            </a:r>
            <a:r>
              <a:rPr lang="ru-RU" sz="2800" dirty="0"/>
              <a:t> </a:t>
            </a:r>
            <a:r>
              <a:rPr lang="ru-RU" sz="2800" dirty="0" err="1"/>
              <a:t>однієї</a:t>
            </a:r>
            <a:r>
              <a:rPr lang="ru-RU" sz="2800" dirty="0"/>
              <a:t> </a:t>
            </a:r>
            <a:r>
              <a:rPr lang="ru-RU" sz="2800" dirty="0" err="1"/>
              <a:t>нестатевої</a:t>
            </a:r>
            <a:r>
              <a:rPr lang="ru-RU" sz="2800" dirty="0"/>
              <a:t> </a:t>
            </a:r>
            <a:r>
              <a:rPr lang="ru-RU" sz="2800" dirty="0" smtClean="0"/>
              <a:t>                 </a:t>
            </a:r>
            <a:r>
              <a:rPr lang="ru-RU" sz="2800" dirty="0" err="1" smtClean="0"/>
              <a:t>клітини</a:t>
            </a:r>
            <a:r>
              <a:rPr lang="ru-RU" sz="2800" dirty="0" smtClean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групи</a:t>
            </a:r>
            <a:r>
              <a:rPr lang="ru-RU" sz="2800" dirty="0"/>
              <a:t> </a:t>
            </a:r>
            <a:r>
              <a:rPr lang="ru-RU" sz="2800" dirty="0" err="1" smtClean="0"/>
              <a:t>соматич­них</a:t>
            </a:r>
            <a:r>
              <a:rPr lang="ru-RU" sz="2800" dirty="0" smtClean="0"/>
              <a:t> </a:t>
            </a:r>
            <a:r>
              <a:rPr lang="ru-RU" sz="2800" dirty="0" err="1" smtClean="0"/>
              <a:t>клітин</a:t>
            </a:r>
            <a:endParaRPr lang="uk-UA" sz="2800" dirty="0"/>
          </a:p>
          <a:p>
            <a:pPr marL="0" indent="0">
              <a:buNone/>
            </a:pPr>
            <a:r>
              <a:rPr lang="ru-RU" dirty="0" smtClean="0"/>
              <a:t>                                             </a:t>
            </a:r>
            <a:endParaRPr lang="uk-UA" dirty="0"/>
          </a:p>
          <a:p>
            <a:endParaRPr lang="ru-RU" dirty="0" smtClean="0"/>
          </a:p>
        </p:txBody>
      </p:sp>
      <p:sp>
        <p:nvSpPr>
          <p:cNvPr id="4" name="Прямокутник 3"/>
          <p:cNvSpPr/>
          <p:nvPr/>
        </p:nvSpPr>
        <p:spPr>
          <a:xfrm>
            <a:off x="7495329" y="4986629"/>
            <a:ext cx="3762283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FF0000"/>
                </a:solidFill>
              </a:rPr>
              <a:t>СТАТЕВЕ</a:t>
            </a:r>
          </a:p>
          <a:p>
            <a:pPr algn="ctr"/>
            <a:r>
              <a:rPr lang="ru-RU" sz="3600" dirty="0" smtClean="0"/>
              <a:t> </a:t>
            </a:r>
            <a:r>
              <a:rPr lang="ru-RU" sz="2800" dirty="0" smtClean="0"/>
              <a:t>за </a:t>
            </a:r>
            <a:r>
              <a:rPr lang="ru-RU" sz="2800" dirty="0" err="1"/>
              <a:t>допомогою</a:t>
            </a:r>
            <a:r>
              <a:rPr lang="ru-RU" sz="2800" dirty="0"/>
              <a:t> </a:t>
            </a:r>
            <a:r>
              <a:rPr lang="ru-RU" sz="2800" dirty="0" smtClean="0"/>
              <a:t>гамет</a:t>
            </a:r>
            <a:endParaRPr lang="uk-UA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122" y="3942413"/>
            <a:ext cx="6520097" cy="2128603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0327" y="2581308"/>
            <a:ext cx="3657286" cy="2405321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80283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464" y="1401856"/>
            <a:ext cx="5468664" cy="1303867"/>
          </a:xfrm>
        </p:spPr>
        <p:txBody>
          <a:bodyPr>
            <a:normAutofit fontScale="90000"/>
          </a:bodyPr>
          <a:lstStyle/>
          <a:p>
            <a:r>
              <a:rPr lang="uk-UA" sz="3600" dirty="0" smtClean="0"/>
              <a:t>Вегетативне розмноження здійснюється </a:t>
            </a:r>
            <a:r>
              <a:rPr lang="ru-RU" sz="3600" dirty="0"/>
              <a:t>за </a:t>
            </a:r>
            <a:r>
              <a:rPr lang="ru-RU" sz="3600" dirty="0" err="1"/>
              <a:t>якого</a:t>
            </a:r>
            <a:r>
              <a:rPr lang="ru-RU" sz="3600" dirty="0"/>
              <a:t> в </a:t>
            </a:r>
            <a:r>
              <a:rPr lang="ru-RU" sz="3600" dirty="0" err="1"/>
              <a:t>багато</a:t>
            </a:r>
            <a:r>
              <a:rPr lang="ru-RU" sz="3600" dirty="0"/>
              <a:t>­</a:t>
            </a:r>
            <a:br>
              <a:rPr lang="ru-RU" sz="3600" dirty="0"/>
            </a:br>
            <a:r>
              <a:rPr lang="ru-RU" sz="3600" dirty="0" err="1"/>
              <a:t>клітинних</a:t>
            </a:r>
            <a:r>
              <a:rPr lang="ru-RU" sz="3600" dirty="0"/>
              <a:t> </a:t>
            </a:r>
            <a:r>
              <a:rPr lang="ru-RU" sz="3600" dirty="0" err="1"/>
              <a:t>організмів</a:t>
            </a:r>
            <a:r>
              <a:rPr lang="ru-RU" sz="3600" dirty="0"/>
              <a:t> </a:t>
            </a:r>
            <a:r>
              <a:rPr lang="ru-RU" sz="3600" dirty="0" err="1"/>
              <a:t>відокремлюються</a:t>
            </a:r>
            <a:r>
              <a:rPr lang="ru-RU" sz="3600" dirty="0"/>
              <a:t> </a:t>
            </a:r>
            <a:r>
              <a:rPr lang="ru-RU" sz="3600" dirty="0" err="1"/>
              <a:t>групи</a:t>
            </a:r>
            <a:r>
              <a:rPr lang="ru-RU" sz="3600" dirty="0"/>
              <a:t> </a:t>
            </a:r>
            <a:r>
              <a:rPr lang="ru-RU" sz="3600" dirty="0" err="1"/>
              <a:t>нестатевих</a:t>
            </a:r>
            <a:r>
              <a:rPr lang="ru-RU" sz="3600" dirty="0"/>
              <a:t> </a:t>
            </a:r>
            <a:r>
              <a:rPr lang="ru-RU" sz="3600" dirty="0" err="1"/>
              <a:t>клітин</a:t>
            </a:r>
            <a:r>
              <a:rPr lang="ru-RU" sz="3600" dirty="0"/>
              <a:t>, </a:t>
            </a:r>
            <a:r>
              <a:rPr lang="ru-RU" sz="3600" dirty="0" err="1"/>
              <a:t>які</a:t>
            </a:r>
            <a:r>
              <a:rPr lang="ru-RU" sz="3600" dirty="0"/>
              <a:t> </a:t>
            </a:r>
            <a:r>
              <a:rPr lang="ru-RU" sz="3600" dirty="0" err="1"/>
              <a:t>дають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початок новому </a:t>
            </a:r>
            <a:r>
              <a:rPr lang="ru-RU" sz="3600" dirty="0" err="1"/>
              <a:t>організму</a:t>
            </a:r>
            <a:endParaRPr lang="uk-UA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222" y="715578"/>
            <a:ext cx="5225669" cy="3583547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381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459" y="3814105"/>
            <a:ext cx="5066675" cy="2274157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50800"/>
          </a:effectLst>
        </p:spPr>
      </p:pic>
      <p:pic>
        <p:nvPicPr>
          <p:cNvPr id="10" name="Місце для вмісту 9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179009" y="4456264"/>
            <a:ext cx="2053652" cy="1631998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508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0537" y="4456264"/>
            <a:ext cx="2847002" cy="1631998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1838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498" y="689549"/>
            <a:ext cx="10717968" cy="1356608"/>
          </a:xfrm>
        </p:spPr>
        <p:txBody>
          <a:bodyPr>
            <a:normAutofit fontScale="90000"/>
          </a:bodyPr>
          <a:lstStyle/>
          <a:p>
            <a:r>
              <a:rPr lang="uk-UA" b="1" smtClean="0">
                <a:solidFill>
                  <a:srgbClr val="FF0000"/>
                </a:solidFill>
              </a:rPr>
              <a:t>Нестатеве розмноження- це відтворення собі подібних за участі нестатевих клітин</a:t>
            </a: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14" y="2635503"/>
            <a:ext cx="4676190" cy="1542857"/>
          </a:xfrm>
          <a:effectLst>
            <a:glow rad="127000">
              <a:schemeClr val="accent6">
                <a:lumMod val="20000"/>
                <a:lumOff val="80000"/>
              </a:schemeClr>
            </a:glow>
            <a:softEdge rad="508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14" y="4448706"/>
            <a:ext cx="10272889" cy="1697261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381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324" y="2635503"/>
            <a:ext cx="4909279" cy="1518176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</a:effectLst>
        </p:spPr>
      </p:pic>
      <p:sp>
        <p:nvSpPr>
          <p:cNvPr id="8" name="Прямокутник 7"/>
          <p:cNvSpPr/>
          <p:nvPr/>
        </p:nvSpPr>
        <p:spPr>
          <a:xfrm>
            <a:off x="1151075" y="2657644"/>
            <a:ext cx="15039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/>
              <a:t>п</a:t>
            </a:r>
            <a:r>
              <a:rPr lang="uk-UA" sz="2000" dirty="0" smtClean="0"/>
              <a:t>оділ навпіл</a:t>
            </a:r>
            <a:endParaRPr lang="uk-UA" sz="2000" dirty="0"/>
          </a:p>
        </p:txBody>
      </p:sp>
      <p:sp>
        <p:nvSpPr>
          <p:cNvPr id="9" name="Прямокутник 8"/>
          <p:cNvSpPr/>
          <p:nvPr/>
        </p:nvSpPr>
        <p:spPr>
          <a:xfrm>
            <a:off x="6363324" y="2635503"/>
            <a:ext cx="16209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 smtClean="0"/>
              <a:t>брунькування</a:t>
            </a:r>
            <a:endParaRPr lang="uk-UA" sz="2000" dirty="0"/>
          </a:p>
        </p:txBody>
      </p:sp>
      <p:sp>
        <p:nvSpPr>
          <p:cNvPr id="10" name="Прямокутник 9"/>
          <p:cNvSpPr/>
          <p:nvPr/>
        </p:nvSpPr>
        <p:spPr>
          <a:xfrm>
            <a:off x="1151075" y="5591454"/>
            <a:ext cx="21066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/>
              <a:t>м</a:t>
            </a:r>
            <a:r>
              <a:rPr lang="uk-UA" sz="2000" dirty="0" smtClean="0"/>
              <a:t>ножинний поділ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19248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498" y="689549"/>
            <a:ext cx="10717968" cy="1364103"/>
          </a:xfrm>
        </p:spPr>
        <p:txBody>
          <a:bodyPr>
            <a:normAutofit/>
          </a:bodyPr>
          <a:lstStyle/>
          <a:p>
            <a:r>
              <a:rPr lang="uk-UA" sz="6600" b="1" dirty="0" smtClean="0">
                <a:solidFill>
                  <a:srgbClr val="FF0000"/>
                </a:solidFill>
              </a:rPr>
              <a:t>Нестатеве розмноження</a:t>
            </a:r>
            <a:endParaRPr lang="uk-UA" sz="6600" b="1" dirty="0">
              <a:solidFill>
                <a:srgbClr val="FF0000"/>
              </a:solidFill>
            </a:endParaRP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0" y="2618807"/>
            <a:ext cx="5215462" cy="3549902"/>
          </a:xfrm>
          <a:effectLst>
            <a:glow rad="127000">
              <a:schemeClr val="accent6">
                <a:lumMod val="20000"/>
                <a:lumOff val="80000"/>
              </a:schemeClr>
            </a:glow>
            <a:softEdge rad="889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956" y="2618807"/>
            <a:ext cx="4207707" cy="3549902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63500"/>
          </a:effectLst>
        </p:spPr>
      </p:pic>
      <p:sp>
        <p:nvSpPr>
          <p:cNvPr id="9" name="Прямокутник 8"/>
          <p:cNvSpPr/>
          <p:nvPr/>
        </p:nvSpPr>
        <p:spPr>
          <a:xfrm>
            <a:off x="2579198" y="5768599"/>
            <a:ext cx="20986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i="1" dirty="0"/>
              <a:t>С</a:t>
            </a:r>
            <a:r>
              <a:rPr lang="uk-UA" sz="2000" b="1" i="1" dirty="0" smtClean="0"/>
              <a:t>пороутворення</a:t>
            </a:r>
            <a:endParaRPr lang="uk-UA" sz="2000" b="1" i="1" dirty="0"/>
          </a:p>
        </p:txBody>
      </p:sp>
    </p:spTree>
    <p:extLst>
      <p:ext uri="{BB962C8B-B14F-4D97-AF65-F5344CB8AC3E}">
        <p14:creationId xmlns:p14="http://schemas.microsoft.com/office/powerpoint/2010/main" val="65811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498" y="689549"/>
            <a:ext cx="10717968" cy="1364103"/>
          </a:xfrm>
        </p:spPr>
        <p:txBody>
          <a:bodyPr>
            <a:normAutofit fontScale="90000"/>
          </a:bodyPr>
          <a:lstStyle/>
          <a:p>
            <a:r>
              <a:rPr lang="uk-UA" sz="6600" b="1" dirty="0" smtClean="0">
                <a:solidFill>
                  <a:srgbClr val="FF0000"/>
                </a:solidFill>
              </a:rPr>
              <a:t>Нестатеве розмноження:</a:t>
            </a:r>
            <a:br>
              <a:rPr lang="uk-UA" sz="6600" b="1" dirty="0" smtClean="0">
                <a:solidFill>
                  <a:srgbClr val="FF0000"/>
                </a:solidFill>
              </a:rPr>
            </a:br>
            <a:r>
              <a:rPr lang="uk-UA" sz="6600" b="1" dirty="0" smtClean="0">
                <a:solidFill>
                  <a:srgbClr val="FF0000"/>
                </a:solidFill>
              </a:rPr>
              <a:t>переваги    недоліки</a:t>
            </a:r>
            <a:endParaRPr lang="uk-UA" sz="6600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334124" y="3231489"/>
            <a:ext cx="5471410" cy="26443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-</a:t>
            </a:r>
            <a:r>
              <a:rPr lang="uk-UA" sz="2800" dirty="0" smtClean="0"/>
              <a:t>потрібна одна батьківська особина                           </a:t>
            </a:r>
          </a:p>
          <a:p>
            <a:pPr marL="0" indent="0">
              <a:buNone/>
            </a:pPr>
            <a:r>
              <a:rPr lang="uk-UA" sz="2800" dirty="0" smtClean="0"/>
              <a:t>-нащадки генетично ідентичні </a:t>
            </a:r>
          </a:p>
          <a:p>
            <a:pPr marL="0" indent="0">
              <a:buNone/>
            </a:pPr>
            <a:r>
              <a:rPr lang="uk-UA" sz="2800" dirty="0" smtClean="0"/>
              <a:t>-сприяє поширенню виду</a:t>
            </a:r>
          </a:p>
          <a:p>
            <a:pPr marL="0" indent="0">
              <a:buNone/>
            </a:pPr>
            <a:r>
              <a:rPr lang="uk-UA" sz="2800" dirty="0" smtClean="0"/>
              <a:t>-швидке розмноження                                                                                             </a:t>
            </a:r>
            <a:endParaRPr lang="uk-UA" sz="2800" dirty="0"/>
          </a:p>
        </p:txBody>
      </p:sp>
      <p:sp>
        <p:nvSpPr>
          <p:cNvPr id="5" name="Стрілка вниз 4"/>
          <p:cNvSpPr/>
          <p:nvPr/>
        </p:nvSpPr>
        <p:spPr>
          <a:xfrm>
            <a:off x="3140439" y="2493164"/>
            <a:ext cx="524656" cy="67455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841" y="2493164"/>
            <a:ext cx="579170" cy="738325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6805534" y="3231489"/>
            <a:ext cx="44370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3200" dirty="0" err="1" smtClean="0"/>
              <a:t>відсутня</a:t>
            </a:r>
            <a:r>
              <a:rPr lang="ru-RU" sz="3200" dirty="0" smtClean="0"/>
              <a:t> </a:t>
            </a:r>
            <a:r>
              <a:rPr lang="ru-RU" sz="3200" dirty="0" err="1" smtClean="0"/>
              <a:t>генетична</a:t>
            </a:r>
            <a:endParaRPr lang="ru-RU" sz="3200" dirty="0" smtClean="0"/>
          </a:p>
          <a:p>
            <a:r>
              <a:rPr lang="ru-RU" sz="3200" dirty="0"/>
              <a:t> </a:t>
            </a:r>
            <a:r>
              <a:rPr lang="ru-RU" sz="3200" dirty="0" smtClean="0"/>
              <a:t>     </a:t>
            </a:r>
            <a:r>
              <a:rPr lang="ru-RU" sz="3200" dirty="0" err="1" smtClean="0"/>
              <a:t>мінливість</a:t>
            </a:r>
            <a:endParaRPr lang="ru-RU" sz="3200" dirty="0" smtClean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405" y="4409326"/>
            <a:ext cx="3403346" cy="1619777"/>
          </a:xfrm>
          <a:prstGeom prst="rect">
            <a:avLst/>
          </a:prstGeom>
          <a:effectLst>
            <a:glow rad="127000">
              <a:schemeClr val="bg1"/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347318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460</TotalTime>
  <Words>305</Words>
  <Application>Microsoft Office PowerPoint</Application>
  <PresentationFormat>Широкий екран</PresentationFormat>
  <Paragraphs>38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19" baseType="lpstr">
      <vt:lpstr>Arial</vt:lpstr>
      <vt:lpstr>Garamond</vt:lpstr>
      <vt:lpstr>Природа</vt:lpstr>
      <vt:lpstr>Репродукція як механізм забезпечення безперервності існування видів</vt:lpstr>
      <vt:lpstr>Презентація PowerPoint</vt:lpstr>
      <vt:lpstr>Презентація PowerPoint</vt:lpstr>
      <vt:lpstr>Здатність розмножуватись реалізується на кожному з рівнів організації</vt:lpstr>
      <vt:lpstr>Основні форми розмноження живих іс­тот</vt:lpstr>
      <vt:lpstr>Вегетативне розмноження здійснюється за якого в багато­ клітинних організмів відокремлюються групи нестатевих клітин, які дають початок новому організму</vt:lpstr>
      <vt:lpstr>Нестатеве розмноження- це відтворення собі подібних за участі нестатевих клітин</vt:lpstr>
      <vt:lpstr>Нестатеве розмноження</vt:lpstr>
      <vt:lpstr>Нестатеве розмноження: переваги    недоліки</vt:lpstr>
      <vt:lpstr>Статеве розмноження – відтворення собі подібних за участі статевих клітин</vt:lpstr>
      <vt:lpstr>Презентація PowerPoint</vt:lpstr>
      <vt:lpstr>Гермафродитизм – спосіб статевого розмноження, за якого чоловічі та жіночі гамети розвиваються в одному організмі </vt:lpstr>
      <vt:lpstr>Партеногенез – спосіб розмноження, за якого розвиток нового організму здійснюється із незаплідненої яйцеклітини</vt:lpstr>
      <vt:lpstr>Поліембріонія – процес розвитку кількох зародків з однієї заплідненої яйцеклітини</vt:lpstr>
      <vt:lpstr>Значення статевого розмноження</vt:lpstr>
      <vt:lpstr>ЗАВДАННЯ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Репродукція як механізм забезпечення безперервності існування видів</dc:title>
  <dc:creator>Закликовська А.В.</dc:creator>
  <cp:lastModifiedBy>Закликовська А.В.</cp:lastModifiedBy>
  <cp:revision>33</cp:revision>
  <dcterms:created xsi:type="dcterms:W3CDTF">2020-03-17T18:35:23Z</dcterms:created>
  <dcterms:modified xsi:type="dcterms:W3CDTF">2021-08-23T13:49:54Z</dcterms:modified>
</cp:coreProperties>
</file>