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9" r:id="rId3"/>
    <p:sldId id="268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BD17E-7481-4938-B9F2-07695312D7D0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76ADD-1943-45F0-A0A2-7D60A6F16E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361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76ADD-1943-45F0-A0A2-7D60A6F16E7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0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12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55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17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48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092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322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59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7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55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35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72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0254C-1CFC-4A0E-B603-A732251C7D98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6E6A6-17D3-4390-BE3D-94D7306842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11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501008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i="1" dirty="0" err="1" smtClean="0">
                <a:solidFill>
                  <a:srgbClr val="002060"/>
                </a:solidFill>
              </a:rPr>
              <a:t>Віруси</a:t>
            </a:r>
            <a:r>
              <a:rPr lang="ru-RU" sz="6600" b="1" i="1" dirty="0" smtClean="0">
                <a:solidFill>
                  <a:srgbClr val="002060"/>
                </a:solidFill>
              </a:rPr>
              <a:t>, </a:t>
            </a:r>
            <a:r>
              <a:rPr lang="ru-RU" sz="6600" b="1" i="1" dirty="0" err="1" smtClean="0">
                <a:solidFill>
                  <a:srgbClr val="002060"/>
                </a:solidFill>
              </a:rPr>
              <a:t>віроїди</a:t>
            </a:r>
            <a:r>
              <a:rPr lang="ru-RU" sz="6600" b="1" i="1" dirty="0" smtClean="0">
                <a:solidFill>
                  <a:srgbClr val="002060"/>
                </a:solidFill>
              </a:rPr>
              <a:t>, </a:t>
            </a:r>
            <a:r>
              <a:rPr lang="ru-RU" sz="6600" b="1" i="1" dirty="0" err="1" smtClean="0">
                <a:solidFill>
                  <a:srgbClr val="002060"/>
                </a:solidFill>
              </a:rPr>
              <a:t>пріони</a:t>
            </a:r>
            <a:r>
              <a:rPr lang="ru-RU" sz="6600" b="1" i="1" dirty="0" smtClean="0">
                <a:solidFill>
                  <a:srgbClr val="002060"/>
                </a:solidFill>
              </a:rPr>
              <a:t>. </a:t>
            </a:r>
            <a:r>
              <a:rPr lang="ru-RU" sz="6600" b="1" i="1" dirty="0" err="1" smtClean="0">
                <a:solidFill>
                  <a:srgbClr val="002060"/>
                </a:solidFill>
              </a:rPr>
              <a:t>Особливості</a:t>
            </a:r>
            <a:r>
              <a:rPr lang="ru-RU" sz="6600" b="1" i="1" dirty="0" smtClean="0">
                <a:solidFill>
                  <a:srgbClr val="002060"/>
                </a:solidFill>
              </a:rPr>
              <a:t> </a:t>
            </a:r>
            <a:r>
              <a:rPr lang="ru-RU" sz="6600" b="1" i="1" dirty="0" err="1" smtClean="0">
                <a:solidFill>
                  <a:srgbClr val="002060"/>
                </a:solidFill>
              </a:rPr>
              <a:t>їхньої</a:t>
            </a:r>
            <a:r>
              <a:rPr lang="ru-RU" sz="6600" b="1" i="1" dirty="0" smtClean="0">
                <a:solidFill>
                  <a:srgbClr val="002060"/>
                </a:solidFill>
              </a:rPr>
              <a:t> </a:t>
            </a:r>
            <a:r>
              <a:rPr lang="ru-RU" sz="6600" b="1" i="1" dirty="0" err="1" smtClean="0">
                <a:solidFill>
                  <a:srgbClr val="002060"/>
                </a:solidFill>
              </a:rPr>
              <a:t>організації</a:t>
            </a:r>
            <a:r>
              <a:rPr lang="ru-RU" sz="6600" b="1" i="1" dirty="0" smtClean="0">
                <a:solidFill>
                  <a:srgbClr val="002060"/>
                </a:solidFill>
              </a:rPr>
              <a:t> та </a:t>
            </a:r>
            <a:r>
              <a:rPr lang="ru-RU" sz="6600" b="1" i="1" dirty="0" err="1" smtClean="0">
                <a:solidFill>
                  <a:srgbClr val="002060"/>
                </a:solidFill>
              </a:rPr>
              <a:t>функціонування</a:t>
            </a:r>
            <a:endParaRPr lang="ru-RU" sz="66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6237312"/>
            <a:ext cx="5792688" cy="409600"/>
          </a:xfrm>
        </p:spPr>
        <p:txBody>
          <a:bodyPr>
            <a:normAutofit/>
          </a:bodyPr>
          <a:lstStyle/>
          <a:p>
            <a:r>
              <a:rPr lang="ru-RU" dirty="0" smtClean="0"/>
              <a:t>БІОЛОГІЯ 10 КЛАС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37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77281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Розміри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більшості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вірусів</a:t>
            </a:r>
            <a:r>
              <a:rPr lang="ru-RU" sz="2800" b="1" dirty="0" smtClean="0">
                <a:solidFill>
                  <a:srgbClr val="002060"/>
                </a:solidFill>
              </a:rPr>
              <a:t> – у межах </a:t>
            </a:r>
            <a:r>
              <a:rPr lang="ru-RU" sz="2800" b="1" dirty="0" err="1" smtClean="0">
                <a:solidFill>
                  <a:srgbClr val="002060"/>
                </a:solidFill>
              </a:rPr>
              <a:t>від</a:t>
            </a:r>
            <a:r>
              <a:rPr lang="ru-RU" sz="2800" b="1" dirty="0" smtClean="0">
                <a:solidFill>
                  <a:srgbClr val="002060"/>
                </a:solidFill>
              </a:rPr>
              <a:t> 20 до 300 </a:t>
            </a:r>
            <a:r>
              <a:rPr lang="ru-RU" sz="2800" b="1" dirty="0" err="1" smtClean="0">
                <a:solidFill>
                  <a:srgbClr val="002060"/>
                </a:solidFill>
              </a:rPr>
              <a:t>нм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>
                <a:solidFill>
                  <a:srgbClr val="002060"/>
                </a:solidFill>
              </a:rPr>
              <a:t>М</a:t>
            </a:r>
            <a:r>
              <a:rPr lang="ru-RU" sz="2800" b="1" dirty="0" smtClean="0">
                <a:solidFill>
                  <a:srgbClr val="002060"/>
                </a:solidFill>
              </a:rPr>
              <a:t>ега- й </a:t>
            </a:r>
            <a:r>
              <a:rPr lang="ru-RU" sz="2800" b="1" dirty="0" err="1" smtClean="0">
                <a:solidFill>
                  <a:srgbClr val="002060"/>
                </a:solidFill>
              </a:rPr>
              <a:t>мімівіруси</a:t>
            </a:r>
            <a:r>
              <a:rPr lang="ru-RU" sz="2800" b="1" dirty="0" smtClean="0">
                <a:solidFill>
                  <a:srgbClr val="002060"/>
                </a:solidFill>
              </a:rPr>
              <a:t> з </a:t>
            </a:r>
            <a:r>
              <a:rPr lang="ru-RU" sz="2800" b="1" dirty="0" err="1" smtClean="0">
                <a:solidFill>
                  <a:srgbClr val="002060"/>
                </a:solidFill>
              </a:rPr>
              <a:t>розмірами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близько</a:t>
            </a:r>
            <a:r>
              <a:rPr lang="ru-RU" sz="2800" b="1" dirty="0" smtClean="0">
                <a:solidFill>
                  <a:srgbClr val="002060"/>
                </a:solidFill>
              </a:rPr>
              <a:t> 600 </a:t>
            </a:r>
            <a:r>
              <a:rPr lang="ru-RU" sz="2800" b="1" dirty="0" err="1" smtClean="0">
                <a:solidFill>
                  <a:srgbClr val="002060"/>
                </a:solidFill>
              </a:rPr>
              <a:t>нм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76400"/>
            <a:ext cx="7200800" cy="48965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233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</a:rPr>
              <a:t>Повністю</a:t>
            </a:r>
            <a:r>
              <a:rPr lang="ru-RU" sz="3200" dirty="0" smtClean="0">
                <a:solidFill>
                  <a:srgbClr val="C00000"/>
                </a:solidFill>
              </a:rPr>
              <a:t> сформована </a:t>
            </a:r>
            <a:r>
              <a:rPr lang="ru-RU" sz="3200" dirty="0" err="1" smtClean="0">
                <a:solidFill>
                  <a:srgbClr val="C00000"/>
                </a:solidFill>
              </a:rPr>
              <a:t>інфекційна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вірусна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err="1" smtClean="0">
                <a:solidFill>
                  <a:srgbClr val="C00000"/>
                </a:solidFill>
              </a:rPr>
              <a:t>частинка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називається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ВІРІОНОМ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8" y="1542923"/>
            <a:ext cx="7934137" cy="404631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7029" y="5733256"/>
            <a:ext cx="8676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Вірусні</a:t>
            </a:r>
            <a:r>
              <a:rPr lang="ru-RU" b="1" dirty="0" smtClean="0"/>
              <a:t> </a:t>
            </a:r>
            <a:r>
              <a:rPr lang="ru-RU" b="1" dirty="0" err="1" smtClean="0"/>
              <a:t>частинки</a:t>
            </a:r>
            <a:r>
              <a:rPr lang="ru-RU" b="1" dirty="0" smtClean="0"/>
              <a:t>: 1 – герпесу; 2 – </a:t>
            </a:r>
            <a:r>
              <a:rPr lang="ru-RU" b="1" dirty="0" err="1" smtClean="0"/>
              <a:t>грипу</a:t>
            </a:r>
            <a:r>
              <a:rPr lang="ru-RU" b="1" dirty="0" smtClean="0"/>
              <a:t>; 3 – </a:t>
            </a:r>
            <a:r>
              <a:rPr lang="ru-RU" b="1" dirty="0" err="1" smtClean="0"/>
              <a:t>тютюнової</a:t>
            </a:r>
            <a:r>
              <a:rPr lang="ru-RU" b="1" dirty="0" smtClean="0"/>
              <a:t> </a:t>
            </a:r>
            <a:r>
              <a:rPr lang="ru-RU" b="1" dirty="0" err="1" smtClean="0"/>
              <a:t>мозаїки</a:t>
            </a:r>
            <a:r>
              <a:rPr lang="ru-RU" b="1" dirty="0" smtClean="0"/>
              <a:t>; 4 – </a:t>
            </a:r>
            <a:r>
              <a:rPr lang="ru-RU" b="1" dirty="0" err="1" smtClean="0"/>
              <a:t>бактеріофаг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4868" y="6211669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Вірусна</a:t>
            </a:r>
            <a:r>
              <a:rPr lang="ru-RU" dirty="0" smtClean="0"/>
              <a:t> </a:t>
            </a:r>
            <a:r>
              <a:rPr lang="ru-RU" dirty="0" err="1" smtClean="0"/>
              <a:t>нуклеїнова</a:t>
            </a:r>
            <a:r>
              <a:rPr lang="ru-RU" dirty="0" smtClean="0"/>
              <a:t> кислота </a:t>
            </a:r>
            <a:r>
              <a:rPr lang="ru-RU" dirty="0" err="1" smtClean="0"/>
              <a:t>може</a:t>
            </a:r>
            <a:r>
              <a:rPr lang="ru-RU" dirty="0" smtClean="0"/>
              <a:t> бути представлена одно- </a:t>
            </a:r>
            <a:r>
              <a:rPr lang="ru-RU" dirty="0" err="1" smtClean="0"/>
              <a:t>або</a:t>
            </a:r>
            <a:r>
              <a:rPr lang="ru-RU" dirty="0"/>
              <a:t> </a:t>
            </a:r>
            <a:r>
              <a:rPr lang="ru-RU" dirty="0" err="1" smtClean="0"/>
              <a:t>дволанцюговими</a:t>
            </a:r>
            <a:r>
              <a:rPr lang="ru-RU" dirty="0" smtClean="0"/>
              <a:t> молекулами ДНК (ДНК-</a:t>
            </a:r>
            <a:r>
              <a:rPr lang="ru-RU" dirty="0" err="1" smtClean="0"/>
              <a:t>вмісні</a:t>
            </a:r>
            <a:r>
              <a:rPr lang="ru-RU" dirty="0" smtClean="0"/>
              <a:t> </a:t>
            </a:r>
            <a:r>
              <a:rPr lang="ru-RU" dirty="0" err="1" smtClean="0"/>
              <a:t>віруси</a:t>
            </a:r>
            <a:r>
              <a:rPr lang="ru-RU" dirty="0" smtClean="0"/>
              <a:t>) </a:t>
            </a:r>
            <a:r>
              <a:rPr lang="ru-RU" dirty="0" err="1" smtClean="0"/>
              <a:t>чи</a:t>
            </a:r>
            <a:r>
              <a:rPr lang="ru-RU" dirty="0" smtClean="0"/>
              <a:t> РНК (РНК-</a:t>
            </a:r>
            <a:r>
              <a:rPr lang="ru-RU" dirty="0" err="1" smtClean="0"/>
              <a:t>вмісні</a:t>
            </a:r>
            <a:r>
              <a:rPr lang="ru-RU" dirty="0" smtClean="0"/>
              <a:t> </a:t>
            </a:r>
            <a:r>
              <a:rPr lang="ru-RU" dirty="0" err="1" smtClean="0"/>
              <a:t>віруси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719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8800" dirty="0" smtClean="0">
                <a:solidFill>
                  <a:srgbClr val="C00000"/>
                </a:solidFill>
              </a:rPr>
              <a:t>Форма вірусів</a:t>
            </a:r>
            <a:endParaRPr lang="ru-RU" sz="8800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433" y="1772816"/>
            <a:ext cx="6408712" cy="4824536"/>
          </a:xfrm>
          <a:prstGeom prst="rect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67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Вірусна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нуклеїнова</a:t>
            </a:r>
            <a:r>
              <a:rPr lang="ru-RU" sz="2400" dirty="0" smtClean="0">
                <a:solidFill>
                  <a:srgbClr val="002060"/>
                </a:solidFill>
              </a:rPr>
              <a:t> кислота </a:t>
            </a:r>
            <a:r>
              <a:rPr lang="ru-RU" sz="2400" dirty="0" err="1" smtClean="0">
                <a:solidFill>
                  <a:srgbClr val="002060"/>
                </a:solidFill>
              </a:rPr>
              <a:t>може</a:t>
            </a:r>
            <a:r>
              <a:rPr lang="ru-RU" sz="2400" dirty="0" smtClean="0">
                <a:solidFill>
                  <a:srgbClr val="002060"/>
                </a:solidFill>
              </a:rPr>
              <a:t> бути представлена одно- </a:t>
            </a:r>
            <a:r>
              <a:rPr lang="ru-RU" sz="2400" dirty="0" err="1" smtClean="0">
                <a:solidFill>
                  <a:srgbClr val="002060"/>
                </a:solidFill>
              </a:rPr>
              <a:t>або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дволанцюговими</a:t>
            </a:r>
            <a:r>
              <a:rPr lang="ru-RU" sz="2400" dirty="0" smtClean="0">
                <a:solidFill>
                  <a:srgbClr val="002060"/>
                </a:solidFill>
              </a:rPr>
              <a:t> молекулами ДНК (ДНК-</a:t>
            </a:r>
            <a:r>
              <a:rPr lang="ru-RU" sz="2400" dirty="0" err="1" smtClean="0">
                <a:solidFill>
                  <a:srgbClr val="002060"/>
                </a:solidFill>
              </a:rPr>
              <a:t>вмісні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віруси</a:t>
            </a:r>
            <a:r>
              <a:rPr lang="ru-RU" sz="2400" dirty="0" smtClean="0">
                <a:solidFill>
                  <a:srgbClr val="002060"/>
                </a:solidFill>
              </a:rPr>
              <a:t>) </a:t>
            </a:r>
            <a:r>
              <a:rPr lang="ru-RU" sz="2400" dirty="0" err="1" smtClean="0">
                <a:solidFill>
                  <a:srgbClr val="002060"/>
                </a:solidFill>
              </a:rPr>
              <a:t>чи</a:t>
            </a:r>
            <a:r>
              <a:rPr lang="ru-RU" sz="2400" dirty="0" smtClean="0">
                <a:solidFill>
                  <a:srgbClr val="002060"/>
                </a:solidFill>
              </a:rPr>
              <a:t> РНК (РНК-</a:t>
            </a:r>
            <a:r>
              <a:rPr lang="ru-RU" sz="2400" dirty="0" err="1" smtClean="0">
                <a:solidFill>
                  <a:srgbClr val="002060"/>
                </a:solidFill>
              </a:rPr>
              <a:t>вмісні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віруси</a:t>
            </a:r>
            <a:r>
              <a:rPr lang="ru-RU" sz="2400" dirty="0" smtClean="0">
                <a:solidFill>
                  <a:srgbClr val="002060"/>
                </a:solidFill>
              </a:rPr>
              <a:t>)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User\Desktop\d322e55084ab0b88ad85472baa5167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1709" y="1825625"/>
            <a:ext cx="6440581" cy="435133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207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363272" cy="6336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 smtClean="0"/>
              <a:t>Майже</a:t>
            </a:r>
            <a:r>
              <a:rPr lang="ru-RU" sz="2800" dirty="0" smtClean="0"/>
              <a:t> 95 % </a:t>
            </a:r>
            <a:r>
              <a:rPr lang="ru-RU" sz="2800" dirty="0" err="1" smtClean="0"/>
              <a:t>відомих</a:t>
            </a:r>
            <a:r>
              <a:rPr lang="ru-RU" sz="2800" dirty="0" smtClean="0"/>
              <a:t> </a:t>
            </a:r>
            <a:r>
              <a:rPr lang="ru-RU" sz="2800" dirty="0" err="1" smtClean="0"/>
              <a:t>інфекційних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захворювань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спричиняють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або</a:t>
            </a:r>
            <a:r>
              <a:rPr lang="ru-RU" sz="2800" dirty="0" smtClean="0"/>
              <a:t> </a:t>
            </a:r>
            <a:r>
              <a:rPr lang="ru-RU" sz="2800" dirty="0" err="1" smtClean="0"/>
              <a:t>віруси</a:t>
            </a:r>
            <a:r>
              <a:rPr lang="ru-RU" sz="2800" dirty="0" smtClean="0"/>
              <a:t>, </a:t>
            </a:r>
            <a:r>
              <a:rPr lang="ru-RU" sz="2800" dirty="0" err="1" smtClean="0"/>
              <a:t>або</a:t>
            </a:r>
            <a:r>
              <a:rPr lang="ru-RU" sz="2800" dirty="0" smtClean="0"/>
              <a:t> </a:t>
            </a:r>
            <a:r>
              <a:rPr lang="ru-RU" sz="2800" dirty="0" err="1" smtClean="0"/>
              <a:t>бактерії</a:t>
            </a:r>
            <a:r>
              <a:rPr lang="ru-RU" sz="2800" dirty="0" smtClean="0"/>
              <a:t>. </a:t>
            </a:r>
            <a:r>
              <a:rPr lang="ru-RU" sz="2800" dirty="0" err="1" smtClean="0"/>
              <a:t>Бактеріальні</a:t>
            </a:r>
            <a:r>
              <a:rPr lang="ru-RU" sz="2800" dirty="0" smtClean="0"/>
              <a:t> </a:t>
            </a:r>
            <a:r>
              <a:rPr lang="ru-RU" sz="2800" dirty="0" err="1" smtClean="0"/>
              <a:t>хвороби</a:t>
            </a:r>
            <a:r>
              <a:rPr lang="ru-RU" sz="2800" dirty="0"/>
              <a:t> </a:t>
            </a:r>
            <a:r>
              <a:rPr lang="ru-RU" sz="2800" dirty="0" err="1" smtClean="0"/>
              <a:t>сучасна</a:t>
            </a:r>
            <a:r>
              <a:rPr lang="ru-RU" sz="2800" dirty="0" smtClean="0"/>
              <a:t> медицина </a:t>
            </a:r>
            <a:r>
              <a:rPr lang="ru-RU" sz="2800" dirty="0" err="1" smtClean="0"/>
              <a:t>лікує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ефективно</a:t>
            </a:r>
            <a:r>
              <a:rPr lang="ru-RU" sz="2800" dirty="0" smtClean="0"/>
              <a:t> за </a:t>
            </a:r>
            <a:r>
              <a:rPr lang="ru-RU" sz="2800" dirty="0" err="1" smtClean="0"/>
              <a:t>допомогою</a:t>
            </a:r>
            <a:r>
              <a:rPr lang="ru-RU" sz="2800" dirty="0" smtClean="0"/>
              <a:t> </a:t>
            </a:r>
            <a:r>
              <a:rPr lang="ru-RU" sz="2800" dirty="0" err="1" smtClean="0"/>
              <a:t>великої</a:t>
            </a:r>
            <a:r>
              <a:rPr lang="ru-RU" sz="2800" dirty="0"/>
              <a:t> </a:t>
            </a:r>
            <a:r>
              <a:rPr lang="ru-RU" sz="2800" dirty="0" err="1" smtClean="0"/>
              <a:t>кількості</a:t>
            </a:r>
            <a:r>
              <a:rPr lang="ru-RU" sz="2800" dirty="0" smtClean="0"/>
              <a:t> </a:t>
            </a:r>
            <a:r>
              <a:rPr lang="ru-RU" sz="2800" dirty="0" err="1" smtClean="0"/>
              <a:t>різних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антибіотиків</a:t>
            </a:r>
            <a:r>
              <a:rPr lang="ru-RU" sz="2800" dirty="0" smtClean="0"/>
              <a:t>. А ось з </a:t>
            </a:r>
            <a:r>
              <a:rPr lang="ru-RU" sz="2800" dirty="0" err="1" smtClean="0"/>
              <a:t>вірусними</a:t>
            </a:r>
            <a:r>
              <a:rPr lang="ru-RU" sz="2800" dirty="0" smtClean="0"/>
              <a:t> хворобами медицина </a:t>
            </a:r>
            <a:r>
              <a:rPr lang="ru-RU" sz="2800" dirty="0" err="1" smtClean="0"/>
              <a:t>поки</a:t>
            </a:r>
            <a:r>
              <a:rPr lang="ru-RU" sz="2800" dirty="0" smtClean="0"/>
              <a:t>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справитися</a:t>
            </a:r>
            <a:r>
              <a:rPr lang="ru-RU" sz="2800" dirty="0" smtClean="0"/>
              <a:t> не </a:t>
            </a:r>
            <a:r>
              <a:rPr lang="ru-RU" sz="2800" dirty="0" err="1" smtClean="0"/>
              <a:t>може</a:t>
            </a:r>
            <a:r>
              <a:rPr lang="ru-RU" sz="2800" dirty="0" smtClean="0"/>
              <a:t>. </a:t>
            </a:r>
            <a:r>
              <a:rPr lang="ru-RU" sz="2800" dirty="0" err="1" smtClean="0"/>
              <a:t>Нині</a:t>
            </a:r>
            <a:r>
              <a:rPr lang="ru-RU" sz="2800" dirty="0" smtClean="0"/>
              <a:t> описано </a:t>
            </a:r>
            <a:r>
              <a:rPr lang="ru-RU" sz="2800" dirty="0" err="1" smtClean="0"/>
              <a:t>понад</a:t>
            </a:r>
            <a:r>
              <a:rPr lang="ru-RU" sz="2800" dirty="0" smtClean="0"/>
              <a:t> 500 </a:t>
            </a:r>
            <a:r>
              <a:rPr lang="ru-RU" sz="2800" dirty="0" err="1" smtClean="0"/>
              <a:t>вірусів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спричиняють</a:t>
            </a:r>
            <a:r>
              <a:rPr lang="ru-RU" sz="2800" dirty="0" smtClean="0"/>
              <a:t> </a:t>
            </a:r>
            <a:r>
              <a:rPr lang="ru-RU" sz="2800" dirty="0" err="1" smtClean="0"/>
              <a:t>інфекційні</a:t>
            </a:r>
            <a:r>
              <a:rPr lang="ru-RU" sz="2800" dirty="0" smtClean="0"/>
              <a:t> </a:t>
            </a:r>
            <a:r>
              <a:rPr lang="ru-RU" sz="2800" dirty="0" err="1" smtClean="0"/>
              <a:t>захворювання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людини</a:t>
            </a:r>
            <a:r>
              <a:rPr lang="ru-RU" sz="2800" dirty="0" smtClean="0"/>
              <a:t> і </a:t>
            </a:r>
            <a:r>
              <a:rPr lang="ru-RU" sz="2800" dirty="0" err="1" smtClean="0"/>
              <a:t>тварин</a:t>
            </a:r>
            <a:r>
              <a:rPr lang="ru-RU" sz="2800" dirty="0" smtClean="0"/>
              <a:t>, </a:t>
            </a:r>
            <a:r>
              <a:rPr lang="ru-RU" sz="2800" dirty="0" err="1" smtClean="0"/>
              <a:t>серед</a:t>
            </a:r>
            <a:r>
              <a:rPr lang="ru-RU" sz="2800" dirty="0" smtClean="0"/>
              <a:t> </a:t>
            </a:r>
            <a:r>
              <a:rPr lang="ru-RU" sz="2800" dirty="0" err="1" smtClean="0"/>
              <a:t>яких</a:t>
            </a:r>
            <a:r>
              <a:rPr lang="ru-RU" sz="2800" dirty="0" smtClean="0"/>
              <a:t> </a:t>
            </a:r>
            <a:r>
              <a:rPr lang="ru-RU" sz="2800" dirty="0" err="1" smtClean="0"/>
              <a:t>найнебезпечнішими</a:t>
            </a:r>
            <a:r>
              <a:rPr lang="ru-RU" sz="2800" dirty="0" smtClean="0"/>
              <a:t> є </a:t>
            </a:r>
            <a:r>
              <a:rPr lang="ru-RU" sz="2800" dirty="0" err="1" smtClean="0"/>
              <a:t>геморагічна</a:t>
            </a:r>
            <a:r>
              <a:rPr lang="ru-RU" sz="2800" dirty="0" smtClean="0"/>
              <a:t> лихоманка </a:t>
            </a:r>
            <a:r>
              <a:rPr lang="ru-RU" sz="2800" dirty="0" err="1" smtClean="0"/>
              <a:t>Ебола</a:t>
            </a:r>
            <a:r>
              <a:rPr lang="ru-RU" sz="2800" dirty="0" smtClean="0"/>
              <a:t>, </a:t>
            </a:r>
            <a:r>
              <a:rPr lang="ru-RU" sz="2800" dirty="0" err="1" smtClean="0"/>
              <a:t>геморагічна</a:t>
            </a:r>
            <a:r>
              <a:rPr lang="ru-RU" sz="2800" dirty="0" smtClean="0"/>
              <a:t> лихоманка Марбург, СНІД, </a:t>
            </a:r>
            <a:r>
              <a:rPr lang="ru-RU" sz="2800" dirty="0" err="1" smtClean="0"/>
              <a:t>близькосхідний</a:t>
            </a:r>
            <a:r>
              <a:rPr lang="ru-RU" sz="2800" dirty="0" smtClean="0"/>
              <a:t> </a:t>
            </a:r>
            <a:r>
              <a:rPr lang="ru-RU" sz="2800" dirty="0" err="1" smtClean="0"/>
              <a:t>респіраторний</a:t>
            </a:r>
            <a:r>
              <a:rPr lang="ru-RU" sz="2800" dirty="0" smtClean="0"/>
              <a:t> синдром (</a:t>
            </a:r>
            <a:r>
              <a:rPr lang="en-US" sz="2800" dirty="0" smtClean="0"/>
              <a:t>MERS),</a:t>
            </a:r>
            <a:r>
              <a:rPr lang="uk-UA" sz="2800" dirty="0" smtClean="0"/>
              <a:t> </a:t>
            </a:r>
            <a:r>
              <a:rPr lang="ru-RU" sz="2800" dirty="0" err="1" smtClean="0"/>
              <a:t>важкий</a:t>
            </a:r>
            <a:r>
              <a:rPr lang="ru-RU" sz="2800" dirty="0" smtClean="0"/>
              <a:t> </a:t>
            </a:r>
            <a:r>
              <a:rPr lang="ru-RU" sz="2800" dirty="0" err="1" smtClean="0"/>
              <a:t>гострий</a:t>
            </a:r>
            <a:r>
              <a:rPr lang="ru-RU" sz="2800" dirty="0" smtClean="0"/>
              <a:t> </a:t>
            </a:r>
            <a:r>
              <a:rPr lang="ru-RU" sz="2800" dirty="0" err="1" smtClean="0"/>
              <a:t>респіраторний</a:t>
            </a:r>
            <a:r>
              <a:rPr lang="ru-RU" sz="2800" dirty="0" smtClean="0"/>
              <a:t> синдром (</a:t>
            </a:r>
            <a:r>
              <a:rPr lang="en-US" sz="2800" dirty="0" smtClean="0"/>
              <a:t>SARS) </a:t>
            </a:r>
            <a:r>
              <a:rPr lang="ru-RU" sz="2800" dirty="0" smtClean="0"/>
              <a:t>та </a:t>
            </a:r>
            <a:r>
              <a:rPr lang="ru-RU" sz="2800" dirty="0" err="1" smtClean="0"/>
              <a:t>ін</a:t>
            </a:r>
            <a:r>
              <a:rPr lang="ru-RU" sz="2800" dirty="0" smtClean="0"/>
              <a:t>. Чим </a:t>
            </a:r>
            <a:r>
              <a:rPr lang="ru-RU" sz="2800" dirty="0" err="1" smtClean="0"/>
              <a:t>віруси</a:t>
            </a:r>
            <a:r>
              <a:rPr lang="ru-RU" sz="2800" dirty="0" smtClean="0"/>
              <a:t> </a:t>
            </a:r>
            <a:r>
              <a:rPr lang="ru-RU" sz="2800" dirty="0" err="1" smtClean="0"/>
              <a:t>відрізняються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бактерій</a:t>
            </a:r>
            <a:r>
              <a:rPr lang="ru-RU" sz="2800" dirty="0" smtClean="0"/>
              <a:t>? На вашу думку, </a:t>
            </a:r>
            <a:r>
              <a:rPr lang="ru-RU" sz="2800" dirty="0" err="1" smtClean="0"/>
              <a:t>чому</a:t>
            </a:r>
            <a:r>
              <a:rPr lang="ru-RU" sz="2800" dirty="0" smtClean="0"/>
              <a:t> </a:t>
            </a:r>
            <a:r>
              <a:rPr lang="ru-RU" sz="2800" dirty="0" err="1" smtClean="0"/>
              <a:t>сучасній</a:t>
            </a:r>
            <a:r>
              <a:rPr lang="ru-RU" sz="2800" dirty="0" smtClean="0"/>
              <a:t> </a:t>
            </a:r>
            <a:r>
              <a:rPr lang="ru-RU" sz="2800" dirty="0" err="1" smtClean="0"/>
              <a:t>медицині</a:t>
            </a:r>
            <a:r>
              <a:rPr lang="ru-RU" sz="2800" dirty="0" smtClean="0"/>
              <a:t> </a:t>
            </a:r>
            <a:r>
              <a:rPr lang="ru-RU" sz="2800" dirty="0" err="1" smtClean="0"/>
              <a:t>важко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перемогти</a:t>
            </a:r>
            <a:r>
              <a:rPr lang="ru-RU" sz="2800" dirty="0" smtClean="0"/>
              <a:t> </a:t>
            </a:r>
            <a:r>
              <a:rPr lang="ru-RU" sz="2800" dirty="0" err="1" smtClean="0"/>
              <a:t>вірусні</a:t>
            </a:r>
            <a:r>
              <a:rPr lang="ru-RU" sz="2800" dirty="0" smtClean="0"/>
              <a:t> </a:t>
            </a:r>
            <a:r>
              <a:rPr lang="ru-RU" sz="2800" dirty="0" err="1" smtClean="0"/>
              <a:t>інфекції</a:t>
            </a:r>
            <a:r>
              <a:rPr lang="ru-RU" sz="2800" dirty="0" smtClean="0"/>
              <a:t>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2085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600" b="1" dirty="0" smtClean="0"/>
              <a:t>Живі, чи ні?</a:t>
            </a:r>
            <a:endParaRPr lang="uk-UA" sz="66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132856"/>
            <a:ext cx="7886700" cy="3067744"/>
          </a:xfrm>
          <a:effectLst>
            <a:glow rad="127000">
              <a:schemeClr val="bg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0474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err="1" smtClean="0">
                <a:solidFill>
                  <a:srgbClr val="C00000"/>
                </a:solidFill>
              </a:rPr>
              <a:t>Неклітинні</a:t>
            </a:r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5400" b="1" i="1" dirty="0" err="1" smtClean="0">
                <a:solidFill>
                  <a:srgbClr val="C00000"/>
                </a:solidFill>
              </a:rPr>
              <a:t>форми</a:t>
            </a:r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5400" b="1" i="1" dirty="0" err="1" smtClean="0">
                <a:solidFill>
                  <a:srgbClr val="C00000"/>
                </a:solidFill>
              </a:rPr>
              <a:t>життя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531" y="2060848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автономні</a:t>
            </a:r>
            <a:r>
              <a:rPr lang="ru-RU" dirty="0" smtClean="0"/>
              <a:t> </a:t>
            </a:r>
            <a:r>
              <a:rPr lang="ru-RU" dirty="0" err="1" smtClean="0"/>
              <a:t>структури</a:t>
            </a:r>
            <a:r>
              <a:rPr lang="ru-RU" dirty="0" smtClean="0"/>
              <a:t> на молекулярному </a:t>
            </a:r>
            <a:r>
              <a:rPr lang="ru-RU" dirty="0" err="1" smtClean="0"/>
              <a:t>рівні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, до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відносять</a:t>
            </a:r>
            <a:r>
              <a:rPr lang="ru-RU" dirty="0" smtClean="0"/>
              <a:t> </a:t>
            </a:r>
            <a:r>
              <a:rPr lang="ru-RU" dirty="0" err="1" smtClean="0"/>
              <a:t>віроїди</a:t>
            </a:r>
            <a:r>
              <a:rPr lang="ru-RU" dirty="0" smtClean="0"/>
              <a:t>, </a:t>
            </a:r>
            <a:r>
              <a:rPr lang="ru-RU" dirty="0" err="1" smtClean="0"/>
              <a:t>пріони</a:t>
            </a:r>
            <a:r>
              <a:rPr lang="ru-RU" dirty="0" smtClean="0"/>
              <a:t> та </a:t>
            </a:r>
            <a:r>
              <a:rPr lang="ru-RU" dirty="0" err="1" smtClean="0"/>
              <a:t>віруси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 smtClean="0"/>
              <a:t>Спільними</a:t>
            </a:r>
            <a:r>
              <a:rPr lang="ru-RU" dirty="0"/>
              <a:t> </a:t>
            </a:r>
            <a:r>
              <a:rPr lang="ru-RU" dirty="0" err="1" smtClean="0"/>
              <a:t>ознаками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форм </a:t>
            </a:r>
            <a:r>
              <a:rPr lang="ru-RU" dirty="0" err="1" smtClean="0"/>
              <a:t>життя</a:t>
            </a:r>
            <a:r>
              <a:rPr lang="ru-RU" dirty="0" smtClean="0"/>
              <a:t> є: </a:t>
            </a:r>
          </a:p>
          <a:p>
            <a:pPr marL="0" indent="0" algn="just">
              <a:buNone/>
            </a:pPr>
            <a:r>
              <a:rPr lang="ru-RU" dirty="0" smtClean="0"/>
              <a:t>а) </a:t>
            </a:r>
            <a:r>
              <a:rPr lang="ru-RU" dirty="0" err="1" smtClean="0"/>
              <a:t>субмікроскопічні</a:t>
            </a:r>
            <a:r>
              <a:rPr lang="ru-RU" dirty="0" smtClean="0"/>
              <a:t> </a:t>
            </a:r>
            <a:r>
              <a:rPr lang="ru-RU" dirty="0" err="1" smtClean="0"/>
              <a:t>розміри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б)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клітинної</a:t>
            </a:r>
            <a:r>
              <a:rPr lang="ru-RU" dirty="0"/>
              <a:t> </a:t>
            </a:r>
            <a:r>
              <a:rPr lang="ru-RU" dirty="0" err="1" smtClean="0"/>
              <a:t>будови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в) </a:t>
            </a:r>
            <a:r>
              <a:rPr lang="ru-RU" dirty="0" err="1" smtClean="0"/>
              <a:t>внутрішньоклітинний</a:t>
            </a:r>
            <a:r>
              <a:rPr lang="ru-RU" dirty="0" smtClean="0"/>
              <a:t> паразитизм; </a:t>
            </a:r>
          </a:p>
          <a:p>
            <a:pPr marL="0" indent="0" algn="just">
              <a:buNone/>
            </a:pPr>
            <a:r>
              <a:rPr lang="ru-RU" dirty="0"/>
              <a:t>г</a:t>
            </a:r>
            <a:r>
              <a:rPr lang="ru-RU" dirty="0" smtClean="0"/>
              <a:t>)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зберігати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ознаки</a:t>
            </a:r>
            <a:r>
              <a:rPr lang="ru-RU" dirty="0" smtClean="0"/>
              <a:t> та </a:t>
            </a:r>
            <a:r>
              <a:rPr lang="ru-RU" dirty="0" err="1" smtClean="0"/>
              <a:t>змінюватися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упливом</a:t>
            </a:r>
            <a:r>
              <a:rPr lang="ru-RU" dirty="0" smtClean="0"/>
              <a:t> умов;</a:t>
            </a:r>
          </a:p>
          <a:p>
            <a:pPr marL="0" indent="0" algn="just">
              <a:buNone/>
            </a:pPr>
            <a:r>
              <a:rPr lang="ru-RU" dirty="0" smtClean="0"/>
              <a:t> д)</a:t>
            </a:r>
            <a:r>
              <a:rPr lang="ru-RU" dirty="0" err="1" smtClean="0"/>
              <a:t>здатність</a:t>
            </a:r>
            <a:r>
              <a:rPr lang="ru-RU" dirty="0" smtClean="0"/>
              <a:t> до </a:t>
            </a:r>
            <a:r>
              <a:rPr lang="ru-RU" dirty="0" err="1" smtClean="0"/>
              <a:t>самовідтворення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824" y="4959786"/>
            <a:ext cx="2958640" cy="164723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08920"/>
            <a:ext cx="3168352" cy="160279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27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800" dirty="0" err="1" smtClean="0">
                <a:solidFill>
                  <a:srgbClr val="C00000"/>
                </a:solidFill>
              </a:rPr>
              <a:t>Віроїди</a:t>
            </a:r>
            <a:endParaRPr lang="ru-RU" sz="8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471338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неклітинні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/>
              <a:t> </a:t>
            </a:r>
            <a:r>
              <a:rPr lang="ru-RU" dirty="0" err="1" smtClean="0"/>
              <a:t>одноланцюгової</a:t>
            </a:r>
            <a:r>
              <a:rPr lang="ru-RU" dirty="0" smtClean="0"/>
              <a:t> </a:t>
            </a:r>
            <a:r>
              <a:rPr lang="ru-RU" dirty="0" err="1" smtClean="0"/>
              <a:t>кільцеподібної</a:t>
            </a:r>
            <a:r>
              <a:rPr lang="ru-RU" dirty="0"/>
              <a:t> </a:t>
            </a:r>
            <a:r>
              <a:rPr lang="ru-RU" dirty="0" smtClean="0"/>
              <a:t>РНК, </a:t>
            </a:r>
            <a:r>
              <a:rPr lang="ru-RU" dirty="0" err="1" smtClean="0"/>
              <a:t>що</a:t>
            </a:r>
            <a:r>
              <a:rPr lang="ru-RU" dirty="0" smtClean="0"/>
              <a:t> не </a:t>
            </a:r>
            <a:r>
              <a:rPr lang="ru-RU" dirty="0" err="1" smtClean="0"/>
              <a:t>кодує</a:t>
            </a:r>
            <a:r>
              <a:rPr lang="ru-RU" dirty="0" smtClean="0"/>
              <a:t> </a:t>
            </a:r>
            <a:r>
              <a:rPr lang="ru-RU" dirty="0" err="1" smtClean="0"/>
              <a:t>білків</a:t>
            </a:r>
            <a:r>
              <a:rPr lang="ru-RU" dirty="0" smtClean="0"/>
              <a:t>. </a:t>
            </a:r>
            <a:r>
              <a:rPr lang="ru-RU" dirty="0" err="1" smtClean="0"/>
              <a:t>Віроїди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відкрито</a:t>
            </a:r>
            <a:r>
              <a:rPr lang="ru-RU" dirty="0" smtClean="0"/>
              <a:t> в 1971 р. </a:t>
            </a:r>
            <a:r>
              <a:rPr lang="ru-RU" dirty="0" err="1" smtClean="0"/>
              <a:t>американським</a:t>
            </a:r>
            <a:r>
              <a:rPr lang="ru-RU" dirty="0" smtClean="0"/>
              <a:t> </a:t>
            </a:r>
            <a:r>
              <a:rPr lang="ru-RU" dirty="0" err="1" smtClean="0"/>
              <a:t>біологом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Т. О. </a:t>
            </a:r>
            <a:r>
              <a:rPr lang="ru-RU" dirty="0" err="1" smtClean="0"/>
              <a:t>Дінером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5" y="2996952"/>
            <a:ext cx="2572491" cy="3680445"/>
          </a:xfrm>
          <a:prstGeom prst="rect">
            <a:avLst/>
          </a:prstGeom>
          <a:noFill/>
          <a:ln w="762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20888"/>
            <a:ext cx="5472608" cy="4256509"/>
          </a:xfrm>
          <a:prstGeom prst="rect">
            <a:avLst/>
          </a:prstGeom>
          <a:noFill/>
          <a:ln w="762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640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err="1" smtClean="0">
                <a:solidFill>
                  <a:srgbClr val="C00000"/>
                </a:solidFill>
              </a:rPr>
              <a:t>Віроїди</a:t>
            </a:r>
            <a:endParaRPr lang="ru-RU" sz="9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48880"/>
            <a:ext cx="5616624" cy="450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субмікроскопічні</a:t>
            </a:r>
            <a:r>
              <a:rPr lang="ru-RU" dirty="0" smtClean="0"/>
              <a:t> </a:t>
            </a:r>
            <a:r>
              <a:rPr lang="ru-RU" dirty="0" err="1" smtClean="0"/>
              <a:t>частинки</a:t>
            </a:r>
            <a:r>
              <a:rPr lang="ru-RU" dirty="0" smtClean="0"/>
              <a:t> </a:t>
            </a:r>
            <a:r>
              <a:rPr lang="ru-RU" dirty="0" err="1" smtClean="0"/>
              <a:t>захисної</a:t>
            </a:r>
            <a:r>
              <a:rPr lang="ru-RU" dirty="0" smtClean="0"/>
              <a:t> </a:t>
            </a:r>
            <a:r>
              <a:rPr lang="ru-RU" dirty="0" err="1" smtClean="0"/>
              <a:t>білкової</a:t>
            </a:r>
            <a:r>
              <a:rPr lang="ru-RU" dirty="0" smtClean="0"/>
              <a:t> </a:t>
            </a:r>
            <a:r>
              <a:rPr lang="ru-RU" dirty="0" err="1" smtClean="0"/>
              <a:t>оболонки</a:t>
            </a:r>
            <a:r>
              <a:rPr lang="ru-RU" dirty="0" smtClean="0"/>
              <a:t> не </a:t>
            </a:r>
            <a:r>
              <a:rPr lang="ru-RU" dirty="0" err="1" smtClean="0"/>
              <a:t>мають,їхня</a:t>
            </a:r>
            <a:r>
              <a:rPr lang="ru-RU" dirty="0" smtClean="0"/>
              <a:t> </a:t>
            </a:r>
            <a:r>
              <a:rPr lang="ru-RU" dirty="0" err="1" smtClean="0"/>
              <a:t>кільцева</a:t>
            </a:r>
            <a:r>
              <a:rPr lang="ru-RU" dirty="0" smtClean="0"/>
              <a:t> РНК </a:t>
            </a:r>
            <a:r>
              <a:rPr lang="ru-RU" dirty="0" err="1" smtClean="0"/>
              <a:t>містить</a:t>
            </a:r>
            <a:r>
              <a:rPr lang="ru-RU" dirty="0" smtClean="0"/>
              <a:t> 250 – 375 . </a:t>
            </a:r>
            <a:r>
              <a:rPr lang="ru-RU" dirty="0" err="1" smtClean="0"/>
              <a:t>Віроїди</a:t>
            </a:r>
            <a:r>
              <a:rPr lang="ru-RU" dirty="0" smtClean="0"/>
              <a:t> </a:t>
            </a:r>
            <a:r>
              <a:rPr lang="ru-RU" dirty="0" err="1" smtClean="0"/>
              <a:t>потрапляють</a:t>
            </a:r>
            <a:r>
              <a:rPr lang="ru-RU" dirty="0" smtClean="0"/>
              <a:t> у </a:t>
            </a:r>
            <a:r>
              <a:rPr lang="ru-RU" dirty="0" err="1" smtClean="0"/>
              <a:t>клітини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 </a:t>
            </a:r>
            <a:r>
              <a:rPr lang="ru-RU" dirty="0" err="1" smtClean="0"/>
              <a:t>хазяїна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його</a:t>
            </a:r>
            <a:r>
              <a:rPr lang="ru-RU" dirty="0" smtClean="0"/>
              <a:t> вегетативного </a:t>
            </a:r>
            <a:r>
              <a:rPr lang="ru-RU" dirty="0" err="1" smtClean="0"/>
              <a:t>розмноження</a:t>
            </a:r>
            <a:r>
              <a:rPr lang="ru-RU" dirty="0" smtClean="0"/>
              <a:t>, за </a:t>
            </a:r>
            <a:r>
              <a:rPr lang="ru-RU" dirty="0" err="1" smtClean="0"/>
              <a:t>допомогою</a:t>
            </a:r>
            <a:r>
              <a:rPr lang="ru-RU" dirty="0" smtClean="0"/>
              <a:t> комах </a:t>
            </a:r>
            <a:r>
              <a:rPr lang="ru-RU" dirty="0" err="1" smtClean="0"/>
              <a:t>або</a:t>
            </a:r>
            <a:r>
              <a:rPr lang="ru-RU" dirty="0" smtClean="0"/>
              <a:t> у </a:t>
            </a:r>
            <a:r>
              <a:rPr lang="ru-RU" dirty="0" err="1" smtClean="0"/>
              <a:t>разі</a:t>
            </a:r>
            <a:r>
              <a:rPr lang="ru-RU" dirty="0" smtClean="0"/>
              <a:t> </a:t>
            </a:r>
            <a:r>
              <a:rPr lang="ru-RU" dirty="0" err="1" smtClean="0"/>
              <a:t>пошкодження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Віроїди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/>
              <a:t> </a:t>
            </a:r>
            <a:r>
              <a:rPr lang="ru-RU" dirty="0" err="1" smtClean="0"/>
              <a:t>завдавати</a:t>
            </a:r>
            <a:r>
              <a:rPr lang="ru-RU" dirty="0" smtClean="0"/>
              <a:t> </a:t>
            </a:r>
            <a:r>
              <a:rPr lang="ru-RU" dirty="0" err="1" smtClean="0"/>
              <a:t>значних</a:t>
            </a:r>
            <a:r>
              <a:rPr lang="ru-RU" dirty="0" smtClean="0"/>
              <a:t> </a:t>
            </a:r>
            <a:r>
              <a:rPr lang="ru-RU" dirty="0" err="1" smtClean="0"/>
              <a:t>збитків</a:t>
            </a:r>
            <a:r>
              <a:rPr lang="ru-RU" dirty="0"/>
              <a:t> </a:t>
            </a:r>
            <a:r>
              <a:rPr lang="ru-RU" dirty="0" err="1" smtClean="0"/>
              <a:t>рослинництву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спричиняють</a:t>
            </a:r>
            <a:r>
              <a:rPr lang="ru-RU" dirty="0" smtClean="0"/>
              <a:t> </a:t>
            </a:r>
            <a:r>
              <a:rPr lang="ru-RU" dirty="0" err="1" smtClean="0"/>
              <a:t>віроїдні</a:t>
            </a:r>
            <a:r>
              <a:rPr lang="ru-RU" dirty="0" smtClean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 </a:t>
            </a:r>
            <a:r>
              <a:rPr lang="ru-RU" dirty="0" err="1" smtClean="0"/>
              <a:t>рослин</a:t>
            </a:r>
            <a:r>
              <a:rPr lang="ru-RU" dirty="0" smtClean="0"/>
              <a:t> (</a:t>
            </a:r>
            <a:r>
              <a:rPr lang="ru-RU" dirty="0" err="1" smtClean="0"/>
              <a:t>веретеноподібність</a:t>
            </a:r>
            <a:r>
              <a:rPr lang="ru-RU" dirty="0" smtClean="0"/>
              <a:t> </a:t>
            </a:r>
            <a:r>
              <a:rPr lang="ru-RU" dirty="0" err="1" smtClean="0"/>
              <a:t>бульб</a:t>
            </a:r>
            <a:r>
              <a:rPr lang="ru-RU" dirty="0" smtClean="0"/>
              <a:t> </a:t>
            </a:r>
            <a:r>
              <a:rPr lang="ru-RU" dirty="0" err="1" smtClean="0"/>
              <a:t>картоплі</a:t>
            </a:r>
            <a:r>
              <a:rPr lang="ru-RU" dirty="0" smtClean="0"/>
              <a:t>, </a:t>
            </a:r>
            <a:r>
              <a:rPr lang="ru-RU" dirty="0" err="1" smtClean="0"/>
              <a:t>карликовість</a:t>
            </a:r>
            <a:r>
              <a:rPr lang="ru-RU" dirty="0" smtClean="0"/>
              <a:t> хризантем, </a:t>
            </a:r>
            <a:r>
              <a:rPr lang="ru-RU" dirty="0" err="1" smtClean="0"/>
              <a:t>каданг-каданг</a:t>
            </a:r>
            <a:r>
              <a:rPr lang="ru-RU" dirty="0" smtClean="0"/>
              <a:t> </a:t>
            </a:r>
            <a:r>
              <a:rPr lang="ru-RU" dirty="0" err="1" smtClean="0"/>
              <a:t>кокосових</a:t>
            </a:r>
            <a:r>
              <a:rPr lang="ru-RU" dirty="0" smtClean="0"/>
              <a:t> пальм, хвороба </a:t>
            </a:r>
            <a:r>
              <a:rPr lang="ru-RU" dirty="0" err="1" smtClean="0"/>
              <a:t>жовтих</a:t>
            </a:r>
            <a:r>
              <a:rPr lang="ru-RU" dirty="0" smtClean="0"/>
              <a:t> </a:t>
            </a:r>
            <a:r>
              <a:rPr lang="ru-RU" dirty="0" err="1" smtClean="0"/>
              <a:t>плям</a:t>
            </a:r>
            <a:r>
              <a:rPr lang="ru-RU" dirty="0" smtClean="0"/>
              <a:t> рису та </a:t>
            </a:r>
            <a:r>
              <a:rPr lang="ru-RU" dirty="0" err="1" smtClean="0"/>
              <a:t>ін</a:t>
            </a:r>
            <a:r>
              <a:rPr lang="ru-RU" dirty="0" smtClean="0"/>
              <a:t>.).</a:t>
            </a:r>
            <a:endParaRPr lang="ru-RU" dirty="0"/>
          </a:p>
        </p:txBody>
      </p:sp>
      <p:pic>
        <p:nvPicPr>
          <p:cNvPr id="4098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47" y="1340768"/>
            <a:ext cx="2627734" cy="208823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89040"/>
            <a:ext cx="2771750" cy="259228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364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731" y="7705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sz="9600" dirty="0" smtClean="0">
                <a:solidFill>
                  <a:srgbClr val="C00000"/>
                </a:solidFill>
              </a:rPr>
              <a:t>Пріони</a:t>
            </a:r>
            <a:endParaRPr lang="ru-RU" sz="9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301208"/>
            <a:ext cx="8640960" cy="13967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неклітинні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життя,що</a:t>
            </a:r>
            <a:r>
              <a:rPr lang="ru-RU" dirty="0" smtClean="0"/>
              <a:t> є </a:t>
            </a:r>
            <a:r>
              <a:rPr lang="ru-RU" dirty="0" err="1" smtClean="0"/>
              <a:t>білковими</a:t>
            </a:r>
            <a:r>
              <a:rPr lang="ru-RU" dirty="0" smtClean="0"/>
              <a:t> </a:t>
            </a:r>
            <a:r>
              <a:rPr lang="ru-RU" dirty="0" err="1" smtClean="0"/>
              <a:t>частинками</a:t>
            </a:r>
            <a:r>
              <a:rPr lang="ru-RU" dirty="0" smtClean="0"/>
              <a:t> без </a:t>
            </a:r>
            <a:r>
              <a:rPr lang="ru-RU" dirty="0" err="1" smtClean="0"/>
              <a:t>нуклеїнової</a:t>
            </a:r>
            <a:r>
              <a:rPr lang="ru-RU" dirty="0" smtClean="0"/>
              <a:t> </a:t>
            </a:r>
            <a:r>
              <a:rPr lang="ru-RU" dirty="0" err="1" smtClean="0"/>
              <a:t>кислоти</a:t>
            </a:r>
            <a:r>
              <a:rPr lang="ru-RU" dirty="0" smtClean="0"/>
              <a:t>. </a:t>
            </a:r>
            <a:r>
              <a:rPr lang="ru-RU" dirty="0" err="1" smtClean="0"/>
              <a:t>Пріони</a:t>
            </a:r>
            <a:r>
              <a:rPr lang="ru-RU" dirty="0" smtClean="0"/>
              <a:t> </a:t>
            </a:r>
            <a:r>
              <a:rPr lang="ru-RU" dirty="0" err="1" smtClean="0"/>
              <a:t>складаються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/>
              <a:t> </a:t>
            </a:r>
            <a:r>
              <a:rPr lang="ru-RU" b="1" dirty="0" smtClean="0"/>
              <a:t>особливого </a:t>
            </a:r>
            <a:r>
              <a:rPr lang="ru-RU" b="1" dirty="0" err="1" smtClean="0"/>
              <a:t>білка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існує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/>
              <a:t> </a:t>
            </a:r>
            <a:r>
              <a:rPr lang="ru-RU" dirty="0" err="1" smtClean="0"/>
              <a:t>двох</a:t>
            </a:r>
            <a:r>
              <a:rPr lang="ru-RU" dirty="0" smtClean="0"/>
              <a:t> форм: </a:t>
            </a:r>
            <a:r>
              <a:rPr lang="ru-RU" dirty="0" err="1" smtClean="0"/>
              <a:t>нормальний</a:t>
            </a:r>
            <a:r>
              <a:rPr lang="ru-RU" dirty="0" smtClean="0"/>
              <a:t> </a:t>
            </a:r>
            <a:r>
              <a:rPr lang="ru-RU" dirty="0" err="1" smtClean="0"/>
              <a:t>білок</a:t>
            </a:r>
            <a:r>
              <a:rPr lang="ru-RU" dirty="0" smtClean="0"/>
              <a:t> </a:t>
            </a:r>
            <a:r>
              <a:rPr lang="ru-RU" dirty="0" err="1" smtClean="0"/>
              <a:t>масою</a:t>
            </a:r>
            <a:r>
              <a:rPr lang="ru-RU" dirty="0"/>
              <a:t> </a:t>
            </a:r>
            <a:r>
              <a:rPr lang="ru-RU" dirty="0" err="1" smtClean="0"/>
              <a:t>близько</a:t>
            </a:r>
            <a:r>
              <a:rPr lang="ru-RU" dirty="0" smtClean="0"/>
              <a:t> 25 400 а. о. м. та </a:t>
            </a:r>
            <a:r>
              <a:rPr lang="ru-RU" dirty="0" err="1" smtClean="0"/>
              <a:t>аномальний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/>
              <a:t> </a:t>
            </a:r>
            <a:r>
              <a:rPr lang="ru-RU" dirty="0" err="1" smtClean="0"/>
              <a:t>відрізняється</a:t>
            </a:r>
            <a:r>
              <a:rPr lang="ru-RU" dirty="0" smtClean="0"/>
              <a:t> </a:t>
            </a:r>
            <a:r>
              <a:rPr lang="ru-RU" dirty="0" err="1" smtClean="0"/>
              <a:t>вторинною</a:t>
            </a:r>
            <a:r>
              <a:rPr lang="ru-RU" dirty="0" smtClean="0"/>
              <a:t> структурою і </a:t>
            </a:r>
            <a:r>
              <a:rPr lang="ru-RU" dirty="0" err="1" smtClean="0"/>
              <a:t>здатний</a:t>
            </a:r>
            <a:r>
              <a:rPr lang="ru-RU" dirty="0" smtClean="0"/>
              <a:t> </a:t>
            </a:r>
            <a:r>
              <a:rPr lang="ru-RU" dirty="0" err="1" smtClean="0"/>
              <a:t>перетворювати</a:t>
            </a:r>
            <a:r>
              <a:rPr lang="ru-RU" dirty="0" smtClean="0"/>
              <a:t> </a:t>
            </a:r>
            <a:r>
              <a:rPr lang="ru-RU" dirty="0" err="1" smtClean="0"/>
              <a:t>нормальний</a:t>
            </a:r>
            <a:r>
              <a:rPr lang="ru-RU" dirty="0"/>
              <a:t> </a:t>
            </a:r>
            <a:r>
              <a:rPr lang="ru-RU" dirty="0" err="1" smtClean="0"/>
              <a:t>білок</a:t>
            </a:r>
            <a:r>
              <a:rPr lang="ru-RU" dirty="0" smtClean="0"/>
              <a:t> на </a:t>
            </a:r>
            <a:r>
              <a:rPr lang="ru-RU" dirty="0" err="1" smtClean="0"/>
              <a:t>собі</a:t>
            </a:r>
            <a:r>
              <a:rPr lang="ru-RU" dirty="0" smtClean="0"/>
              <a:t> </a:t>
            </a:r>
            <a:r>
              <a:rPr lang="ru-RU" dirty="0" err="1" smtClean="0"/>
              <a:t>подібний</a:t>
            </a:r>
            <a:endParaRPr lang="ru-RU" dirty="0"/>
          </a:p>
        </p:txBody>
      </p:sp>
      <p:pic>
        <p:nvPicPr>
          <p:cNvPr id="5122" name="Picture 2" descr="C:\Users\User\Desktop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31" y="1628800"/>
            <a:ext cx="5256584" cy="3592047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812" y="2178108"/>
            <a:ext cx="2304256" cy="3024336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72588" y="1167135"/>
            <a:ext cx="3371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err="1" smtClean="0"/>
              <a:t>Відкрив</a:t>
            </a:r>
            <a:r>
              <a:rPr lang="ru-RU" dirty="0" smtClean="0"/>
              <a:t> </a:t>
            </a:r>
            <a:r>
              <a:rPr lang="ru-RU" dirty="0" err="1" smtClean="0"/>
              <a:t>пріони</a:t>
            </a:r>
            <a:r>
              <a:rPr lang="ru-RU" dirty="0" smtClean="0"/>
              <a:t> в 1982 р. </a:t>
            </a:r>
            <a:r>
              <a:rPr lang="ru-RU" dirty="0" err="1" smtClean="0"/>
              <a:t>американський</a:t>
            </a:r>
            <a:r>
              <a:rPr lang="ru-RU" dirty="0" smtClean="0"/>
              <a:t> </a:t>
            </a:r>
            <a:r>
              <a:rPr lang="ru-RU" dirty="0" err="1" smtClean="0"/>
              <a:t>біохімік</a:t>
            </a:r>
            <a:r>
              <a:rPr lang="ru-RU" dirty="0" smtClean="0"/>
              <a:t> </a:t>
            </a:r>
            <a:r>
              <a:rPr lang="ru-RU" b="1" dirty="0" smtClean="0"/>
              <a:t>С. </a:t>
            </a:r>
            <a:r>
              <a:rPr lang="ru-RU" b="1" dirty="0" err="1" smtClean="0"/>
              <a:t>Прузінер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39751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2800" dirty="0"/>
              <a:t>У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відомо</a:t>
            </a:r>
            <a:r>
              <a:rPr lang="ru-RU" sz="2800" dirty="0"/>
              <a:t> </a:t>
            </a:r>
            <a:r>
              <a:rPr lang="ru-RU" sz="2800" dirty="0" err="1"/>
              <a:t>чотири</a:t>
            </a:r>
            <a:r>
              <a:rPr lang="ru-RU" sz="2800" dirty="0"/>
              <a:t> </a:t>
            </a:r>
            <a:r>
              <a:rPr lang="ru-RU" sz="2800" dirty="0" err="1"/>
              <a:t>хвороби</a:t>
            </a:r>
            <a:r>
              <a:rPr lang="ru-RU" sz="2800" dirty="0"/>
              <a:t>, </a:t>
            </a:r>
            <a:r>
              <a:rPr lang="ru-RU" sz="2800" dirty="0" err="1"/>
              <a:t>спричинені</a:t>
            </a:r>
            <a:r>
              <a:rPr lang="ru-RU" sz="2800" dirty="0"/>
              <a:t> </a:t>
            </a:r>
            <a:r>
              <a:rPr lang="ru-RU" sz="2800" dirty="0" err="1"/>
              <a:t>пріонами</a:t>
            </a:r>
            <a:r>
              <a:rPr lang="ru-RU" sz="2800" dirty="0"/>
              <a:t>: </a:t>
            </a:r>
            <a:r>
              <a:rPr lang="ru-RU" sz="2800" dirty="0" smtClean="0"/>
              <a:t>Куру</a:t>
            </a:r>
            <a:r>
              <a:rPr lang="ru-RU" sz="2800" dirty="0"/>
              <a:t>, </a:t>
            </a:r>
            <a:r>
              <a:rPr lang="ru-RU" sz="2800" dirty="0" smtClean="0"/>
              <a:t>хвороба </a:t>
            </a:r>
            <a:r>
              <a:rPr lang="ru-RU" sz="2800" dirty="0" err="1" smtClean="0"/>
              <a:t>Крейтцфельдта</a:t>
            </a:r>
            <a:r>
              <a:rPr lang="ru-RU" sz="2800" dirty="0" smtClean="0"/>
              <a:t>–Якоба</a:t>
            </a:r>
            <a:r>
              <a:rPr lang="ru-RU" sz="2800" dirty="0"/>
              <a:t>, синдром </a:t>
            </a:r>
            <a:r>
              <a:rPr lang="ru-RU" sz="2800" dirty="0" err="1"/>
              <a:t>Герстмана</a:t>
            </a:r>
            <a:r>
              <a:rPr lang="ru-RU" sz="2800" dirty="0"/>
              <a:t>–</a:t>
            </a:r>
            <a:r>
              <a:rPr lang="ru-RU" sz="2800" dirty="0" err="1"/>
              <a:t>Шрауслера</a:t>
            </a:r>
            <a:r>
              <a:rPr lang="ru-RU" sz="2800" dirty="0"/>
              <a:t>–Шейнкера та </a:t>
            </a:r>
            <a:r>
              <a:rPr lang="ru-RU" sz="2800" dirty="0" err="1" smtClean="0"/>
              <a:t>смер­тельне</a:t>
            </a:r>
            <a:r>
              <a:rPr lang="ru-RU" sz="2800" dirty="0" smtClean="0"/>
              <a:t> </a:t>
            </a:r>
            <a:r>
              <a:rPr lang="ru-RU" sz="2800" dirty="0" err="1"/>
              <a:t>родинне</a:t>
            </a:r>
            <a:r>
              <a:rPr lang="ru-RU" sz="2800" dirty="0"/>
              <a:t> </a:t>
            </a:r>
            <a:r>
              <a:rPr lang="ru-RU" sz="2800" dirty="0" err="1"/>
              <a:t>безсоння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589240"/>
            <a:ext cx="8229600" cy="111298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 smtClean="0"/>
              <a:t>Особливостями</a:t>
            </a:r>
            <a:r>
              <a:rPr lang="ru-RU" dirty="0" smtClean="0"/>
              <a:t> </a:t>
            </a:r>
            <a:r>
              <a:rPr lang="ru-RU" dirty="0" err="1" smtClean="0"/>
              <a:t>пріонів</a:t>
            </a:r>
            <a:r>
              <a:rPr lang="ru-RU" dirty="0" smtClean="0"/>
              <a:t> є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власного</a:t>
            </a:r>
            <a:r>
              <a:rPr lang="ru-RU" dirty="0"/>
              <a:t> </a:t>
            </a:r>
            <a:r>
              <a:rPr lang="ru-RU" dirty="0" smtClean="0"/>
              <a:t>геному, </a:t>
            </a:r>
            <a:r>
              <a:rPr lang="ru-RU" dirty="0" err="1" smtClean="0"/>
              <a:t>висока</a:t>
            </a:r>
            <a:r>
              <a:rPr lang="ru-RU" dirty="0" smtClean="0"/>
              <a:t> </a:t>
            </a:r>
            <a:r>
              <a:rPr lang="ru-RU" dirty="0" err="1" smtClean="0"/>
              <a:t>стійкість</a:t>
            </a:r>
            <a:r>
              <a:rPr lang="ru-RU" dirty="0" smtClean="0"/>
              <a:t> до </a:t>
            </a:r>
            <a:r>
              <a:rPr lang="ru-RU" dirty="0" err="1" smtClean="0"/>
              <a:t>температури</a:t>
            </a:r>
            <a:r>
              <a:rPr lang="ru-RU" dirty="0" smtClean="0"/>
              <a:t>, </a:t>
            </a:r>
            <a:r>
              <a:rPr lang="ru-RU" dirty="0" err="1" smtClean="0"/>
              <a:t>ультрафіолету</a:t>
            </a:r>
            <a:r>
              <a:rPr lang="ru-RU" dirty="0" smtClean="0"/>
              <a:t>, </a:t>
            </a:r>
            <a:r>
              <a:rPr lang="ru-RU" dirty="0" err="1" smtClean="0"/>
              <a:t>радіації</a:t>
            </a:r>
            <a:r>
              <a:rPr lang="ru-RU" dirty="0" smtClean="0"/>
              <a:t>. </a:t>
            </a:r>
            <a:r>
              <a:rPr lang="ru-RU" dirty="0" err="1" smtClean="0"/>
              <a:t>Пріони</a:t>
            </a:r>
            <a:r>
              <a:rPr lang="ru-RU" dirty="0" smtClean="0"/>
              <a:t> не </a:t>
            </a:r>
            <a:r>
              <a:rPr lang="ru-RU" dirty="0" err="1" smtClean="0"/>
              <a:t>розпізнаються</a:t>
            </a:r>
            <a:r>
              <a:rPr lang="ru-RU" dirty="0" smtClean="0"/>
              <a:t> </a:t>
            </a:r>
            <a:r>
              <a:rPr lang="ru-RU" dirty="0" err="1" smtClean="0"/>
              <a:t>імунною</a:t>
            </a:r>
            <a:r>
              <a:rPr lang="ru-RU" dirty="0" smtClean="0"/>
              <a:t> системою як </a:t>
            </a:r>
            <a:r>
              <a:rPr lang="ru-RU" dirty="0" err="1" smtClean="0"/>
              <a:t>чужорідні</a:t>
            </a:r>
            <a:r>
              <a:rPr lang="ru-RU" dirty="0" smtClean="0"/>
              <a:t> </a:t>
            </a:r>
            <a:r>
              <a:rPr lang="ru-RU" dirty="0" err="1" smtClean="0"/>
              <a:t>білки</a:t>
            </a:r>
            <a:r>
              <a:rPr lang="ru-RU" dirty="0" smtClean="0"/>
              <a:t> й не </a:t>
            </a:r>
            <a:r>
              <a:rPr lang="ru-RU" dirty="0" err="1" smtClean="0"/>
              <a:t>провокують</a:t>
            </a:r>
            <a:r>
              <a:rPr lang="ru-RU" dirty="0" smtClean="0"/>
              <a:t> </a:t>
            </a:r>
            <a:r>
              <a:rPr lang="ru-RU" dirty="0" err="1" smtClean="0"/>
              <a:t>імунної</a:t>
            </a:r>
            <a:r>
              <a:rPr lang="ru-RU" dirty="0" smtClean="0"/>
              <a:t> </a:t>
            </a:r>
            <a:r>
              <a:rPr lang="ru-RU" dirty="0" err="1" smtClean="0"/>
              <a:t>відповіді</a:t>
            </a:r>
            <a:r>
              <a:rPr lang="ru-RU" dirty="0" smtClean="0"/>
              <a:t>. На </a:t>
            </a:r>
            <a:r>
              <a:rPr lang="ru-RU" dirty="0" err="1" smtClean="0"/>
              <a:t>сьогодні</a:t>
            </a:r>
            <a:r>
              <a:rPr lang="ru-RU" dirty="0"/>
              <a:t> </a:t>
            </a:r>
            <a:r>
              <a:rPr lang="ru-RU" dirty="0" err="1" smtClean="0"/>
              <a:t>пріони</a:t>
            </a:r>
            <a:r>
              <a:rPr lang="ru-RU" dirty="0" smtClean="0"/>
              <a:t> </a:t>
            </a:r>
            <a:r>
              <a:rPr lang="ru-RU" dirty="0" err="1" smtClean="0"/>
              <a:t>знайдено</a:t>
            </a:r>
            <a:r>
              <a:rPr lang="ru-RU" dirty="0" smtClean="0"/>
              <a:t> в </a:t>
            </a:r>
            <a:r>
              <a:rPr lang="ru-RU" dirty="0" err="1" smtClean="0"/>
              <a:t>клітинах</a:t>
            </a:r>
            <a:r>
              <a:rPr lang="ru-RU" dirty="0" smtClean="0"/>
              <a:t> </a:t>
            </a:r>
            <a:r>
              <a:rPr lang="ru-RU" dirty="0" err="1" smtClean="0"/>
              <a:t>бактерій</a:t>
            </a:r>
            <a:r>
              <a:rPr lang="ru-RU" dirty="0" smtClean="0"/>
              <a:t>, </a:t>
            </a:r>
            <a:r>
              <a:rPr lang="ru-RU" dirty="0" err="1" smtClean="0"/>
              <a:t>дріжджів</a:t>
            </a:r>
            <a:r>
              <a:rPr lang="ru-RU" dirty="0" smtClean="0"/>
              <a:t> й </a:t>
            </a:r>
            <a:r>
              <a:rPr lang="ru-RU" dirty="0" err="1" smtClean="0"/>
              <a:t>ссавців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31" y="1701949"/>
            <a:ext cx="2476500" cy="184785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726" y="1686272"/>
            <a:ext cx="2600325" cy="176212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27" y="3605546"/>
            <a:ext cx="2789924" cy="1816461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1949"/>
            <a:ext cx="2376264" cy="3720058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19" y="3717032"/>
            <a:ext cx="2676525" cy="17049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960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9600" b="1" dirty="0" smtClean="0">
                <a:solidFill>
                  <a:srgbClr val="C00000"/>
                </a:solidFill>
              </a:rPr>
              <a:t>ВІРУСИ</a:t>
            </a:r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неклітинні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є </a:t>
            </a:r>
            <a:r>
              <a:rPr lang="ru-RU" dirty="0" err="1" smtClean="0"/>
              <a:t>внутрішньоклітинними</a:t>
            </a:r>
            <a:r>
              <a:rPr lang="ru-RU" dirty="0" smtClean="0"/>
              <a:t> </a:t>
            </a:r>
            <a:r>
              <a:rPr lang="ru-RU" dirty="0" err="1" smtClean="0"/>
              <a:t>абсолютними</a:t>
            </a:r>
            <a:r>
              <a:rPr lang="ru-RU" dirty="0" smtClean="0"/>
              <a:t> </a:t>
            </a:r>
            <a:r>
              <a:rPr lang="ru-RU" dirty="0" err="1" smtClean="0"/>
              <a:t>паразитами.Наразі</a:t>
            </a:r>
            <a:r>
              <a:rPr lang="ru-RU" dirty="0" smtClean="0"/>
              <a:t> </a:t>
            </a:r>
            <a:r>
              <a:rPr lang="ru-RU" dirty="0" err="1" smtClean="0"/>
              <a:t>близько</a:t>
            </a:r>
            <a:r>
              <a:rPr lang="ru-RU" dirty="0" smtClean="0"/>
              <a:t> 5 000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вірусів</a:t>
            </a:r>
            <a:r>
              <a:rPr lang="ru-RU" dirty="0"/>
              <a:t> </a:t>
            </a:r>
            <a:r>
              <a:rPr lang="ru-RU" dirty="0" err="1" smtClean="0"/>
              <a:t>ідентифіковано</a:t>
            </a:r>
            <a:r>
              <a:rPr lang="ru-RU" dirty="0" smtClean="0"/>
              <a:t>, </a:t>
            </a:r>
            <a:r>
              <a:rPr lang="ru-RU" dirty="0" err="1" smtClean="0"/>
              <a:t>тоді</a:t>
            </a:r>
            <a:r>
              <a:rPr lang="ru-RU" dirty="0" smtClean="0"/>
              <a:t> як </a:t>
            </a:r>
            <a:r>
              <a:rPr lang="ru-RU" dirty="0" err="1" smtClean="0"/>
              <a:t>вчені</a:t>
            </a:r>
            <a:r>
              <a:rPr lang="ru-RU" dirty="0" smtClean="0"/>
              <a:t> </a:t>
            </a:r>
            <a:r>
              <a:rPr lang="ru-RU" dirty="0" err="1" smtClean="0"/>
              <a:t>вважають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існує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</a:t>
            </a:r>
            <a:r>
              <a:rPr lang="ru-RU" dirty="0" err="1" smtClean="0"/>
              <a:t>мільйон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вірусів</a:t>
            </a:r>
            <a:r>
              <a:rPr lang="ru-RU" dirty="0" smtClean="0"/>
              <a:t>. </a:t>
            </a:r>
            <a:r>
              <a:rPr lang="ru-RU" dirty="0" err="1" smtClean="0"/>
              <a:t>Відкрито</a:t>
            </a:r>
            <a:r>
              <a:rPr lang="ru-RU" dirty="0" smtClean="0"/>
              <a:t> </a:t>
            </a:r>
            <a:r>
              <a:rPr lang="ru-RU" dirty="0" err="1" smtClean="0"/>
              <a:t>віруси</a:t>
            </a:r>
            <a:r>
              <a:rPr lang="ru-RU" dirty="0" smtClean="0"/>
              <a:t> в 1892 р. </a:t>
            </a:r>
            <a:r>
              <a:rPr lang="ru-RU" dirty="0" err="1" smtClean="0"/>
              <a:t>російським</a:t>
            </a:r>
            <a:r>
              <a:rPr lang="ru-RU" dirty="0" smtClean="0"/>
              <a:t> </a:t>
            </a:r>
            <a:r>
              <a:rPr lang="ru-RU" dirty="0" err="1" smtClean="0"/>
              <a:t>ботаніком</a:t>
            </a:r>
            <a:r>
              <a:rPr lang="ru-RU" dirty="0" smtClean="0"/>
              <a:t> Д. </a:t>
            </a:r>
            <a:r>
              <a:rPr lang="ru-RU" dirty="0" err="1" smtClean="0"/>
              <a:t>Івановським</a:t>
            </a:r>
            <a:r>
              <a:rPr lang="ru-RU" dirty="0" smtClean="0"/>
              <a:t> (1864–1920).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62549"/>
            <a:ext cx="2823052" cy="323480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16" y="3350539"/>
            <a:ext cx="2808312" cy="323626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50538"/>
            <a:ext cx="2232248" cy="3209499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456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</TotalTime>
  <Words>371</Words>
  <Application>Microsoft Office PowerPoint</Application>
  <PresentationFormat>Екран (4:3)</PresentationFormat>
  <Paragraphs>32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Віруси, віроїди, пріони. Особливості їхньої організації та функціонування</vt:lpstr>
      <vt:lpstr>Презентація PowerPoint</vt:lpstr>
      <vt:lpstr>Живі, чи ні?</vt:lpstr>
      <vt:lpstr>Неклітинні форми життя</vt:lpstr>
      <vt:lpstr>Віроїди</vt:lpstr>
      <vt:lpstr>Віроїди</vt:lpstr>
      <vt:lpstr>Пріони</vt:lpstr>
      <vt:lpstr>У людини відомо чотири хвороби, спричинені пріонами: Куру, хвороба Крейтцфельдта–Якоба, синдром Герстмана–Шрауслера–Шейнкера та смер­тельне родинне безсоння</vt:lpstr>
      <vt:lpstr>ВІРУСИ</vt:lpstr>
      <vt:lpstr>Розміри більшості вірусів – у межах від 20 до 300 нм.   Мега- й мімівіруси з розмірами близько 600 нм.</vt:lpstr>
      <vt:lpstr>Повністю сформована інфекційна вірусна  частинка називається ВІРІОНОМ</vt:lpstr>
      <vt:lpstr>Форма вірусів</vt:lpstr>
      <vt:lpstr>Вірусна нуклеїнова кислота може бути представлена одно- або дволанцюговими молекулами ДНК (ДНК-вмісні віруси) чи РНК (РНК-вмісні віруси)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Віруси, віроїди, пріони. Особливості їхньої організації та функціонування</dc:title>
  <dc:creator>Закликовська А.В.</dc:creator>
  <cp:lastModifiedBy>Закликовська А.В.</cp:lastModifiedBy>
  <cp:revision>18</cp:revision>
  <dcterms:created xsi:type="dcterms:W3CDTF">2019-09-23T17:05:41Z</dcterms:created>
  <dcterms:modified xsi:type="dcterms:W3CDTF">2021-08-23T14:36:06Z</dcterms:modified>
</cp:coreProperties>
</file>