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7" r:id="rId2"/>
    <p:sldId id="258" r:id="rId3"/>
    <p:sldId id="273" r:id="rId4"/>
    <p:sldId id="278" r:id="rId5"/>
    <p:sldId id="274" r:id="rId6"/>
    <p:sldId id="275" r:id="rId7"/>
    <p:sldId id="276" r:id="rId8"/>
    <p:sldId id="280" r:id="rId9"/>
    <p:sldId id="277" r:id="rId10"/>
    <p:sldId id="279" r:id="rId11"/>
    <p:sldId id="281" r:id="rId12"/>
    <p:sldId id="282" r:id="rId13"/>
    <p:sldId id="283" r:id="rId14"/>
    <p:sldId id="284" r:id="rId15"/>
    <p:sldId id="271" r:id="rId16"/>
  </p:sldIdLst>
  <p:sldSz cx="12192000" cy="6858000"/>
  <p:notesSz cx="6858000" cy="9144000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5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5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28028BFE-128A-42F1-A11B-7FA9ACDAD49F}" type="datetime1">
              <a:rPr lang="uk-UA" smtClean="0"/>
              <a:t>27.02.2020</a:t>
            </a:fld>
            <a:endParaRPr lang="uk-UA" dirty="0"/>
          </a:p>
        </p:txBody>
      </p:sp>
      <p:sp>
        <p:nvSpPr>
          <p:cNvPr id="4" name="Місце для нижнього колонтитула 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57E03411-58E2-43FD-AE1D-AD77DFF8CB20}" type="slidenum">
              <a:rPr lang="uk-UA" smtClean="0"/>
              <a:pPr algn="r" rtl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CEE4278A-8B6C-4970-803F-5F8C9103A773}" type="datetime1">
              <a:rPr lang="uk-UA" smtClean="0"/>
              <a:pPr/>
              <a:t>27.02.2020</a:t>
            </a:fld>
            <a:endParaRPr lang="uk-UA" dirty="0"/>
          </a:p>
        </p:txBody>
      </p:sp>
      <p:sp>
        <p:nvSpPr>
          <p:cNvPr id="4" name="Місце для зображення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uk-UA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-UA" dirty="0" smtClean="0"/>
              <a:t>Зразки заголовків</a:t>
            </a:r>
          </a:p>
          <a:p>
            <a:pPr lvl="1" rtl="0"/>
            <a:r>
              <a:rPr lang="uk-UA" dirty="0" smtClean="0"/>
              <a:t>Другий рівень</a:t>
            </a:r>
          </a:p>
          <a:p>
            <a:pPr lvl="2" rtl="0"/>
            <a:r>
              <a:rPr lang="uk-UA" dirty="0" smtClean="0"/>
              <a:t>Третій рівень</a:t>
            </a:r>
          </a:p>
          <a:p>
            <a:pPr lvl="3" rtl="0"/>
            <a:r>
              <a:rPr lang="uk-UA" dirty="0" smtClean="0"/>
              <a:t>Четвертий рівень</a:t>
            </a:r>
          </a:p>
          <a:p>
            <a:pPr lvl="4" rtl="0"/>
            <a:r>
              <a:rPr lang="uk-UA" dirty="0" smtClean="0"/>
              <a:t>П’ятий рівень</a:t>
            </a:r>
            <a:endParaRPr lang="uk-UA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C8DC57A8-AE18-4654-B6AF-04B3577165BE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540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r>
              <a:rPr lang="uk-UA" dirty="0" smtClean="0"/>
              <a:t>Зразок підзаголовка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 rtlCol="0">
            <a:normAutofit/>
          </a:bodyPr>
          <a:lstStyle>
            <a:lvl1pPr algn="l" rtl="0">
              <a:defRPr sz="240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grpSp>
        <p:nvGrpSpPr>
          <p:cNvPr id="84" name="Група 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ілінія 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86" name="Полілінія 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87" name="Полілінія 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88" name="Полілінія 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89" name="Полілінія 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0" name="Полілінія 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1" name="Полілінія 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2" name="Полілінія 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3" name="Полілінія 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4" name="Полілінія 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5" name="Полілінія 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6" name="Полілінія 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</p:grpSp>
      <p:sp>
        <p:nvSpPr>
          <p:cNvPr id="97" name="Місце для зображення 33" descr="Пустий покажчик місця заповнення для зображення Клацніть покажчик місця заповнення та виберіть зображення, яке потрібно додати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uk-UA" smtClean="0"/>
              <a:t>Клацніть піктограму, щоб додати зображення</a:t>
            </a:r>
            <a:endParaRPr lang="uk-UA" dirty="0"/>
          </a:p>
        </p:txBody>
      </p:sp>
      <p:grpSp>
        <p:nvGrpSpPr>
          <p:cNvPr id="98" name="Група 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Полілінія 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0" name="Полілінія 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1" name="Полілінія 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2" name="Полілінія 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3" name="Полілінія 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4" name="Полілінія 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5" name="Полілінія 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6" name="Полілінія 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7" name="Полілінія 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8" name="Полілінія 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9" name="Полілінія 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10" name="Полілінія 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</p:grpSp>
      <p:sp>
        <p:nvSpPr>
          <p:cNvPr id="111" name="Місце для зображення 33" descr="Пустий покажчик місця заповнення для зображення Клацніть покажчик місця заповнення та виберіть зображення, яке потрібно додати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uk-UA" smtClean="0"/>
              <a:t>Клацніть піктограму, щоб додати зображення</a:t>
            </a:r>
            <a:endParaRPr lang="uk-UA" dirty="0"/>
          </a:p>
        </p:txBody>
      </p:sp>
      <p:grpSp>
        <p:nvGrpSpPr>
          <p:cNvPr id="112" name="Група 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Полілінія 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14" name="Полілінія 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15" name="Полілінія 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16" name="Полілінія 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17" name="Полілінія 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18" name="Полілінія 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19" name="Полілінія 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20" name="Полілінія 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21" name="Полілінія 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22" name="Полілінія 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23" name="Полілінія 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24" name="Полілінія 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</p:grpSp>
      <p:sp>
        <p:nvSpPr>
          <p:cNvPr id="125" name="Місце для зображення 33" descr="Пустий покажчик місця заповнення для зображення Клацніть покажчик місця заповнення та виберіть зображення, яке потрібно додати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uk-UA" smtClean="0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126" name="Місце для тексту 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rtlCol="0" anchor="t" anchorCtr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8" name="Місце для номера слайда 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uk-UA" smtClean="0"/>
              <a:pPr/>
              <a:t>‹№›</a:t>
            </a:fld>
            <a:endParaRPr lang="uk-UA" dirty="0"/>
          </a:p>
        </p:txBody>
      </p:sp>
      <p:sp>
        <p:nvSpPr>
          <p:cNvPr id="7" name="Місце для нижнього колонтитула 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6" name="Місце для дати 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A37E297-BBE5-47EA-9421-42B6D1076A94}" type="datetime1">
              <a:rPr lang="uk-UA" smtClean="0"/>
              <a:pPr/>
              <a:t>27.02.2020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 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fld id="{022B156B-59AE-415F-B24B-8756D48BB977}" type="slidenum">
              <a:rPr lang="uk-UA" smtClean="0"/>
              <a:pPr/>
              <a:t>‹№›</a:t>
            </a:fld>
            <a:endParaRPr lang="uk-UA" dirty="0"/>
          </a:p>
        </p:txBody>
      </p:sp>
      <p:sp>
        <p:nvSpPr>
          <p:cNvPr id="6" name="Місце для нижнього колонтитула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5" name="Місце для дати 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 rtlCol="0"/>
          <a:lstStyle>
            <a:lvl1pPr>
              <a:defRPr/>
            </a:lvl1pPr>
          </a:lstStyle>
          <a:p>
            <a:fld id="{CDE2EAA9-AA8D-469F-9075-97060C06C645}" type="datetime1">
              <a:rPr lang="uk-UA" smtClean="0"/>
              <a:pPr/>
              <a:t>27.02.2020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grpSp>
        <p:nvGrpSpPr>
          <p:cNvPr id="8" name="Група 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Полілінія 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" name="Полілінія 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grpSp>
          <p:nvGrpSpPr>
            <p:cNvPr id="11" name="Група 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Полілінія 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dirty="0"/>
              </a:p>
            </p:txBody>
          </p:sp>
          <p:sp>
            <p:nvSpPr>
              <p:cNvPr id="21" name="Полілінія 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dirty="0"/>
              </a:p>
            </p:txBody>
          </p:sp>
        </p:grpSp>
        <p:sp>
          <p:nvSpPr>
            <p:cNvPr id="12" name="Полілінія 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3" name="Полілінія 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4" name="Полілінія 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5" name="Полілінія 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6" name="Полілінія 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7" name="Полілінія 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8" name="Полілінія 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9" name="Полілінія 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</p:grpSp>
      <p:sp>
        <p:nvSpPr>
          <p:cNvPr id="3" name="Місце для зображення 2" descr="Пустий покажчик місця заповнення для зображення Клацніть покажчик місця заповнення та виберіть зображення, яке потрібно додати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l" rtl="0">
              <a:buNone/>
              <a:defRPr sz="32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uk-UA" smtClean="0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6" name="Місце для нижнього колонтитула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5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614E23D-BC5C-4C31-8216-7C4E94D2E725}" type="datetime1">
              <a:rPr lang="uk-UA" smtClean="0"/>
              <a:pPr/>
              <a:t>27.02.2020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FC3F8FB-B9B6-407F-B651-397F2C68460C}" type="datetime1">
              <a:rPr lang="uk-UA" smtClean="0"/>
              <a:pPr/>
              <a:t>27.02.2020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 rtlCol="0"/>
          <a:lstStyle/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ACBB241-EEC8-4294-AD17-25A955EE8532}" type="datetime1">
              <a:rPr lang="uk-UA" smtClean="0"/>
              <a:pPr/>
              <a:t>27.02.2020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 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203964C-0CE6-4B48-BA3E-1432582E3429}" type="datetime1">
              <a:rPr lang="uk-UA" smtClean="0"/>
              <a:pPr/>
              <a:t>27.02.2020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елемент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 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 rtlCol="0"/>
          <a:lstStyle/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4" name="Місце для вмісту 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 rtlCol="0"/>
          <a:lstStyle/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6" name="Місце для нижнього колонтитула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5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34333F3-BC16-4265-8824-7CDED5841AB2}" type="datetime1">
              <a:rPr lang="uk-UA" smtClean="0"/>
              <a:pPr/>
              <a:t>27.02.2020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 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 rtlCol="0"/>
          <a:lstStyle/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тексту 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 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 rtlCol="0"/>
          <a:lstStyle/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9" name="Місце для номера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8" name="Місце для нижнього колонтитула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7" name="Місце для дати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4E02068-1416-46EB-8DDA-483E89B32E1E}" type="datetime1">
              <a:rPr lang="uk-UA" smtClean="0"/>
              <a:pPr/>
              <a:t>27.02.2020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5" name="Місце для номера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4" name="Місце для нижнього колонтитула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CDCE796-1974-46A8-B1F8-D020B3DDC6BB}" type="datetime1">
              <a:rPr lang="uk-UA" smtClean="0"/>
              <a:pPr/>
              <a:t>27.02.2020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номера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3" name="Місце для нижнього колонтитула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2" name="Місце для дати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54D2F14-88B2-4739-875A-322EA5B86B27}" type="datetime1">
              <a:rPr lang="uk-UA" smtClean="0"/>
              <a:pPr/>
              <a:t>27.02.2020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зображення з підпис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grpSp>
        <p:nvGrpSpPr>
          <p:cNvPr id="9" name="Група 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Полілінія 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1" name="Полілінія 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2" name="Полілінія 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3" name="Полілінія 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4" name="Полілінія 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5" name="Полілінія 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6" name="Полілінія 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7" name="Полілінія 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8" name="Полілінія 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9" name="Полілінія 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20" name="Полілінія 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21" name="Полілінія 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</p:grpSp>
      <p:sp>
        <p:nvSpPr>
          <p:cNvPr id="36" name="Місце для зображення 33" descr="Пустий покажчик місця заповнення для зображення Клацніть покажчик місця заповнення та виберіть зображення, яке потрібно додати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uk-UA" smtClean="0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39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grpSp>
        <p:nvGrpSpPr>
          <p:cNvPr id="22" name="Група 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Полілінія 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24" name="Полілінія 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25" name="Полілінія 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26" name="Полілінія 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27" name="Полілінія 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28" name="Полілінія 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29" name="Полілінія 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30" name="Полілінія 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31" name="Полілінія 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32" name="Полілінія 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33" name="Полілінія 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34" name="Полілінія 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</p:grpSp>
      <p:sp>
        <p:nvSpPr>
          <p:cNvPr id="37" name="Місце для зображення 33" descr="Пустий покажчик місця заповнення для зображення Клацніть покажчик місця заповнення та виберіть зображення, яке потрібно додати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uk-UA" smtClean="0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40" name="Місце для тексту 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8" name="Місце для номера слайда 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uk-UA" smtClean="0"/>
              <a:pPr/>
              <a:t>‹№›</a:t>
            </a:fld>
            <a:endParaRPr lang="uk-UA" dirty="0"/>
          </a:p>
        </p:txBody>
      </p:sp>
      <p:sp>
        <p:nvSpPr>
          <p:cNvPr id="7" name="Місце для нижнього колонтитула 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6" name="Місце для дати 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04AC9CC-D0B4-4D4C-B143-6BBA8F1C06F2}" type="datetime1">
              <a:rPr lang="uk-UA" smtClean="0"/>
              <a:pPr/>
              <a:t>27.02.2020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зображення з підпис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grpSp>
        <p:nvGrpSpPr>
          <p:cNvPr id="52" name="Група 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Полілінія 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54" name="Полілінія 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55" name="Полілінія 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56" name="Полілінія 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57" name="Полілінія 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58" name="Полілінія 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59" name="Полілінія 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60" name="Полілінія 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61" name="Полілінія 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62" name="Полілінія 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63" name="Полілінія 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64" name="Полілінія 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</p:grpSp>
      <p:sp>
        <p:nvSpPr>
          <p:cNvPr id="79" name="Місце для зображення 33" descr="Пустий покажчик місця заповнення для зображення Клацніть покажчик місця заповнення та виберіть зображення, яке потрібно додати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uk-UA" smtClean="0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81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grpSp>
        <p:nvGrpSpPr>
          <p:cNvPr id="84" name="Група 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ілінія 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86" name="Полілінія 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87" name="Полілінія 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88" name="Полілінія 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89" name="Полілінія 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0" name="Полілінія 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1" name="Полілінія 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2" name="Полілінія 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3" name="Полілінія 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4" name="Полілінія 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5" name="Полілінія 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6" name="Полілінія 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</p:grpSp>
      <p:sp>
        <p:nvSpPr>
          <p:cNvPr id="78" name="Місце для зображення 33" descr="Пустий покажчик місця заповнення для зображення Клацніть покажчик місця заповнення та виберіть зображення, яке потрібно додати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uk-UA" smtClean="0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82" name="Місце для тексту 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grpSp>
        <p:nvGrpSpPr>
          <p:cNvPr id="97" name="Група 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Полілінія 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9" name="Полілінія 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0" name="Полілінія 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1" name="Полілінія 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2" name="Полілінія 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3" name="Полілінія 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4" name="Полілінія 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5" name="Полілінія 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6" name="Полілінія 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7" name="Полілінія 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8" name="Полілінія 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9" name="Полілінія 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</p:grpSp>
      <p:sp>
        <p:nvSpPr>
          <p:cNvPr id="80" name="Місце для зображення 33" descr="Пустий покажчик місця заповнення для зображення Клацніть покажчик місця заповнення та виберіть зображення, яке потрібно додати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uk-UA" smtClean="0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83" name="Місце для тексту 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8" name="Місце для номера слайда 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uk-UA" smtClean="0"/>
              <a:pPr/>
              <a:t>‹№›</a:t>
            </a:fld>
            <a:endParaRPr lang="uk-UA" dirty="0"/>
          </a:p>
        </p:txBody>
      </p:sp>
      <p:sp>
        <p:nvSpPr>
          <p:cNvPr id="7" name="Місце для нижнього колонтитула 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6" name="Місце для дати 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6CAD4AE-A456-4992-BF47-7F9B5B946A0F}" type="datetime1">
              <a:rPr lang="uk-UA" smtClean="0"/>
              <a:pPr/>
              <a:t>27.02.2020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 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uk-UA" dirty="0" smtClean="0"/>
              <a:t>Зразок тексту</a:t>
            </a:r>
          </a:p>
          <a:p>
            <a:pPr lvl="1" rtl="0"/>
            <a:r>
              <a:rPr lang="uk-UA" dirty="0" smtClean="0"/>
              <a:t>Другий рівень</a:t>
            </a:r>
          </a:p>
          <a:p>
            <a:pPr lvl="2" rtl="0"/>
            <a:r>
              <a:rPr lang="uk-UA" dirty="0" smtClean="0"/>
              <a:t>Третій рівень</a:t>
            </a:r>
          </a:p>
          <a:p>
            <a:pPr lvl="3" rtl="0"/>
            <a:r>
              <a:rPr lang="uk-UA" dirty="0" smtClean="0"/>
              <a:t>Четвертий рівень</a:t>
            </a:r>
          </a:p>
          <a:p>
            <a:pPr lvl="4" rtl="0"/>
            <a:r>
              <a:rPr lang="uk-UA" dirty="0" smtClean="0"/>
              <a:t>П’ятий рівень</a:t>
            </a:r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022B156B-59AE-415F-B24B-8756D48BB977}" type="slidenum">
              <a:rPr lang="uk-UA" smtClean="0"/>
              <a:pPr/>
              <a:t>‹№›</a:t>
            </a:fld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fld id="{AB281E8D-D242-4D45-B477-5579D7A48CCD}" type="datetime1">
              <a:rPr lang="uk-UA" smtClean="0"/>
              <a:pPr/>
              <a:t>27.02.2020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73509" y="2641242"/>
            <a:ext cx="9350062" cy="1828800"/>
          </a:xfrm>
        </p:spPr>
        <p:txBody>
          <a:bodyPr rtlCol="0">
            <a:normAutofit fontScale="90000"/>
          </a:bodyPr>
          <a:lstStyle/>
          <a:p>
            <a:r>
              <a:rPr lang="ru-RU" b="1" dirty="0"/>
              <a:t>Види </a:t>
            </a:r>
            <a:r>
              <a:rPr lang="ru-RU" b="1" dirty="0" err="1"/>
              <a:t>забруднення</a:t>
            </a:r>
            <a:r>
              <a:rPr lang="ru-RU" b="1" dirty="0"/>
              <a:t>, </a:t>
            </a:r>
            <a:r>
              <a:rPr lang="ru-RU" b="1" dirty="0" err="1"/>
              <a:t>їхні</a:t>
            </a:r>
            <a:r>
              <a:rPr lang="ru-RU" b="1" dirty="0"/>
              <a:t> </a:t>
            </a:r>
            <a:r>
              <a:rPr lang="ru-RU" b="1" dirty="0" err="1"/>
              <a:t>наслідки</a:t>
            </a:r>
            <a:r>
              <a:rPr lang="ru-RU" b="1" dirty="0"/>
              <a:t> для </a:t>
            </a:r>
            <a:r>
              <a:rPr lang="ru-RU" b="1" dirty="0" err="1"/>
              <a:t>природних</a:t>
            </a:r>
            <a:r>
              <a:rPr lang="ru-RU" b="1" dirty="0"/>
              <a:t> і </a:t>
            </a:r>
            <a:r>
              <a:rPr lang="ru-RU" b="1" dirty="0" err="1"/>
              <a:t>штучних</a:t>
            </a:r>
            <a:r>
              <a:rPr lang="ru-RU" b="1" dirty="0"/>
              <a:t> </a:t>
            </a:r>
            <a:r>
              <a:rPr lang="ru-RU" b="1" dirty="0" err="1"/>
              <a:t>екосистем</a:t>
            </a:r>
            <a:r>
              <a:rPr lang="ru-RU" b="1" dirty="0"/>
              <a:t> та </a:t>
            </a:r>
            <a:r>
              <a:rPr lang="ru-RU" b="1" dirty="0" err="1" smtClean="0"/>
              <a:t>людини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 </a:t>
            </a:r>
            <a:r>
              <a:rPr lang="ru-RU" b="1" dirty="0" err="1" smtClean="0"/>
              <a:t>Механічне</a:t>
            </a:r>
            <a:r>
              <a:rPr lang="ru-RU" b="1" dirty="0" smtClean="0"/>
              <a:t> </a:t>
            </a:r>
            <a:r>
              <a:rPr lang="ru-RU" b="1" dirty="0" err="1" smtClean="0"/>
              <a:t>забруднення</a:t>
            </a:r>
            <a:r>
              <a:rPr lang="ru-RU" b="1" dirty="0" smtClean="0"/>
              <a:t>, </a:t>
            </a:r>
            <a:r>
              <a:rPr lang="ru-RU" b="1" dirty="0" err="1"/>
              <a:t>або</a:t>
            </a:r>
            <a:r>
              <a:rPr lang="ru-RU" b="1" dirty="0"/>
              <a:t> </a:t>
            </a:r>
            <a:r>
              <a:rPr lang="ru-RU" b="1" dirty="0" err="1" smtClean="0"/>
              <a:t>засмі­чення</a:t>
            </a:r>
            <a:r>
              <a:rPr lang="ru-RU" b="1" dirty="0" smtClean="0"/>
              <a:t> </a:t>
            </a:r>
            <a:r>
              <a:rPr lang="ru-RU" b="1" dirty="0"/>
              <a:t>— коли в </a:t>
            </a:r>
            <a:r>
              <a:rPr lang="ru-RU" b="1" dirty="0" err="1"/>
              <a:t>довкілля</a:t>
            </a:r>
            <a:r>
              <a:rPr lang="ru-RU" b="1" dirty="0"/>
              <a:t> </a:t>
            </a:r>
            <a:r>
              <a:rPr lang="ru-RU" b="1" dirty="0" err="1"/>
              <a:t>потрапляють</a:t>
            </a:r>
            <a:r>
              <a:rPr lang="ru-RU" b="1" dirty="0"/>
              <a:t> </a:t>
            </a:r>
            <a:r>
              <a:rPr lang="ru-RU" b="1" dirty="0" err="1"/>
              <a:t>забруднювачі</a:t>
            </a:r>
            <a:r>
              <a:rPr lang="ru-RU" b="1" dirty="0"/>
              <a:t> </a:t>
            </a:r>
            <a:r>
              <a:rPr lang="ru-RU" b="1" dirty="0" err="1"/>
              <a:t>неживої</a:t>
            </a:r>
            <a:r>
              <a:rPr lang="ru-RU" b="1" dirty="0"/>
              <a:t> </a:t>
            </a:r>
            <a:r>
              <a:rPr lang="ru-RU" b="1" dirty="0" err="1"/>
              <a:t>природи</a:t>
            </a:r>
            <a:endParaRPr lang="ru-RU" b="1" dirty="0"/>
          </a:p>
        </p:txBody>
      </p:sp>
      <p:pic>
        <p:nvPicPr>
          <p:cNvPr id="7" name="Місце для вмісту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16329" y="4580175"/>
            <a:ext cx="2679811" cy="1793037"/>
          </a:xfrm>
          <a:prstGeom prst="rect">
            <a:avLst/>
          </a:prstGeom>
          <a:effectLst>
            <a:glow rad="127000">
              <a:schemeClr val="bg1"/>
            </a:glow>
            <a:softEdge rad="63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003" y="1594834"/>
            <a:ext cx="4922010" cy="2865170"/>
          </a:xfrm>
          <a:prstGeom prst="rect">
            <a:avLst/>
          </a:prstGeom>
          <a:effectLst>
            <a:glow rad="127000">
              <a:schemeClr val="bg1"/>
            </a:glow>
            <a:softEdge rad="762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5418" y="1524000"/>
            <a:ext cx="3529056" cy="4562317"/>
          </a:xfrm>
          <a:prstGeom prst="rect">
            <a:avLst/>
          </a:prstGeom>
          <a:effectLst>
            <a:glow rad="127000">
              <a:schemeClr val="bg1"/>
            </a:glow>
            <a:softEdge rad="508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6290" y="1681766"/>
            <a:ext cx="2609850" cy="2665382"/>
          </a:xfrm>
          <a:prstGeom prst="rect">
            <a:avLst/>
          </a:prstGeom>
          <a:effectLst>
            <a:glow rad="127000">
              <a:schemeClr val="bg1"/>
            </a:glow>
            <a:softEdge rad="508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5212" y="4580175"/>
            <a:ext cx="3686670" cy="2108200"/>
          </a:xfrm>
          <a:prstGeom prst="rect">
            <a:avLst/>
          </a:prstGeom>
          <a:effectLst>
            <a:glow rad="127000">
              <a:schemeClr val="bg1"/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252852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842" y="363845"/>
            <a:ext cx="11835158" cy="121920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err="1"/>
              <a:t>Рівень</a:t>
            </a:r>
            <a:r>
              <a:rPr lang="ru-RU" sz="4400" b="1" dirty="0"/>
              <a:t> </a:t>
            </a:r>
            <a:r>
              <a:rPr lang="ru-RU" sz="4400" b="1" dirty="0" err="1"/>
              <a:t>забруднення</a:t>
            </a:r>
            <a:r>
              <a:rPr lang="ru-RU" sz="4400" b="1" dirty="0"/>
              <a:t> в </a:t>
            </a:r>
            <a:r>
              <a:rPr lang="ru-RU" sz="4400" b="1" dirty="0" err="1"/>
              <a:t>різних</a:t>
            </a:r>
            <a:r>
              <a:rPr lang="ru-RU" sz="4400" b="1" dirty="0"/>
              <a:t> </a:t>
            </a:r>
            <a:r>
              <a:rPr lang="ru-RU" sz="4400" b="1" dirty="0" err="1"/>
              <a:t>регіонах</a:t>
            </a:r>
            <a:r>
              <a:rPr lang="ru-RU" sz="4400" b="1" dirty="0"/>
              <a:t> </a:t>
            </a:r>
            <a:r>
              <a:rPr lang="ru-RU" sz="4400" b="1" dirty="0" err="1"/>
              <a:t>України</a:t>
            </a:r>
            <a:r>
              <a:rPr lang="ru-RU" sz="4400" b="1" dirty="0"/>
              <a:t> є </a:t>
            </a:r>
            <a:r>
              <a:rPr lang="ru-RU" sz="4400" b="1" dirty="0" err="1"/>
              <a:t>неоднаковим</a:t>
            </a:r>
            <a:endParaRPr lang="ru-RU" sz="44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032287" y="1583045"/>
            <a:ext cx="3809943" cy="4682844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b="1" dirty="0" err="1"/>
              <a:t>рівень</a:t>
            </a:r>
            <a:r>
              <a:rPr lang="ru-RU" b="1" dirty="0"/>
              <a:t> </a:t>
            </a:r>
            <a:r>
              <a:rPr lang="ru-RU" b="1" dirty="0" err="1" smtClean="0"/>
              <a:t>забруднен­ня</a:t>
            </a:r>
            <a:r>
              <a:rPr lang="ru-RU" b="1" dirty="0" smtClean="0"/>
              <a:t> </a:t>
            </a:r>
            <a:r>
              <a:rPr lang="ru-RU" b="1" dirty="0" err="1"/>
              <a:t>території</a:t>
            </a:r>
            <a:r>
              <a:rPr lang="ru-RU" b="1" dirty="0"/>
              <a:t> </a:t>
            </a:r>
            <a:r>
              <a:rPr lang="ru-RU" b="1" dirty="0" err="1"/>
              <a:t>Україні</a:t>
            </a:r>
            <a:r>
              <a:rPr lang="ru-RU" b="1" dirty="0"/>
              <a:t> є </a:t>
            </a:r>
            <a:r>
              <a:rPr lang="ru-RU" b="1" dirty="0" err="1"/>
              <a:t>дуже</a:t>
            </a:r>
            <a:r>
              <a:rPr lang="ru-RU" b="1" dirty="0"/>
              <a:t> </a:t>
            </a:r>
            <a:r>
              <a:rPr lang="ru-RU" b="1" dirty="0" err="1"/>
              <a:t>високим</a:t>
            </a:r>
            <a:r>
              <a:rPr lang="ru-RU" b="1" dirty="0"/>
              <a:t>: </a:t>
            </a:r>
            <a:r>
              <a:rPr lang="ru-RU" b="1" dirty="0" err="1"/>
              <a:t>відповідно</a:t>
            </a:r>
            <a:r>
              <a:rPr lang="ru-RU" b="1" dirty="0"/>
              <a:t> до </a:t>
            </a:r>
            <a:r>
              <a:rPr lang="ru-RU" b="1" dirty="0" err="1"/>
              <a:t>даних</a:t>
            </a:r>
            <a:r>
              <a:rPr lang="ru-RU" b="1" dirty="0"/>
              <a:t> </a:t>
            </a:r>
            <a:r>
              <a:rPr lang="ru-RU" b="1" dirty="0" err="1" smtClean="0"/>
              <a:t>Інститу­ту</a:t>
            </a:r>
            <a:r>
              <a:rPr lang="ru-RU" b="1" dirty="0" smtClean="0"/>
              <a:t> </a:t>
            </a:r>
            <a:r>
              <a:rPr lang="ru-RU" b="1" dirty="0" err="1"/>
              <a:t>впливів</a:t>
            </a:r>
            <a:r>
              <a:rPr lang="ru-RU" b="1" dirty="0"/>
              <a:t> на </a:t>
            </a:r>
            <a:r>
              <a:rPr lang="ru-RU" b="1" dirty="0" err="1"/>
              <a:t>здоров’я</a:t>
            </a:r>
            <a:r>
              <a:rPr lang="ru-RU" b="1" dirty="0"/>
              <a:t> </a:t>
            </a:r>
            <a:r>
              <a:rPr lang="ru-RU" b="1" dirty="0" err="1"/>
              <a:t>щороку</a:t>
            </a:r>
            <a:r>
              <a:rPr lang="ru-RU" b="1" dirty="0"/>
              <a:t> </a:t>
            </a:r>
            <a:r>
              <a:rPr lang="ru-RU" b="1" dirty="0" err="1"/>
              <a:t>лише</a:t>
            </a:r>
            <a:r>
              <a:rPr lang="ru-RU" b="1" dirty="0"/>
              <a:t> </a:t>
            </a:r>
            <a:r>
              <a:rPr lang="ru-RU" b="1" dirty="0" err="1"/>
              <a:t>від</a:t>
            </a:r>
            <a:r>
              <a:rPr lang="ru-RU" b="1" dirty="0"/>
              <a:t> </a:t>
            </a:r>
            <a:r>
              <a:rPr lang="ru-RU" b="1" dirty="0" err="1"/>
              <a:t>брудного</a:t>
            </a:r>
            <a:r>
              <a:rPr lang="ru-RU" b="1" dirty="0"/>
              <a:t> </a:t>
            </a:r>
            <a:r>
              <a:rPr lang="ru-RU" b="1" dirty="0" err="1"/>
              <a:t>повітря</a:t>
            </a:r>
            <a:r>
              <a:rPr lang="ru-RU" b="1" dirty="0"/>
              <a:t> </a:t>
            </a:r>
            <a:r>
              <a:rPr lang="ru-RU" b="1" dirty="0" err="1" smtClean="0"/>
              <a:t>помирає</a:t>
            </a:r>
            <a:r>
              <a:rPr lang="ru-RU" b="1" dirty="0" smtClean="0"/>
              <a:t> 80 </a:t>
            </a:r>
            <a:r>
              <a:rPr lang="ru-RU" b="1" dirty="0" err="1"/>
              <a:t>українців</a:t>
            </a:r>
            <a:r>
              <a:rPr lang="ru-RU" b="1" dirty="0"/>
              <a:t> </a:t>
            </a:r>
            <a:r>
              <a:rPr lang="ru-RU" b="1" dirty="0" err="1"/>
              <a:t>зі</a:t>
            </a:r>
            <a:r>
              <a:rPr lang="ru-RU" b="1" dirty="0"/>
              <a:t> 100 тис. </a:t>
            </a:r>
            <a:r>
              <a:rPr lang="ru-RU" b="1" dirty="0" err="1" smtClean="0"/>
              <a:t>Населення</a:t>
            </a:r>
            <a:r>
              <a:rPr lang="ru-RU" b="1" dirty="0"/>
              <a:t>. </a:t>
            </a:r>
            <a:r>
              <a:rPr lang="ru-RU" b="1" dirty="0" err="1"/>
              <a:t>Найбільш</a:t>
            </a:r>
            <a:r>
              <a:rPr lang="ru-RU" b="1" dirty="0"/>
              <a:t> </a:t>
            </a:r>
            <a:r>
              <a:rPr lang="ru-RU" b="1" dirty="0" err="1"/>
              <a:t>забрудненими</a:t>
            </a:r>
            <a:r>
              <a:rPr lang="ru-RU" b="1" dirty="0"/>
              <a:t> </a:t>
            </a:r>
            <a:r>
              <a:rPr lang="ru-RU" b="1" dirty="0" err="1"/>
              <a:t>регіонами</a:t>
            </a:r>
            <a:r>
              <a:rPr lang="ru-RU" b="1" dirty="0"/>
              <a:t> </a:t>
            </a:r>
            <a:r>
              <a:rPr lang="ru-RU" b="1" dirty="0" err="1"/>
              <a:t>України</a:t>
            </a:r>
            <a:r>
              <a:rPr lang="ru-RU" b="1" dirty="0"/>
              <a:t> є </a:t>
            </a:r>
            <a:r>
              <a:rPr lang="ru-RU" b="1" dirty="0" err="1"/>
              <a:t>Придніпровський</a:t>
            </a:r>
            <a:r>
              <a:rPr lang="ru-RU" b="1" dirty="0"/>
              <a:t> і </a:t>
            </a:r>
            <a:r>
              <a:rPr lang="ru-RU" b="1" dirty="0" err="1"/>
              <a:t>Донбас</a:t>
            </a:r>
            <a:endParaRPr lang="ru-RU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15" y="1583045"/>
            <a:ext cx="7110699" cy="4682844"/>
          </a:xfrm>
          <a:prstGeom prst="rect">
            <a:avLst/>
          </a:prstGeom>
          <a:effectLst>
            <a:glow rad="127000">
              <a:schemeClr val="bg1"/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3931092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4" y="0"/>
            <a:ext cx="10058402" cy="1219200"/>
          </a:xfrm>
        </p:spPr>
        <p:txBody>
          <a:bodyPr/>
          <a:lstStyle/>
          <a:p>
            <a:pPr algn="ctr"/>
            <a:r>
              <a:rPr lang="uk-UA" b="1" dirty="0" err="1" smtClean="0"/>
              <a:t>Перевір</a:t>
            </a:r>
            <a:r>
              <a:rPr lang="uk-UA" b="1" dirty="0" smtClean="0"/>
              <a:t> себе</a:t>
            </a:r>
            <a:endParaRPr lang="ru-RU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39645" y="1219200"/>
            <a:ext cx="11407515" cy="5105400"/>
          </a:xfrm>
        </p:spPr>
        <p:txBody>
          <a:bodyPr>
            <a:normAutofit/>
          </a:bodyPr>
          <a:lstStyle/>
          <a:p>
            <a:r>
              <a:rPr lang="ru-RU" sz="2800" b="1" dirty="0"/>
              <a:t>1. </a:t>
            </a:r>
            <a:r>
              <a:rPr lang="ru-RU" sz="2800" b="1" dirty="0" err="1"/>
              <a:t>Засмічення</a:t>
            </a:r>
            <a:r>
              <a:rPr lang="ru-RU" sz="2800" b="1" dirty="0"/>
              <a:t> </a:t>
            </a:r>
            <a:r>
              <a:rPr lang="ru-RU" sz="2800" b="1" dirty="0" err="1"/>
              <a:t>території</a:t>
            </a:r>
            <a:r>
              <a:rPr lang="ru-RU" sz="2800" b="1" dirty="0"/>
              <a:t> є </a:t>
            </a:r>
            <a:r>
              <a:rPr lang="ru-RU" sz="2800" b="1" dirty="0" err="1"/>
              <a:t>небезпечним</a:t>
            </a:r>
            <a:r>
              <a:rPr lang="ru-RU" sz="2800" b="1" dirty="0"/>
              <a:t> через</a:t>
            </a:r>
          </a:p>
          <a:p>
            <a:pPr marL="0" indent="0">
              <a:buNone/>
            </a:pPr>
            <a:r>
              <a:rPr lang="ru-RU" sz="2800" b="1" dirty="0"/>
              <a:t>А </a:t>
            </a:r>
            <a:r>
              <a:rPr lang="ru-RU" sz="2800" b="1" dirty="0" err="1"/>
              <a:t>зміну</a:t>
            </a:r>
            <a:r>
              <a:rPr lang="ru-RU" sz="2800" b="1" dirty="0"/>
              <a:t> </a:t>
            </a:r>
            <a:r>
              <a:rPr lang="ru-RU" sz="2800" b="1" dirty="0" err="1"/>
              <a:t>інтенсивності</a:t>
            </a:r>
            <a:r>
              <a:rPr lang="ru-RU" sz="2800" b="1" dirty="0"/>
              <a:t> </a:t>
            </a:r>
            <a:r>
              <a:rPr lang="ru-RU" sz="2800" b="1" dirty="0" err="1"/>
              <a:t>дії</a:t>
            </a:r>
            <a:r>
              <a:rPr lang="ru-RU" sz="2800" b="1" dirty="0"/>
              <a:t> </a:t>
            </a:r>
            <a:r>
              <a:rPr lang="ru-RU" sz="2800" b="1" dirty="0" err="1"/>
              <a:t>абіотичних</a:t>
            </a:r>
            <a:r>
              <a:rPr lang="ru-RU" sz="2800" b="1" dirty="0"/>
              <a:t> </a:t>
            </a:r>
            <a:r>
              <a:rPr lang="ru-RU" sz="2800" b="1" dirty="0" err="1"/>
              <a:t>факторів</a:t>
            </a:r>
            <a:r>
              <a:rPr lang="ru-RU" sz="2800" b="1" dirty="0"/>
              <a:t> </a:t>
            </a:r>
            <a:r>
              <a:rPr lang="ru-RU" sz="2800" b="1" dirty="0" smtClean="0"/>
              <a:t>на </a:t>
            </a:r>
            <a:r>
              <a:rPr lang="ru-RU" sz="2800" b="1" dirty="0" err="1" smtClean="0"/>
              <a:t>організми</a:t>
            </a:r>
            <a:endParaRPr lang="ru-RU" sz="2800" b="1" dirty="0"/>
          </a:p>
          <a:p>
            <a:pPr marL="0" indent="0">
              <a:buNone/>
            </a:pPr>
            <a:r>
              <a:rPr lang="ru-RU" sz="2800" b="1" dirty="0"/>
              <a:t>Б </a:t>
            </a:r>
            <a:r>
              <a:rPr lang="ru-RU" sz="2800" b="1" dirty="0" err="1"/>
              <a:t>створення</a:t>
            </a:r>
            <a:r>
              <a:rPr lang="ru-RU" sz="2800" b="1" dirty="0"/>
              <a:t> потужного </a:t>
            </a:r>
            <a:r>
              <a:rPr lang="ru-RU" sz="2800" b="1" dirty="0" err="1"/>
              <a:t>електромагнітного</a:t>
            </a:r>
            <a:r>
              <a:rPr lang="ru-RU" sz="2800" b="1" dirty="0"/>
              <a:t> поля на </a:t>
            </a:r>
            <a:r>
              <a:rPr lang="ru-RU" sz="2800" b="1" dirty="0" err="1"/>
              <a:t>сміттєзвалищах</a:t>
            </a:r>
            <a:endParaRPr lang="ru-RU" sz="2800" b="1" dirty="0"/>
          </a:p>
          <a:p>
            <a:pPr marL="0" indent="0">
              <a:buNone/>
            </a:pPr>
            <a:r>
              <a:rPr lang="ru-RU" sz="2800" b="1" dirty="0"/>
              <a:t>В </a:t>
            </a:r>
            <a:r>
              <a:rPr lang="ru-RU" sz="2800" b="1" dirty="0" err="1"/>
              <a:t>велику</a:t>
            </a:r>
            <a:r>
              <a:rPr lang="ru-RU" sz="2800" b="1" dirty="0"/>
              <a:t> </a:t>
            </a:r>
            <a:r>
              <a:rPr lang="ru-RU" sz="2800" b="1" dirty="0" err="1"/>
              <a:t>кількість</a:t>
            </a:r>
            <a:r>
              <a:rPr lang="ru-RU" sz="2800" b="1" dirty="0"/>
              <a:t> </a:t>
            </a:r>
            <a:r>
              <a:rPr lang="ru-RU" sz="2800" b="1" dirty="0" err="1"/>
              <a:t>кисню</a:t>
            </a:r>
            <a:r>
              <a:rPr lang="ru-RU" sz="2800" b="1" dirty="0"/>
              <a:t>, </a:t>
            </a:r>
            <a:r>
              <a:rPr lang="ru-RU" sz="2800" b="1" dirty="0" err="1"/>
              <a:t>що</a:t>
            </a:r>
            <a:r>
              <a:rPr lang="ru-RU" sz="2800" b="1" dirty="0"/>
              <a:t> </a:t>
            </a:r>
            <a:r>
              <a:rPr lang="ru-RU" sz="2800" b="1" dirty="0" err="1"/>
              <a:t>утворюється</a:t>
            </a:r>
            <a:r>
              <a:rPr lang="ru-RU" sz="2800" b="1" dirty="0"/>
              <a:t> </a:t>
            </a:r>
            <a:r>
              <a:rPr lang="ru-RU" sz="2800" b="1" dirty="0" err="1"/>
              <a:t>під</a:t>
            </a:r>
            <a:r>
              <a:rPr lang="ru-RU" sz="2800" b="1" dirty="0"/>
              <a:t> час </a:t>
            </a:r>
            <a:r>
              <a:rPr lang="ru-RU" sz="2800" b="1" dirty="0" err="1"/>
              <a:t>розкладання</a:t>
            </a:r>
            <a:r>
              <a:rPr lang="ru-RU" sz="2800" b="1" dirty="0"/>
              <a:t> </a:t>
            </a:r>
            <a:r>
              <a:rPr lang="ru-RU" sz="2800" b="1" dirty="0" err="1"/>
              <a:t>сміття</a:t>
            </a:r>
            <a:endParaRPr lang="ru-RU" sz="2800" b="1" dirty="0"/>
          </a:p>
          <a:p>
            <a:pPr marL="0" indent="0">
              <a:buNone/>
            </a:pPr>
            <a:r>
              <a:rPr lang="ru-RU" sz="2800" b="1" dirty="0"/>
              <a:t>Г </a:t>
            </a:r>
            <a:r>
              <a:rPr lang="ru-RU" sz="2800" b="1" dirty="0" err="1"/>
              <a:t>гірший</a:t>
            </a:r>
            <a:r>
              <a:rPr lang="ru-RU" sz="2800" b="1" dirty="0"/>
              <a:t> </a:t>
            </a:r>
            <a:r>
              <a:rPr lang="ru-RU" sz="2800" b="1" dirty="0" err="1"/>
              <a:t>розвиток</a:t>
            </a:r>
            <a:r>
              <a:rPr lang="ru-RU" sz="2800" b="1" dirty="0"/>
              <a:t> </a:t>
            </a:r>
            <a:r>
              <a:rPr lang="ru-RU" sz="2800" b="1" dirty="0" err="1"/>
              <a:t>інвазійних</a:t>
            </a:r>
            <a:r>
              <a:rPr lang="ru-RU" sz="2800" b="1" dirty="0"/>
              <a:t> </a:t>
            </a:r>
            <a:r>
              <a:rPr lang="ru-RU" sz="2800" b="1" dirty="0" err="1"/>
              <a:t>видів</a:t>
            </a:r>
            <a:r>
              <a:rPr lang="ru-RU" sz="2800" b="1" dirty="0"/>
              <a:t> на </a:t>
            </a:r>
            <a:r>
              <a:rPr lang="ru-RU" sz="2800" b="1" dirty="0" err="1"/>
              <a:t>сміттєзвалищах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949385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4" y="0"/>
            <a:ext cx="10058402" cy="1219200"/>
          </a:xfrm>
        </p:spPr>
        <p:txBody>
          <a:bodyPr/>
          <a:lstStyle/>
          <a:p>
            <a:pPr algn="ctr"/>
            <a:r>
              <a:rPr lang="uk-UA" b="1" dirty="0" err="1" smtClean="0"/>
              <a:t>Перевір</a:t>
            </a:r>
            <a:r>
              <a:rPr lang="uk-UA" b="1" dirty="0" smtClean="0"/>
              <a:t> себе</a:t>
            </a:r>
            <a:endParaRPr lang="ru-RU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39645" y="1219200"/>
            <a:ext cx="11407515" cy="5105400"/>
          </a:xfrm>
        </p:spPr>
        <p:txBody>
          <a:bodyPr>
            <a:normAutofit/>
          </a:bodyPr>
          <a:lstStyle/>
          <a:p>
            <a:r>
              <a:rPr lang="ru-RU" sz="3200" b="1" dirty="0"/>
              <a:t>2. </a:t>
            </a:r>
            <a:r>
              <a:rPr lang="ru-RU" sz="3200" b="1" dirty="0" err="1"/>
              <a:t>Виберіть</a:t>
            </a:r>
            <a:r>
              <a:rPr lang="ru-RU" sz="3200" b="1" dirty="0"/>
              <a:t> </a:t>
            </a:r>
            <a:r>
              <a:rPr lang="ru-RU" sz="3200" b="1" dirty="0" err="1"/>
              <a:t>подію</a:t>
            </a:r>
            <a:r>
              <a:rPr lang="ru-RU" sz="3200" b="1" dirty="0"/>
              <a:t>, </a:t>
            </a:r>
            <a:r>
              <a:rPr lang="ru-RU" sz="3200" b="1" dirty="0" err="1"/>
              <a:t>що</a:t>
            </a:r>
            <a:r>
              <a:rPr lang="ru-RU" sz="3200" b="1" dirty="0"/>
              <a:t> НЕ є </a:t>
            </a:r>
            <a:r>
              <a:rPr lang="ru-RU" sz="3200" b="1" dirty="0" err="1"/>
              <a:t>наслідком</a:t>
            </a:r>
            <a:r>
              <a:rPr lang="ru-RU" sz="3200" b="1" dirty="0"/>
              <a:t> </a:t>
            </a:r>
            <a:r>
              <a:rPr lang="ru-RU" sz="3200" b="1" dirty="0" err="1"/>
              <a:t>біологічного</a:t>
            </a:r>
            <a:r>
              <a:rPr lang="ru-RU" sz="3200" b="1" dirty="0"/>
              <a:t> </a:t>
            </a:r>
            <a:r>
              <a:rPr lang="ru-RU" sz="3200" b="1" dirty="0" err="1"/>
              <a:t>забруднення</a:t>
            </a:r>
            <a:r>
              <a:rPr lang="ru-RU" sz="3200" b="1" dirty="0"/>
              <a:t>.</a:t>
            </a:r>
          </a:p>
          <a:p>
            <a:pPr marL="0" indent="0">
              <a:buNone/>
            </a:pPr>
            <a:r>
              <a:rPr lang="ru-RU" sz="3200" b="1" dirty="0"/>
              <a:t>А </a:t>
            </a:r>
            <a:r>
              <a:rPr lang="ru-RU" sz="3200" b="1" dirty="0" err="1"/>
              <a:t>загибель</a:t>
            </a:r>
            <a:r>
              <a:rPr lang="ru-RU" sz="3200" b="1" dirty="0"/>
              <a:t> </a:t>
            </a:r>
            <a:r>
              <a:rPr lang="ru-RU" sz="3200" b="1" dirty="0" err="1"/>
              <a:t>популяцій</a:t>
            </a:r>
            <a:r>
              <a:rPr lang="ru-RU" sz="3200" b="1" dirty="0"/>
              <a:t> </a:t>
            </a:r>
            <a:r>
              <a:rPr lang="ru-RU" sz="3200" b="1" dirty="0" err="1"/>
              <a:t>окремих</a:t>
            </a:r>
            <a:r>
              <a:rPr lang="ru-RU" sz="3200" b="1" dirty="0"/>
              <a:t> </a:t>
            </a:r>
            <a:r>
              <a:rPr lang="ru-RU" sz="3200" b="1" dirty="0" err="1"/>
              <a:t>видів</a:t>
            </a:r>
            <a:endParaRPr lang="ru-RU" sz="3200" b="1" dirty="0"/>
          </a:p>
          <a:p>
            <a:pPr marL="0" indent="0">
              <a:buNone/>
            </a:pPr>
            <a:r>
              <a:rPr lang="ru-RU" sz="3200" b="1" dirty="0"/>
              <a:t>Б </a:t>
            </a:r>
            <a:r>
              <a:rPr lang="ru-RU" sz="3200" b="1" dirty="0" err="1"/>
              <a:t>збільшення</a:t>
            </a:r>
            <a:r>
              <a:rPr lang="ru-RU" sz="3200" b="1" dirty="0"/>
              <a:t> видового </a:t>
            </a:r>
            <a:r>
              <a:rPr lang="ru-RU" sz="3200" b="1" dirty="0" err="1"/>
              <a:t>різноманіття</a:t>
            </a:r>
            <a:r>
              <a:rPr lang="ru-RU" sz="3200" b="1" dirty="0"/>
              <a:t> </a:t>
            </a:r>
            <a:r>
              <a:rPr lang="ru-RU" sz="3200" b="1" dirty="0" err="1"/>
              <a:t>екосистем</a:t>
            </a:r>
            <a:endParaRPr lang="ru-RU" sz="3200" b="1" dirty="0"/>
          </a:p>
          <a:p>
            <a:pPr marL="0" indent="0">
              <a:buNone/>
            </a:pPr>
            <a:r>
              <a:rPr lang="ru-RU" sz="3200" b="1" dirty="0"/>
              <a:t>В </a:t>
            </a:r>
            <a:r>
              <a:rPr lang="ru-RU" sz="3200" b="1" dirty="0" err="1"/>
              <a:t>руйнування</a:t>
            </a:r>
            <a:r>
              <a:rPr lang="ru-RU" sz="3200" b="1" dirty="0"/>
              <a:t> </a:t>
            </a:r>
            <a:r>
              <a:rPr lang="ru-RU" sz="3200" b="1" dirty="0" err="1"/>
              <a:t>трофічних</a:t>
            </a:r>
            <a:r>
              <a:rPr lang="ru-RU" sz="3200" b="1" dirty="0"/>
              <a:t> мереж</a:t>
            </a:r>
          </a:p>
          <a:p>
            <a:pPr marL="0" indent="0">
              <a:buNone/>
            </a:pPr>
            <a:r>
              <a:rPr lang="ru-RU" sz="3200" b="1" dirty="0"/>
              <a:t>Г </a:t>
            </a:r>
            <a:r>
              <a:rPr lang="ru-RU" sz="3200" b="1" dirty="0" err="1"/>
              <a:t>збільшення</a:t>
            </a:r>
            <a:r>
              <a:rPr lang="ru-RU" sz="3200" b="1" dirty="0"/>
              <a:t> </a:t>
            </a:r>
            <a:r>
              <a:rPr lang="ru-RU" sz="3200" b="1" dirty="0" err="1"/>
              <a:t>кількості</a:t>
            </a:r>
            <a:r>
              <a:rPr lang="ru-RU" sz="3200" b="1" dirty="0"/>
              <a:t> хвороб, </a:t>
            </a:r>
            <a:r>
              <a:rPr lang="ru-RU" sz="3200" b="1" dirty="0" err="1"/>
              <a:t>що</a:t>
            </a:r>
            <a:r>
              <a:rPr lang="ru-RU" sz="3200" b="1" dirty="0"/>
              <a:t> </a:t>
            </a:r>
            <a:r>
              <a:rPr lang="ru-RU" sz="3200" b="1" dirty="0" err="1"/>
              <a:t>спричинені</a:t>
            </a:r>
            <a:r>
              <a:rPr lang="ru-RU" sz="3200" b="1" dirty="0"/>
              <a:t> </a:t>
            </a:r>
            <a:r>
              <a:rPr lang="ru-RU" sz="3200" b="1" dirty="0" err="1"/>
              <a:t>бактеріями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301748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9224" y="0"/>
            <a:ext cx="10058402" cy="1219200"/>
          </a:xfrm>
        </p:spPr>
        <p:txBody>
          <a:bodyPr/>
          <a:lstStyle/>
          <a:p>
            <a:pPr algn="ctr"/>
            <a:r>
              <a:rPr lang="uk-UA" b="1" dirty="0" err="1" smtClean="0"/>
              <a:t>Перевір</a:t>
            </a:r>
            <a:r>
              <a:rPr lang="uk-UA" b="1" dirty="0" smtClean="0"/>
              <a:t> себе</a:t>
            </a:r>
            <a:endParaRPr lang="ru-RU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24853" y="1219200"/>
            <a:ext cx="11967147" cy="4229100"/>
          </a:xfrm>
        </p:spPr>
        <p:txBody>
          <a:bodyPr>
            <a:noAutofit/>
          </a:bodyPr>
          <a:lstStyle/>
          <a:p>
            <a:r>
              <a:rPr lang="ru-RU" sz="2800" b="1" dirty="0" err="1"/>
              <a:t>Увідповідніть</a:t>
            </a:r>
            <a:r>
              <a:rPr lang="ru-RU" sz="2800" b="1" dirty="0"/>
              <a:t> тип </a:t>
            </a:r>
            <a:r>
              <a:rPr lang="ru-RU" sz="2800" b="1" dirty="0" err="1"/>
              <a:t>забруднення</a:t>
            </a:r>
            <a:r>
              <a:rPr lang="ru-RU" sz="2800" b="1" dirty="0"/>
              <a:t> з </a:t>
            </a:r>
            <a:r>
              <a:rPr lang="ru-RU" sz="2800" b="1" dirty="0" err="1"/>
              <a:t>конкретним</a:t>
            </a:r>
            <a:r>
              <a:rPr lang="ru-RU" sz="2800" b="1" dirty="0"/>
              <a:t> прикладом.</a:t>
            </a:r>
          </a:p>
          <a:p>
            <a:r>
              <a:rPr lang="ru-RU" sz="2800" b="1" dirty="0"/>
              <a:t>1 </a:t>
            </a:r>
            <a:r>
              <a:rPr lang="ru-RU" sz="2800" b="1" dirty="0" err="1"/>
              <a:t>хімічне</a:t>
            </a:r>
            <a:r>
              <a:rPr lang="ru-RU" sz="2800" b="1" dirty="0"/>
              <a:t>  2 </a:t>
            </a:r>
            <a:r>
              <a:rPr lang="ru-RU" sz="2800" b="1" dirty="0" err="1"/>
              <a:t>фізичне</a:t>
            </a:r>
            <a:r>
              <a:rPr lang="ru-RU" sz="2800" b="1" dirty="0"/>
              <a:t>  3 </a:t>
            </a:r>
            <a:r>
              <a:rPr lang="ru-RU" sz="2800" b="1" dirty="0" err="1"/>
              <a:t>механічне</a:t>
            </a:r>
            <a:r>
              <a:rPr lang="ru-RU" sz="2800" b="1" dirty="0"/>
              <a:t>  4 </a:t>
            </a:r>
            <a:r>
              <a:rPr lang="ru-RU" sz="2800" b="1" dirty="0" err="1"/>
              <a:t>біологічне</a:t>
            </a:r>
            <a:endParaRPr lang="ru-RU" sz="2800" b="1" dirty="0"/>
          </a:p>
          <a:p>
            <a:r>
              <a:rPr lang="ru-RU" sz="2800" b="1" dirty="0" smtClean="0"/>
              <a:t>А)</a:t>
            </a:r>
            <a:r>
              <a:rPr lang="ru-RU" sz="2800" b="1" dirty="0" err="1" smtClean="0"/>
              <a:t>потрапляння</a:t>
            </a:r>
            <a:r>
              <a:rPr lang="ru-RU" sz="2800" b="1" dirty="0" smtClean="0"/>
              <a:t> </a:t>
            </a:r>
            <a:r>
              <a:rPr lang="ru-RU" sz="2800" b="1" dirty="0" err="1"/>
              <a:t>генномодифікованого</a:t>
            </a:r>
            <a:r>
              <a:rPr lang="ru-RU" sz="2800" b="1" dirty="0"/>
              <a:t> </a:t>
            </a:r>
            <a:r>
              <a:rPr lang="ru-RU" sz="2800" b="1" dirty="0" err="1"/>
              <a:t>штаму</a:t>
            </a:r>
            <a:r>
              <a:rPr lang="ru-RU" sz="2800" b="1" dirty="0"/>
              <a:t> </a:t>
            </a:r>
            <a:r>
              <a:rPr lang="ru-RU" sz="2800" b="1" dirty="0" err="1"/>
              <a:t>бактерій</a:t>
            </a:r>
            <a:r>
              <a:rPr lang="ru-RU" sz="2800" b="1" dirty="0"/>
              <a:t> до </a:t>
            </a:r>
            <a:r>
              <a:rPr lang="ru-RU" sz="2800" b="1" dirty="0" err="1"/>
              <a:t>стічних</a:t>
            </a:r>
            <a:r>
              <a:rPr lang="ru-RU" sz="2800" b="1" dirty="0"/>
              <a:t> вод</a:t>
            </a:r>
          </a:p>
          <a:p>
            <a:r>
              <a:rPr lang="ru-RU" sz="2800" b="1" dirty="0" smtClean="0"/>
              <a:t>Б)</a:t>
            </a:r>
            <a:r>
              <a:rPr lang="ru-RU" sz="2800" b="1" dirty="0" err="1" smtClean="0"/>
              <a:t>накопичення</a:t>
            </a:r>
            <a:r>
              <a:rPr lang="ru-RU" sz="2800" b="1" dirty="0" smtClean="0"/>
              <a:t> </a:t>
            </a:r>
            <a:r>
              <a:rPr lang="ru-RU" sz="2800" b="1" dirty="0" err="1"/>
              <a:t>будівельного</a:t>
            </a:r>
            <a:r>
              <a:rPr lang="ru-RU" sz="2800" b="1" dirty="0"/>
              <a:t> </a:t>
            </a:r>
            <a:r>
              <a:rPr lang="ru-RU" sz="2800" b="1" dirty="0" err="1"/>
              <a:t>сміття</a:t>
            </a:r>
            <a:r>
              <a:rPr lang="ru-RU" sz="2800" b="1" dirty="0"/>
              <a:t> на </a:t>
            </a:r>
            <a:r>
              <a:rPr lang="ru-RU" sz="2800" b="1" dirty="0" err="1"/>
              <a:t>прибудинковій</a:t>
            </a:r>
            <a:r>
              <a:rPr lang="ru-RU" sz="2800" b="1" dirty="0"/>
              <a:t> </a:t>
            </a:r>
            <a:r>
              <a:rPr lang="ru-RU" sz="2800" b="1" dirty="0" err="1"/>
              <a:t>території</a:t>
            </a:r>
            <a:r>
              <a:rPr lang="ru-RU" sz="2800" b="1" dirty="0"/>
              <a:t> </a:t>
            </a:r>
            <a:r>
              <a:rPr lang="ru-RU" sz="2800" b="1" dirty="0" err="1"/>
              <a:t>після</a:t>
            </a:r>
            <a:r>
              <a:rPr lang="ru-RU" sz="2800" b="1" dirty="0"/>
              <a:t> ремонту</a:t>
            </a:r>
          </a:p>
          <a:p>
            <a:r>
              <a:rPr lang="ru-RU" sz="2800" b="1" dirty="0" smtClean="0"/>
              <a:t>В)</a:t>
            </a:r>
            <a:r>
              <a:rPr lang="ru-RU" sz="2800" b="1" dirty="0" err="1" smtClean="0"/>
              <a:t>накопичення</a:t>
            </a:r>
            <a:r>
              <a:rPr lang="ru-RU" sz="2800" b="1" dirty="0" smtClean="0"/>
              <a:t> </a:t>
            </a:r>
            <a:r>
              <a:rPr lang="ru-RU" sz="2800" b="1" dirty="0"/>
              <a:t>солей </a:t>
            </a:r>
            <a:r>
              <a:rPr lang="ru-RU" sz="2800" b="1" dirty="0" err="1"/>
              <a:t>Плюмбуму</a:t>
            </a:r>
            <a:r>
              <a:rPr lang="ru-RU" sz="2800" b="1" dirty="0"/>
              <a:t> в </a:t>
            </a:r>
            <a:r>
              <a:rPr lang="ru-RU" sz="2800" b="1" dirty="0" err="1"/>
              <a:t>ґрунтах</a:t>
            </a:r>
            <a:r>
              <a:rPr lang="ru-RU" sz="2800" b="1" dirty="0"/>
              <a:t> </a:t>
            </a:r>
            <a:r>
              <a:rPr lang="ru-RU" sz="2800" b="1" dirty="0" err="1"/>
              <a:t>мисливських</a:t>
            </a:r>
            <a:r>
              <a:rPr lang="ru-RU" sz="2800" b="1" dirty="0"/>
              <a:t> </a:t>
            </a:r>
            <a:r>
              <a:rPr lang="ru-RU" sz="2800" b="1" dirty="0" err="1"/>
              <a:t>угідь</a:t>
            </a:r>
            <a:endParaRPr lang="ru-RU" sz="2800" b="1" dirty="0"/>
          </a:p>
          <a:p>
            <a:r>
              <a:rPr lang="ru-RU" sz="2800" b="1" dirty="0" smtClean="0"/>
              <a:t>Г)</a:t>
            </a:r>
            <a:r>
              <a:rPr lang="ru-RU" sz="2800" b="1" dirty="0" err="1" smtClean="0"/>
              <a:t>зменшення</a:t>
            </a:r>
            <a:r>
              <a:rPr lang="ru-RU" sz="2800" b="1" dirty="0" smtClean="0"/>
              <a:t> </a:t>
            </a:r>
            <a:r>
              <a:rPr lang="ru-RU" sz="2800" b="1" dirty="0" err="1"/>
              <a:t>чисельності</a:t>
            </a:r>
            <a:r>
              <a:rPr lang="ru-RU" sz="2800" b="1" dirty="0"/>
              <a:t> </a:t>
            </a:r>
            <a:r>
              <a:rPr lang="ru-RU" sz="2800" b="1" dirty="0" err="1"/>
              <a:t>птахів</a:t>
            </a:r>
            <a:r>
              <a:rPr lang="ru-RU" sz="2800" b="1" dirty="0"/>
              <a:t> </a:t>
            </a:r>
            <a:r>
              <a:rPr lang="ru-RU" sz="2800" b="1" dirty="0" err="1"/>
              <a:t>біля</a:t>
            </a:r>
            <a:r>
              <a:rPr lang="ru-RU" sz="2800" b="1" dirty="0"/>
              <a:t> </a:t>
            </a:r>
            <a:r>
              <a:rPr lang="ru-RU" sz="2800" b="1" dirty="0" err="1"/>
              <a:t>торців</a:t>
            </a:r>
            <a:r>
              <a:rPr lang="ru-RU" sz="2800" b="1" dirty="0"/>
              <a:t> </a:t>
            </a:r>
            <a:r>
              <a:rPr lang="ru-RU" sz="2800" b="1" dirty="0" err="1"/>
              <a:t>злітно-посадкових</a:t>
            </a:r>
            <a:r>
              <a:rPr lang="ru-RU" sz="2800" b="1" dirty="0"/>
              <a:t> </a:t>
            </a:r>
            <a:r>
              <a:rPr lang="ru-RU" sz="2800" b="1" dirty="0" err="1"/>
              <a:t>смуг</a:t>
            </a:r>
            <a:r>
              <a:rPr lang="ru-RU" sz="2800" b="1" dirty="0"/>
              <a:t> </a:t>
            </a:r>
            <a:r>
              <a:rPr lang="ru-RU" sz="2800" b="1" dirty="0" err="1"/>
              <a:t>аеропортів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394079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16970" y="3044642"/>
            <a:ext cx="7142495" cy="1828800"/>
          </a:xfrm>
          <a:effectLst>
            <a:glow rad="127000">
              <a:schemeClr val="bg1"/>
            </a:glow>
            <a:softEdge rad="50800"/>
          </a:effectLst>
        </p:spPr>
        <p:txBody>
          <a:bodyPr rtlCol="0">
            <a:noAutofit/>
          </a:bodyPr>
          <a:lstStyle/>
          <a:p>
            <a:pPr algn="ctr"/>
            <a:r>
              <a:rPr lang="ru-RU" sz="3200" dirty="0"/>
              <a:t>Як правильно </a:t>
            </a:r>
            <a:r>
              <a:rPr lang="ru-RU" sz="3200" dirty="0" err="1"/>
              <a:t>боротися</a:t>
            </a:r>
            <a:r>
              <a:rPr lang="ru-RU" sz="3200" dirty="0"/>
              <a:t> </a:t>
            </a:r>
            <a:r>
              <a:rPr lang="ru-RU" sz="3200" dirty="0" err="1"/>
              <a:t>із</a:t>
            </a:r>
            <a:r>
              <a:rPr lang="ru-RU" sz="3200" dirty="0"/>
              <a:t> </a:t>
            </a:r>
            <a:r>
              <a:rPr lang="ru-RU" sz="3200" dirty="0" err="1"/>
              <a:t>борщівником</a:t>
            </a:r>
            <a:r>
              <a:rPr lang="ru-RU" sz="3200" dirty="0"/>
              <a:t> </a:t>
            </a:r>
            <a:r>
              <a:rPr lang="ru-RU" sz="3200" dirty="0" err="1"/>
              <a:t>Сосновського</a:t>
            </a:r>
            <a:r>
              <a:rPr lang="ru-RU" sz="3200" dirty="0"/>
              <a:t>? </a:t>
            </a:r>
            <a:r>
              <a:rPr lang="ru-RU" sz="3200" dirty="0" err="1"/>
              <a:t>Дослідіть</a:t>
            </a:r>
            <a:r>
              <a:rPr lang="ru-RU" sz="3200" dirty="0"/>
              <a:t>, як </a:t>
            </a:r>
            <a:r>
              <a:rPr lang="ru-RU" sz="3200" dirty="0" err="1"/>
              <a:t>це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err="1"/>
              <a:t>роблять</a:t>
            </a:r>
            <a:r>
              <a:rPr lang="ru-RU" sz="3200" dirty="0"/>
              <a:t> у </a:t>
            </a:r>
            <a:r>
              <a:rPr lang="ru-RU" sz="3200" dirty="0" err="1"/>
              <a:t>вашій</a:t>
            </a:r>
            <a:r>
              <a:rPr lang="ru-RU" sz="3200" dirty="0"/>
              <a:t> </a:t>
            </a:r>
            <a:r>
              <a:rPr lang="ru-RU" sz="3200" dirty="0" err="1"/>
              <a:t>місцевості</a:t>
            </a:r>
            <a:r>
              <a:rPr lang="ru-RU" sz="3200" dirty="0"/>
              <a:t>, та в </a:t>
            </a:r>
            <a:r>
              <a:rPr lang="ru-RU" sz="3200" dirty="0" err="1"/>
              <a:t>разі</a:t>
            </a:r>
            <a:r>
              <a:rPr lang="ru-RU" sz="3200" dirty="0"/>
              <a:t> потреби порекомендуйте </a:t>
            </a:r>
            <a:r>
              <a:rPr lang="ru-RU" sz="3200" dirty="0" err="1"/>
              <a:t>зміни</a:t>
            </a:r>
            <a:r>
              <a:rPr lang="ru-RU" sz="3200" dirty="0"/>
              <a:t> для </a:t>
            </a:r>
            <a:r>
              <a:rPr lang="ru-RU" sz="3200" dirty="0" err="1"/>
              <a:t>його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err="1"/>
              <a:t>більш</a:t>
            </a:r>
            <a:r>
              <a:rPr lang="ru-RU" sz="3200" dirty="0"/>
              <a:t> </a:t>
            </a:r>
            <a:r>
              <a:rPr lang="ru-RU" sz="3200" dirty="0" err="1"/>
              <a:t>ефективного</a:t>
            </a:r>
            <a:r>
              <a:rPr lang="ru-RU" sz="3200" dirty="0"/>
              <a:t> </a:t>
            </a:r>
            <a:r>
              <a:rPr lang="ru-RU" sz="3200" dirty="0" err="1" smtClean="0"/>
              <a:t>винищення</a:t>
            </a:r>
            <a:endParaRPr lang="uk-UA" sz="3200" dirty="0"/>
          </a:p>
        </p:txBody>
      </p:sp>
      <p:sp>
        <p:nvSpPr>
          <p:cNvPr id="3" name="Прямокутник 2"/>
          <p:cNvSpPr/>
          <p:nvPr/>
        </p:nvSpPr>
        <p:spPr>
          <a:xfrm>
            <a:off x="2793168" y="246939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 smtClean="0"/>
              <a:t>ПОМІРКУЙТЕ!</a:t>
            </a:r>
            <a:endParaRPr lang="ru-RU" sz="32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813" y="1049311"/>
            <a:ext cx="4332157" cy="3990663"/>
          </a:xfrm>
          <a:prstGeom prst="rect">
            <a:avLst/>
          </a:prstGeom>
          <a:effectLst>
            <a:glow rad="127000">
              <a:schemeClr val="bg1"/>
            </a:glow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1821103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uk-UA" sz="6000" b="1" dirty="0" smtClean="0"/>
              <a:t>ПРОБЛЕМА</a:t>
            </a:r>
            <a:endParaRPr lang="uk-UA" sz="6000" b="1" dirty="0"/>
          </a:p>
        </p:txBody>
      </p:sp>
      <p:sp>
        <p:nvSpPr>
          <p:cNvPr id="14" name="Місце для вмісту 13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0" indent="0" rtl="0">
              <a:buNone/>
            </a:pPr>
            <a:endParaRPr lang="uk-UA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052" y="1633826"/>
            <a:ext cx="10258562" cy="4412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07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46270" y="3344213"/>
            <a:ext cx="10058402" cy="2451279"/>
          </a:xfrm>
        </p:spPr>
        <p:txBody>
          <a:bodyPr rtlCol="0">
            <a:noAutofit/>
          </a:bodyPr>
          <a:lstStyle/>
          <a:p>
            <a:pPr algn="ctr"/>
            <a:r>
              <a:rPr lang="uk-UA" sz="4000" b="1" dirty="0"/>
              <a:t>Забруднення довкілля – зміна кількісних і якісних </a:t>
            </a:r>
            <a:r>
              <a:rPr lang="uk-UA" sz="4000" b="1" dirty="0" smtClean="0"/>
              <a:t>характеристик довкілля </a:t>
            </a:r>
            <a:r>
              <a:rPr lang="uk-UA" sz="4000" b="1" dirty="0"/>
              <a:t>внаслідок надходження до нього або утворення в ньому </a:t>
            </a:r>
            <a:r>
              <a:rPr lang="uk-UA" sz="4000" b="1" dirty="0" smtClean="0"/>
              <a:t>фізичних</a:t>
            </a:r>
            <a:r>
              <a:rPr lang="uk-UA" sz="4000" b="1" dirty="0"/>
              <a:t>, хімічних чи біологічних чинників, які негативно впливають на </a:t>
            </a:r>
            <a:r>
              <a:rPr lang="uk-UA" sz="4000" b="1" dirty="0" smtClean="0"/>
              <a:t>стан навколишнього </a:t>
            </a:r>
            <a:r>
              <a:rPr lang="uk-UA" sz="4000" b="1" dirty="0"/>
              <a:t>природного середовища та життєдіяльність людини</a:t>
            </a:r>
          </a:p>
        </p:txBody>
      </p:sp>
    </p:spTree>
    <p:extLst>
      <p:ext uri="{BB962C8B-B14F-4D97-AF65-F5344CB8AC3E}">
        <p14:creationId xmlns:p14="http://schemas.microsoft.com/office/powerpoint/2010/main" val="1112830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533400"/>
            <a:ext cx="10058402" cy="1219200"/>
          </a:xfrm>
        </p:spPr>
        <p:txBody>
          <a:bodyPr>
            <a:noAutofit/>
          </a:bodyPr>
          <a:lstStyle/>
          <a:p>
            <a:pPr algn="ctr"/>
            <a:r>
              <a:rPr lang="ru-RU" b="1" dirty="0"/>
              <a:t>За </a:t>
            </a:r>
            <a:r>
              <a:rPr lang="ru-RU" b="1" dirty="0" err="1"/>
              <a:t>своїм</a:t>
            </a:r>
            <a:r>
              <a:rPr lang="ru-RU" b="1" dirty="0"/>
              <a:t> </a:t>
            </a:r>
            <a:r>
              <a:rPr lang="ru-RU" b="1" dirty="0" err="1"/>
              <a:t>походженням</a:t>
            </a:r>
            <a:r>
              <a:rPr lang="ru-RU" b="1" dirty="0"/>
              <a:t> </a:t>
            </a:r>
            <a:r>
              <a:rPr lang="ru-RU" b="1" dirty="0" err="1"/>
              <a:t>забруднення</a:t>
            </a:r>
            <a:r>
              <a:rPr lang="ru-RU" b="1" dirty="0"/>
              <a:t> </a:t>
            </a:r>
            <a:r>
              <a:rPr lang="ru-RU" b="1" dirty="0" err="1"/>
              <a:t>буває</a:t>
            </a:r>
            <a:r>
              <a:rPr lang="ru-RU" b="1" dirty="0"/>
              <a:t> </a:t>
            </a:r>
            <a:r>
              <a:rPr lang="ru-RU" b="1" dirty="0" err="1" smtClean="0"/>
              <a:t>природним</a:t>
            </a:r>
            <a:r>
              <a:rPr lang="ru-RU" b="1" dirty="0" smtClean="0"/>
              <a:t> </a:t>
            </a:r>
            <a:r>
              <a:rPr lang="ru-RU" b="1" dirty="0"/>
              <a:t>і </a:t>
            </a:r>
            <a:r>
              <a:rPr lang="ru-RU" b="1" dirty="0" err="1"/>
              <a:t>антропічним</a:t>
            </a:r>
            <a:r>
              <a:rPr lang="ru-RU" b="1" dirty="0"/>
              <a:t> (</a:t>
            </a:r>
            <a:r>
              <a:rPr lang="ru-RU" b="1" dirty="0" err="1"/>
              <a:t>антропогенним</a:t>
            </a:r>
            <a:r>
              <a:rPr lang="ru-RU" b="1" dirty="0"/>
              <a:t>)</a:t>
            </a:r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4813" y="1752600"/>
            <a:ext cx="6189038" cy="4505246"/>
          </a:xfrm>
          <a:prstGeom prst="rect">
            <a:avLst/>
          </a:prstGeom>
          <a:effectLst>
            <a:glow rad="127000">
              <a:schemeClr val="bg1"/>
            </a:glow>
            <a:softEdge rad="762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4395" y="1752600"/>
            <a:ext cx="5029618" cy="4303426"/>
          </a:xfrm>
          <a:prstGeom prst="rect">
            <a:avLst/>
          </a:prstGeom>
          <a:effectLst>
            <a:glow rad="127000">
              <a:schemeClr val="bg1"/>
            </a:glow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2569289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37" y="693395"/>
            <a:ext cx="10728102" cy="528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913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Фізичними </a:t>
            </a:r>
            <a:r>
              <a:rPr lang="ru-RU" b="1" dirty="0" err="1"/>
              <a:t>забрудненнями</a:t>
            </a:r>
            <a:r>
              <a:rPr lang="ru-RU" b="1" dirty="0"/>
              <a:t> є </a:t>
            </a:r>
            <a:r>
              <a:rPr lang="ru-RU" b="1" dirty="0" err="1"/>
              <a:t>такі</a:t>
            </a:r>
            <a:r>
              <a:rPr lang="ru-RU" b="1" dirty="0"/>
              <a:t>,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впливають</a:t>
            </a:r>
            <a:r>
              <a:rPr lang="ru-RU" b="1" dirty="0"/>
              <a:t> на </a:t>
            </a:r>
            <a:r>
              <a:rPr lang="ru-RU" b="1" dirty="0" err="1"/>
              <a:t>середовище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шляхом </a:t>
            </a:r>
            <a:r>
              <a:rPr lang="ru-RU" b="1" dirty="0" err="1"/>
              <a:t>зміни</a:t>
            </a:r>
            <a:r>
              <a:rPr lang="ru-RU" b="1" dirty="0"/>
              <a:t> </a:t>
            </a:r>
            <a:r>
              <a:rPr lang="ru-RU" b="1" dirty="0" err="1"/>
              <a:t>його</a:t>
            </a:r>
            <a:r>
              <a:rPr lang="ru-RU" b="1" dirty="0"/>
              <a:t> </a:t>
            </a:r>
            <a:r>
              <a:rPr lang="ru-RU" b="1" dirty="0" err="1"/>
              <a:t>фізичних</a:t>
            </a:r>
            <a:r>
              <a:rPr lang="ru-RU" b="1" dirty="0"/>
              <a:t> </a:t>
            </a:r>
            <a:r>
              <a:rPr lang="ru-RU" b="1" dirty="0" err="1"/>
              <a:t>параметрів</a:t>
            </a:r>
            <a:endParaRPr lang="ru-RU" b="1" dirty="0"/>
          </a:p>
        </p:txBody>
      </p:sp>
      <p:pic>
        <p:nvPicPr>
          <p:cNvPr id="8" name="Місце для вмісту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61082" y="4207942"/>
            <a:ext cx="4826873" cy="2323196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791" y="1622748"/>
            <a:ext cx="3622227" cy="2448921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596" y="1752600"/>
            <a:ext cx="3348485" cy="222674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2806" y="1622747"/>
            <a:ext cx="3810000" cy="2448922"/>
          </a:xfrm>
          <a:prstGeom prst="rect">
            <a:avLst/>
          </a:prstGeom>
          <a:effectLst>
            <a:glow rad="127000">
              <a:schemeClr val="bg1"/>
            </a:glow>
            <a:softEdge rad="762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8243" y="4300269"/>
            <a:ext cx="4360638" cy="2230869"/>
          </a:xfrm>
          <a:prstGeom prst="rect">
            <a:avLst/>
          </a:prstGeom>
          <a:effectLst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3086844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842" y="1079976"/>
            <a:ext cx="11835158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Хімічне </a:t>
            </a:r>
            <a:r>
              <a:rPr lang="ru-RU" b="1" dirty="0" err="1"/>
              <a:t>забруднення</a:t>
            </a:r>
            <a:r>
              <a:rPr lang="ru-RU" b="1" dirty="0"/>
              <a:t> – </a:t>
            </a:r>
            <a:r>
              <a:rPr lang="ru-RU" b="1" dirty="0" err="1"/>
              <a:t>збільшення</a:t>
            </a:r>
            <a:r>
              <a:rPr lang="ru-RU" b="1" dirty="0"/>
              <a:t> </a:t>
            </a:r>
            <a:r>
              <a:rPr lang="ru-RU" b="1" dirty="0" err="1"/>
              <a:t>кількості</a:t>
            </a:r>
            <a:r>
              <a:rPr lang="ru-RU" b="1" dirty="0"/>
              <a:t> </a:t>
            </a:r>
            <a:r>
              <a:rPr lang="ru-RU" b="1" dirty="0" err="1"/>
              <a:t>хімічних</a:t>
            </a:r>
            <a:r>
              <a:rPr lang="ru-RU" b="1" dirty="0"/>
              <a:t> </a:t>
            </a:r>
            <a:r>
              <a:rPr lang="ru-RU" b="1" dirty="0" err="1"/>
              <a:t>компонентів</a:t>
            </a:r>
            <a:r>
              <a:rPr lang="ru-RU" b="1" dirty="0"/>
              <a:t> </a:t>
            </a:r>
            <a:r>
              <a:rPr lang="ru-RU" b="1" dirty="0" err="1" smtClean="0"/>
              <a:t>певного</a:t>
            </a:r>
            <a:r>
              <a:rPr lang="ru-RU" b="1" dirty="0" smtClean="0"/>
              <a:t> </a:t>
            </a:r>
            <a:r>
              <a:rPr lang="ru-RU" b="1" dirty="0" err="1"/>
              <a:t>середовища</a:t>
            </a:r>
            <a:r>
              <a:rPr lang="ru-RU" b="1" dirty="0"/>
              <a:t>, а </a:t>
            </a:r>
            <a:r>
              <a:rPr lang="ru-RU" b="1" dirty="0" err="1"/>
              <a:t>також</a:t>
            </a:r>
            <a:r>
              <a:rPr lang="ru-RU" b="1" dirty="0"/>
              <a:t> </a:t>
            </a:r>
            <a:r>
              <a:rPr lang="ru-RU" b="1" dirty="0" err="1"/>
              <a:t>проникнення</a:t>
            </a:r>
            <a:r>
              <a:rPr lang="ru-RU" b="1" dirty="0"/>
              <a:t> (</a:t>
            </a:r>
            <a:r>
              <a:rPr lang="ru-RU" b="1" dirty="0" err="1"/>
              <a:t>введення</a:t>
            </a:r>
            <a:r>
              <a:rPr lang="ru-RU" b="1" dirty="0"/>
              <a:t>) в </a:t>
            </a:r>
            <a:r>
              <a:rPr lang="ru-RU" b="1" dirty="0" err="1"/>
              <a:t>нього</a:t>
            </a:r>
            <a:r>
              <a:rPr lang="ru-RU" b="1" dirty="0"/>
              <a:t> </a:t>
            </a:r>
            <a:r>
              <a:rPr lang="ru-RU" b="1" dirty="0" err="1"/>
              <a:t>хімічних</a:t>
            </a:r>
            <a:r>
              <a:rPr lang="ru-RU" b="1" dirty="0"/>
              <a:t> </a:t>
            </a:r>
            <a:r>
              <a:rPr lang="ru-RU" b="1" dirty="0" err="1"/>
              <a:t>речовин</a:t>
            </a:r>
            <a:r>
              <a:rPr lang="ru-RU" b="1" dirty="0"/>
              <a:t>,</a:t>
            </a:r>
            <a:br>
              <a:rPr lang="ru-RU" b="1" dirty="0"/>
            </a:br>
            <a:r>
              <a:rPr lang="ru-RU" b="1" dirty="0"/>
              <a:t>не </a:t>
            </a:r>
            <a:r>
              <a:rPr lang="ru-RU" b="1" dirty="0" err="1"/>
              <a:t>притаманних</a:t>
            </a:r>
            <a:r>
              <a:rPr lang="ru-RU" b="1" dirty="0"/>
              <a:t> </a:t>
            </a:r>
            <a:r>
              <a:rPr lang="ru-RU" b="1" dirty="0" err="1"/>
              <a:t>йому</a:t>
            </a:r>
            <a:r>
              <a:rPr lang="ru-RU" b="1" dirty="0"/>
              <a:t>, </a:t>
            </a:r>
            <a:r>
              <a:rPr lang="ru-RU" b="1" dirty="0" err="1"/>
              <a:t>або</a:t>
            </a:r>
            <a:r>
              <a:rPr lang="ru-RU" b="1" dirty="0"/>
              <a:t> в </a:t>
            </a:r>
            <a:r>
              <a:rPr lang="ru-RU" b="1" dirty="0" err="1"/>
              <a:t>концентраціях</a:t>
            </a:r>
            <a:r>
              <a:rPr lang="ru-RU" b="1" dirty="0"/>
              <a:t>, </a:t>
            </a:r>
            <a:r>
              <a:rPr lang="ru-RU" b="1" dirty="0" err="1"/>
              <a:t>котрі</a:t>
            </a:r>
            <a:r>
              <a:rPr lang="ru-RU" b="1" dirty="0"/>
              <a:t> </a:t>
            </a:r>
            <a:r>
              <a:rPr lang="ru-RU" b="1" dirty="0" err="1"/>
              <a:t>перевищують</a:t>
            </a:r>
            <a:r>
              <a:rPr lang="ru-RU" b="1" dirty="0"/>
              <a:t> норму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842" y="4523086"/>
            <a:ext cx="3285768" cy="185429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2" name="Місце для вмісту 11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57011" y="2471183"/>
            <a:ext cx="2703897" cy="17913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4520" y="2299176"/>
            <a:ext cx="5015589" cy="3487027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842" y="2151294"/>
            <a:ext cx="3431080" cy="2283228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9271" y="4578693"/>
            <a:ext cx="2619375" cy="1743075"/>
          </a:xfrm>
          <a:prstGeom prst="rect">
            <a:avLst/>
          </a:prstGeom>
          <a:effectLst>
            <a:softEdge rad="50800"/>
          </a:effectLst>
        </p:spPr>
      </p:pic>
      <p:sp>
        <p:nvSpPr>
          <p:cNvPr id="14" name="Прямокутник 13"/>
          <p:cNvSpPr/>
          <p:nvPr/>
        </p:nvSpPr>
        <p:spPr>
          <a:xfrm>
            <a:off x="6775307" y="5721603"/>
            <a:ext cx="49548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/>
              <a:t>Наприклад</a:t>
            </a:r>
            <a:r>
              <a:rPr lang="ru-RU" b="1" dirty="0"/>
              <a:t>, у </a:t>
            </a:r>
            <a:r>
              <a:rPr lang="ru-RU" b="1" dirty="0" err="1"/>
              <a:t>середині</a:t>
            </a:r>
            <a:r>
              <a:rPr lang="ru-RU" b="1" dirty="0"/>
              <a:t> 1960‑х </a:t>
            </a:r>
            <a:r>
              <a:rPr lang="ru-RU" b="1" dirty="0" err="1"/>
              <a:t>рр</a:t>
            </a:r>
            <a:r>
              <a:rPr lang="ru-RU" b="1" dirty="0"/>
              <a:t>. ДДТ </a:t>
            </a:r>
            <a:r>
              <a:rPr lang="ru-RU" b="1" dirty="0" err="1"/>
              <a:t>було</a:t>
            </a:r>
            <a:r>
              <a:rPr lang="ru-RU" b="1" dirty="0"/>
              <a:t> </a:t>
            </a:r>
            <a:r>
              <a:rPr lang="ru-RU" b="1" dirty="0" err="1"/>
              <a:t>виявлено</a:t>
            </a:r>
            <a:r>
              <a:rPr lang="ru-RU" b="1" dirty="0"/>
              <a:t> у </a:t>
            </a:r>
            <a:r>
              <a:rPr lang="ru-RU" b="1" dirty="0" err="1"/>
              <a:t>печінці</a:t>
            </a:r>
            <a:endParaRPr lang="ru-RU" b="1" dirty="0"/>
          </a:p>
          <a:p>
            <a:pPr algn="ctr"/>
            <a:r>
              <a:rPr lang="ru-RU" b="1" dirty="0" err="1"/>
              <a:t>пінгвінів</a:t>
            </a:r>
            <a:r>
              <a:rPr lang="ru-RU" b="1" dirty="0"/>
              <a:t> в </a:t>
            </a:r>
            <a:r>
              <a:rPr lang="ru-RU" b="1" dirty="0" err="1"/>
              <a:t>Антарктиці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1437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вмісту 4"/>
          <p:cNvSpPr>
            <a:spLocks noGrp="1"/>
          </p:cNvSpPr>
          <p:nvPr>
            <p:ph idx="1"/>
          </p:nvPr>
        </p:nvSpPr>
        <p:spPr>
          <a:xfrm>
            <a:off x="0" y="440689"/>
            <a:ext cx="9233942" cy="697042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600" dirty="0" smtClean="0"/>
              <a:t>1956 </a:t>
            </a:r>
            <a:r>
              <a:rPr lang="ru-RU" sz="2600" dirty="0"/>
              <a:t>року в </a:t>
            </a:r>
            <a:r>
              <a:rPr lang="ru-RU" sz="2600" dirty="0" err="1"/>
              <a:t>японському</a:t>
            </a:r>
            <a:r>
              <a:rPr lang="ru-RU" sz="2600" dirty="0"/>
              <a:t> </a:t>
            </a:r>
            <a:r>
              <a:rPr lang="ru-RU" sz="2600" dirty="0" err="1"/>
              <a:t>місті</a:t>
            </a:r>
            <a:r>
              <a:rPr lang="ru-RU" sz="2600" dirty="0"/>
              <a:t> </a:t>
            </a:r>
            <a:r>
              <a:rPr lang="ru-RU" sz="2600" dirty="0" err="1" smtClean="0"/>
              <a:t>Міна</a:t>
            </a:r>
            <a:r>
              <a:rPr lang="ru-RU" sz="2600" dirty="0" smtClean="0"/>
              <a:t>-мата </a:t>
            </a:r>
            <a:r>
              <a:rPr lang="ru-RU" sz="2600" dirty="0" err="1"/>
              <a:t>були</a:t>
            </a:r>
            <a:r>
              <a:rPr lang="ru-RU" sz="2600" dirty="0"/>
              <a:t> </a:t>
            </a:r>
            <a:r>
              <a:rPr lang="ru-RU" sz="2600" dirty="0" err="1"/>
              <a:t>зареєстровані</a:t>
            </a:r>
            <a:r>
              <a:rPr lang="ru-RU" sz="2600" dirty="0"/>
              <a:t> </a:t>
            </a:r>
            <a:r>
              <a:rPr lang="ru-RU" sz="2600" dirty="0" err="1"/>
              <a:t>випадки</a:t>
            </a:r>
            <a:r>
              <a:rPr lang="ru-RU" sz="2600" dirty="0"/>
              <a:t> </a:t>
            </a:r>
            <a:r>
              <a:rPr lang="ru-RU" sz="2600" dirty="0" err="1"/>
              <a:t>нової</a:t>
            </a:r>
            <a:r>
              <a:rPr lang="ru-RU" sz="2600" dirty="0"/>
              <a:t> </a:t>
            </a:r>
            <a:r>
              <a:rPr lang="ru-RU" sz="2600" dirty="0" err="1" smtClean="0"/>
              <a:t>нервової</a:t>
            </a:r>
            <a:r>
              <a:rPr lang="ru-RU" sz="2600" dirty="0" smtClean="0"/>
              <a:t> </a:t>
            </a:r>
            <a:r>
              <a:rPr lang="ru-RU" sz="2600" dirty="0" err="1"/>
              <a:t>хвороби</a:t>
            </a:r>
            <a:r>
              <a:rPr lang="ru-RU" sz="2600" dirty="0"/>
              <a:t>. </a:t>
            </a:r>
            <a:r>
              <a:rPr lang="ru-RU" sz="2600" dirty="0" smtClean="0"/>
              <a:t>В </a:t>
            </a:r>
            <a:r>
              <a:rPr lang="ru-RU" sz="2600" dirty="0" err="1"/>
              <a:t>уражених</a:t>
            </a:r>
            <a:r>
              <a:rPr lang="ru-RU" sz="2600" dirty="0"/>
              <a:t> людей </a:t>
            </a:r>
            <a:r>
              <a:rPr lang="ru-RU" sz="2600" dirty="0" err="1"/>
              <a:t>відзначали</a:t>
            </a:r>
            <a:r>
              <a:rPr lang="ru-RU" sz="2600" dirty="0"/>
              <a:t> </a:t>
            </a:r>
            <a:r>
              <a:rPr lang="ru-RU" sz="2600" dirty="0" err="1"/>
              <a:t>порушення</a:t>
            </a:r>
            <a:r>
              <a:rPr lang="ru-RU" sz="2600" dirty="0"/>
              <a:t> </a:t>
            </a:r>
            <a:r>
              <a:rPr lang="ru-RU" sz="2600" dirty="0" err="1"/>
              <a:t>рухової</a:t>
            </a:r>
            <a:r>
              <a:rPr lang="ru-RU" sz="2600" dirty="0"/>
              <a:t> </a:t>
            </a:r>
            <a:r>
              <a:rPr lang="ru-RU" sz="2600" dirty="0" err="1" smtClean="0"/>
              <a:t>активності</a:t>
            </a:r>
            <a:r>
              <a:rPr lang="ru-RU" sz="2600" dirty="0" smtClean="0"/>
              <a:t>, </a:t>
            </a:r>
            <a:r>
              <a:rPr lang="ru-RU" sz="2600" dirty="0" err="1" smtClean="0"/>
              <a:t>мови</a:t>
            </a:r>
            <a:r>
              <a:rPr lang="ru-RU" sz="2600" dirty="0"/>
              <a:t>, </a:t>
            </a:r>
            <a:r>
              <a:rPr lang="ru-RU" sz="2600" dirty="0" err="1" smtClean="0"/>
              <a:t>послаблення</a:t>
            </a:r>
            <a:r>
              <a:rPr lang="ru-RU" sz="2600" dirty="0" smtClean="0"/>
              <a:t> </a:t>
            </a:r>
            <a:r>
              <a:rPr lang="ru-RU" sz="2600" dirty="0" err="1"/>
              <a:t>зору</a:t>
            </a:r>
            <a:r>
              <a:rPr lang="ru-RU" sz="2600" dirty="0"/>
              <a:t> та слуху, </a:t>
            </a:r>
            <a:r>
              <a:rPr lang="ru-RU" sz="2600" dirty="0" err="1"/>
              <a:t>іноді</a:t>
            </a:r>
            <a:r>
              <a:rPr lang="ru-RU" sz="2600" dirty="0"/>
              <a:t> </a:t>
            </a:r>
            <a:r>
              <a:rPr lang="ru-RU" sz="2600" dirty="0" smtClean="0"/>
              <a:t>й </a:t>
            </a:r>
            <a:r>
              <a:rPr lang="ru-RU" sz="2600" dirty="0" err="1"/>
              <a:t>порушення</a:t>
            </a:r>
            <a:r>
              <a:rPr lang="ru-RU" sz="2600" dirty="0"/>
              <a:t> </a:t>
            </a:r>
            <a:r>
              <a:rPr lang="ru-RU" sz="2600" dirty="0" err="1"/>
              <a:t>свідомості</a:t>
            </a:r>
            <a:r>
              <a:rPr lang="ru-RU" sz="2600" dirty="0"/>
              <a:t>, </a:t>
            </a:r>
            <a:r>
              <a:rPr lang="ru-RU" sz="2600" dirty="0" err="1"/>
              <a:t>параліч</a:t>
            </a:r>
            <a:r>
              <a:rPr lang="ru-RU" sz="2600" dirty="0"/>
              <a:t> і </a:t>
            </a:r>
            <a:r>
              <a:rPr lang="ru-RU" sz="2600" dirty="0" err="1"/>
              <a:t>навіть</a:t>
            </a:r>
            <a:r>
              <a:rPr lang="ru-RU" sz="2600" dirty="0"/>
              <a:t> </a:t>
            </a:r>
            <a:r>
              <a:rPr lang="ru-RU" sz="2600" dirty="0" smtClean="0"/>
              <a:t>смерть. </a:t>
            </a:r>
            <a:r>
              <a:rPr lang="ru-RU" sz="2600" dirty="0" err="1" smtClean="0"/>
              <a:t>Дослідження</a:t>
            </a:r>
            <a:r>
              <a:rPr lang="ru-RU" sz="2600" dirty="0" smtClean="0"/>
              <a:t> </a:t>
            </a:r>
            <a:r>
              <a:rPr lang="ru-RU" sz="2600" dirty="0" err="1"/>
              <a:t>встановили</a:t>
            </a:r>
            <a:r>
              <a:rPr lang="ru-RU" sz="2600" dirty="0"/>
              <a:t>, </a:t>
            </a:r>
            <a:r>
              <a:rPr lang="ru-RU" sz="2600" dirty="0" err="1"/>
              <a:t>що</a:t>
            </a:r>
            <a:r>
              <a:rPr lang="ru-RU" sz="2600" dirty="0"/>
              <a:t> причиною </a:t>
            </a:r>
            <a:r>
              <a:rPr lang="ru-RU" sz="2600" dirty="0" err="1"/>
              <a:t>хвороби</a:t>
            </a:r>
            <a:r>
              <a:rPr lang="ru-RU" sz="2600" dirty="0"/>
              <a:t> стали </a:t>
            </a:r>
            <a:r>
              <a:rPr lang="ru-RU" sz="2600" dirty="0" err="1"/>
              <a:t>скидання</a:t>
            </a:r>
            <a:r>
              <a:rPr lang="ru-RU" sz="2600" dirty="0"/>
              <a:t> у води бухти </a:t>
            </a:r>
            <a:r>
              <a:rPr lang="ru-RU" sz="2600" dirty="0" err="1" smtClean="0"/>
              <a:t>Міна</a:t>
            </a:r>
            <a:r>
              <a:rPr lang="ru-RU" sz="2600" dirty="0" smtClean="0"/>
              <a:t>-мата </a:t>
            </a:r>
            <a:r>
              <a:rPr lang="ru-RU" sz="2600" dirty="0" err="1"/>
              <a:t>сполук</a:t>
            </a:r>
            <a:r>
              <a:rPr lang="ru-RU" sz="2600" dirty="0"/>
              <a:t> </a:t>
            </a:r>
            <a:r>
              <a:rPr lang="ru-RU" sz="2600" dirty="0" err="1"/>
              <a:t>неорганічного</a:t>
            </a:r>
            <a:r>
              <a:rPr lang="ru-RU" sz="2600" dirty="0"/>
              <a:t> </a:t>
            </a:r>
            <a:r>
              <a:rPr lang="ru-RU" sz="2600" dirty="0" err="1"/>
              <a:t>М</a:t>
            </a:r>
            <a:r>
              <a:rPr lang="ru-RU" sz="2600" dirty="0" err="1" smtClean="0"/>
              <a:t>еркурію</a:t>
            </a:r>
            <a:r>
              <a:rPr lang="ru-RU" sz="2600" dirty="0"/>
              <a:t>. У </a:t>
            </a:r>
            <a:r>
              <a:rPr lang="ru-RU" sz="2600" dirty="0" err="1"/>
              <a:t>донних</a:t>
            </a:r>
            <a:r>
              <a:rPr lang="ru-RU" sz="2600" dirty="0"/>
              <a:t> </a:t>
            </a:r>
            <a:r>
              <a:rPr lang="ru-RU" sz="2600" dirty="0" err="1"/>
              <a:t>мікроорганізмах</a:t>
            </a:r>
            <a:r>
              <a:rPr lang="ru-RU" sz="2600" dirty="0"/>
              <a:t> </a:t>
            </a:r>
            <a:r>
              <a:rPr lang="ru-RU" sz="2600" dirty="0" err="1"/>
              <a:t>ці</a:t>
            </a:r>
            <a:r>
              <a:rPr lang="ru-RU" sz="2600" dirty="0"/>
              <a:t> </a:t>
            </a:r>
            <a:r>
              <a:rPr lang="ru-RU" sz="2600" dirty="0" err="1"/>
              <a:t>сполуки</a:t>
            </a:r>
            <a:r>
              <a:rPr lang="ru-RU" sz="2600" dirty="0"/>
              <a:t> </a:t>
            </a:r>
            <a:r>
              <a:rPr lang="ru-RU" sz="2600" dirty="0" err="1" smtClean="0"/>
              <a:t>перетворювалися</a:t>
            </a:r>
            <a:r>
              <a:rPr lang="ru-RU" sz="2600" dirty="0" smtClean="0"/>
              <a:t> </a:t>
            </a:r>
            <a:r>
              <a:rPr lang="ru-RU" sz="2600" dirty="0"/>
              <a:t>на </a:t>
            </a:r>
            <a:r>
              <a:rPr lang="ru-RU" sz="2600" dirty="0" err="1"/>
              <a:t>більш</a:t>
            </a:r>
            <a:r>
              <a:rPr lang="ru-RU" sz="2600" dirty="0"/>
              <a:t> </a:t>
            </a:r>
            <a:r>
              <a:rPr lang="ru-RU" sz="2600" dirty="0" err="1"/>
              <a:t>токсичні</a:t>
            </a:r>
            <a:r>
              <a:rPr lang="ru-RU" sz="2600" dirty="0"/>
              <a:t> </a:t>
            </a:r>
            <a:r>
              <a:rPr lang="ru-RU" sz="2600" dirty="0" err="1"/>
              <a:t>органічні</a:t>
            </a:r>
            <a:r>
              <a:rPr lang="ru-RU" sz="2600" dirty="0"/>
              <a:t>, </a:t>
            </a:r>
            <a:r>
              <a:rPr lang="ru-RU" sz="2600" dirty="0" err="1"/>
              <a:t>здатні</a:t>
            </a:r>
            <a:r>
              <a:rPr lang="ru-RU" sz="2600" dirty="0"/>
              <a:t> </a:t>
            </a:r>
            <a:r>
              <a:rPr lang="ru-RU" sz="2600" dirty="0" err="1"/>
              <a:t>накопичуватись</a:t>
            </a:r>
            <a:r>
              <a:rPr lang="ru-RU" sz="2600" dirty="0"/>
              <a:t> в </a:t>
            </a:r>
            <a:r>
              <a:rPr lang="ru-RU" sz="2600" dirty="0" err="1" smtClean="0"/>
              <a:t>організмах.Далі</a:t>
            </a:r>
            <a:r>
              <a:rPr lang="ru-RU" sz="2600" dirty="0" smtClean="0"/>
              <a:t> </a:t>
            </a:r>
            <a:r>
              <a:rPr lang="ru-RU" sz="2600" dirty="0" err="1" smtClean="0"/>
              <a:t>ланцюгами</a:t>
            </a:r>
            <a:r>
              <a:rPr lang="ru-RU" sz="2600" dirty="0" smtClean="0"/>
              <a:t> </a:t>
            </a:r>
            <a:r>
              <a:rPr lang="ru-RU" sz="2600" dirty="0" err="1"/>
              <a:t>живлення</a:t>
            </a:r>
            <a:r>
              <a:rPr lang="ru-RU" sz="2600" dirty="0"/>
              <a:t> </a:t>
            </a:r>
            <a:r>
              <a:rPr lang="ru-RU" sz="2600" dirty="0" err="1"/>
              <a:t>такі</a:t>
            </a:r>
            <a:r>
              <a:rPr lang="ru-RU" sz="2600" dirty="0"/>
              <a:t> </a:t>
            </a:r>
            <a:r>
              <a:rPr lang="ru-RU" sz="2600" dirty="0" err="1"/>
              <a:t>сполуки</a:t>
            </a:r>
            <a:r>
              <a:rPr lang="ru-RU" sz="2600" dirty="0"/>
              <a:t>, </a:t>
            </a:r>
            <a:r>
              <a:rPr lang="ru-RU" sz="2600" dirty="0" err="1"/>
              <a:t>зокрема</a:t>
            </a:r>
            <a:r>
              <a:rPr lang="ru-RU" sz="2600" dirty="0"/>
              <a:t> з </a:t>
            </a:r>
            <a:r>
              <a:rPr lang="ru-RU" sz="2600" dirty="0" err="1"/>
              <a:t>рибою</a:t>
            </a:r>
            <a:r>
              <a:rPr lang="ru-RU" sz="2600" dirty="0"/>
              <a:t>, </a:t>
            </a:r>
            <a:r>
              <a:rPr lang="ru-RU" sz="2600" dirty="0" err="1"/>
              <a:t>надходили</a:t>
            </a:r>
            <a:r>
              <a:rPr lang="ru-RU" sz="2600" dirty="0"/>
              <a:t> в </a:t>
            </a:r>
            <a:r>
              <a:rPr lang="ru-RU" sz="2600" dirty="0" err="1"/>
              <a:t>організм</a:t>
            </a:r>
            <a:r>
              <a:rPr lang="ru-RU" sz="2600" dirty="0"/>
              <a:t> </a:t>
            </a:r>
            <a:r>
              <a:rPr lang="ru-RU" sz="2600" dirty="0" err="1" smtClean="0"/>
              <a:t>людини.Проблема</a:t>
            </a:r>
            <a:r>
              <a:rPr lang="ru-RU" sz="2600" dirty="0" smtClean="0"/>
              <a:t> </a:t>
            </a:r>
            <a:r>
              <a:rPr lang="ru-RU" sz="2600" dirty="0" err="1"/>
              <a:t>забруднення</a:t>
            </a:r>
            <a:r>
              <a:rPr lang="ru-RU" sz="2600" dirty="0"/>
              <a:t> бухти </a:t>
            </a:r>
            <a:r>
              <a:rPr lang="ru-RU" sz="2600" dirty="0" err="1" smtClean="0"/>
              <a:t>Міна</a:t>
            </a:r>
            <a:r>
              <a:rPr lang="ru-RU" sz="2600" dirty="0" smtClean="0"/>
              <a:t>-мата </a:t>
            </a:r>
            <a:r>
              <a:rPr lang="ru-RU" sz="2600" dirty="0" err="1"/>
              <a:t>сполуками</a:t>
            </a:r>
            <a:r>
              <a:rPr lang="ru-RU" sz="2600" dirty="0"/>
              <a:t> </a:t>
            </a:r>
            <a:r>
              <a:rPr lang="ru-RU" sz="2600" dirty="0" err="1"/>
              <a:t>М</a:t>
            </a:r>
            <a:r>
              <a:rPr lang="ru-RU" sz="2600" dirty="0" err="1" smtClean="0"/>
              <a:t>еркурію</a:t>
            </a:r>
            <a:r>
              <a:rPr lang="ru-RU" sz="2600" dirty="0" smtClean="0"/>
              <a:t> </a:t>
            </a:r>
            <a:r>
              <a:rPr lang="ru-RU" sz="2600" dirty="0"/>
              <a:t>не </a:t>
            </a:r>
            <a:r>
              <a:rPr lang="ru-RU" sz="2600" dirty="0" err="1"/>
              <a:t>вирішена</a:t>
            </a:r>
            <a:r>
              <a:rPr lang="ru-RU" sz="2600" dirty="0"/>
              <a:t> й </a:t>
            </a:r>
            <a:r>
              <a:rPr lang="ru-RU" sz="2600" dirty="0" err="1" smtClean="0"/>
              <a:t>досі</a:t>
            </a:r>
            <a:endParaRPr lang="ru-RU" sz="2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6401" y="365738"/>
            <a:ext cx="2847975" cy="1600200"/>
          </a:xfrm>
          <a:prstGeom prst="rect">
            <a:avLst/>
          </a:prstGeom>
          <a:effectLst>
            <a:glow rad="127000">
              <a:schemeClr val="bg1"/>
            </a:glow>
            <a:softEdge rad="63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0421" y="2201640"/>
            <a:ext cx="2657475" cy="1724025"/>
          </a:xfrm>
          <a:prstGeom prst="rect">
            <a:avLst/>
          </a:prstGeom>
          <a:effectLst>
            <a:glow rad="127000">
              <a:schemeClr val="bg1"/>
            </a:glow>
            <a:softEdge rad="508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3942" y="4161367"/>
            <a:ext cx="2730434" cy="1847850"/>
          </a:xfrm>
          <a:prstGeom prst="rect">
            <a:avLst/>
          </a:prstGeom>
          <a:effectLst>
            <a:glow rad="127000">
              <a:schemeClr val="bg1"/>
            </a:glow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332820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842" y="843530"/>
            <a:ext cx="11835158" cy="121920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/>
              <a:t>Біологічні </a:t>
            </a:r>
            <a:r>
              <a:rPr lang="ru-RU" sz="4400" b="1" dirty="0" err="1"/>
              <a:t>забруднення</a:t>
            </a:r>
            <a:r>
              <a:rPr lang="ru-RU" sz="4400" b="1" dirty="0"/>
              <a:t> </a:t>
            </a:r>
            <a:r>
              <a:rPr lang="ru-RU" sz="4400" b="1" dirty="0" err="1"/>
              <a:t>виникають</a:t>
            </a:r>
            <a:r>
              <a:rPr lang="ru-RU" sz="4400" b="1" dirty="0"/>
              <a:t> у </a:t>
            </a:r>
            <a:r>
              <a:rPr lang="ru-RU" sz="4400" b="1" dirty="0" err="1" smtClean="0"/>
              <a:t>випадку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потрапляння</a:t>
            </a:r>
            <a:r>
              <a:rPr lang="ru-RU" sz="4400" b="1" dirty="0" smtClean="0"/>
              <a:t> </a:t>
            </a:r>
            <a:r>
              <a:rPr lang="ru-RU" sz="4400" b="1" dirty="0"/>
              <a:t>в </a:t>
            </a:r>
            <a:r>
              <a:rPr lang="ru-RU" sz="4400" b="1" dirty="0" err="1"/>
              <a:t>екосистеми</a:t>
            </a:r>
            <a:r>
              <a:rPr lang="ru-RU" sz="4400" b="1" dirty="0"/>
              <a:t> </a:t>
            </a:r>
            <a:r>
              <a:rPr lang="ru-RU" sz="4400" b="1" dirty="0" err="1"/>
              <a:t>живих</a:t>
            </a:r>
            <a:r>
              <a:rPr lang="ru-RU" sz="4400" b="1" dirty="0"/>
              <a:t> </a:t>
            </a:r>
            <a:r>
              <a:rPr lang="ru-RU" sz="4400" b="1" dirty="0" err="1"/>
              <a:t>організмів</a:t>
            </a:r>
            <a:r>
              <a:rPr lang="ru-RU" sz="4400" b="1" dirty="0"/>
              <a:t>, не </a:t>
            </a:r>
            <a:r>
              <a:rPr lang="ru-RU" sz="4400" b="1" dirty="0" err="1"/>
              <a:t>властивих</a:t>
            </a:r>
            <a:r>
              <a:rPr lang="ru-RU" sz="4400" b="1" dirty="0"/>
              <a:t> для них</a:t>
            </a:r>
          </a:p>
        </p:txBody>
      </p:sp>
      <p:pic>
        <p:nvPicPr>
          <p:cNvPr id="8" name="Місце для вмісту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29946" y="2101875"/>
            <a:ext cx="2657475" cy="1588645"/>
          </a:xfrm>
          <a:prstGeom prst="rect">
            <a:avLst/>
          </a:prstGeom>
          <a:effectLst>
            <a:glow rad="127000">
              <a:schemeClr val="bg1"/>
            </a:glow>
            <a:softEdge rad="508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842" y="2101875"/>
            <a:ext cx="4879923" cy="3530550"/>
          </a:xfrm>
          <a:prstGeom prst="rect">
            <a:avLst/>
          </a:prstGeom>
          <a:effectLst>
            <a:glow rad="127000">
              <a:schemeClr val="bg1"/>
            </a:glow>
            <a:softEdge rad="508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8227" y="3946500"/>
            <a:ext cx="3071819" cy="1747759"/>
          </a:xfrm>
          <a:prstGeom prst="rect">
            <a:avLst/>
          </a:prstGeom>
          <a:effectLst>
            <a:glow rad="127000">
              <a:schemeClr val="bg1"/>
            </a:glow>
            <a:softEdge rad="63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9946" y="3946500"/>
            <a:ext cx="2705100" cy="1685925"/>
          </a:xfrm>
          <a:prstGeom prst="rect">
            <a:avLst/>
          </a:prstGeom>
          <a:effectLst>
            <a:glow rad="127000">
              <a:schemeClr val="bg1"/>
            </a:glow>
            <a:softEdge rad="508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68748" y="2062730"/>
            <a:ext cx="2390775" cy="1804420"/>
          </a:xfrm>
          <a:prstGeom prst="rect">
            <a:avLst/>
          </a:prstGeom>
          <a:effectLst>
            <a:glow rad="127000">
              <a:schemeClr val="bg1"/>
            </a:glow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2846299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Ілюстрація природи 16x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2658_TF03431377" id="{41656BBC-55E8-4CFB-B338-193F37B0F879}" vid="{ABFC4142-456E-44EA-A2E5-A99F1076C736}"/>
    </a:ext>
  </a:extLst>
</a:theme>
</file>

<file path=ppt/theme/theme2.xml><?xml version="1.0" encoding="utf-8"?>
<a:theme xmlns:a="http://schemas.openxmlformats.org/drawingml/2006/main" name="Тема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Презентація на тему природи з використанням в ілюстраціях ландшафтного дизайну (широкоформатна)</Template>
  <TotalTime>69</TotalTime>
  <Words>407</Words>
  <Application>Microsoft Office PowerPoint</Application>
  <PresentationFormat>Широкий екран</PresentationFormat>
  <Paragraphs>34</Paragraphs>
  <Slides>15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18" baseType="lpstr">
      <vt:lpstr>Arial</vt:lpstr>
      <vt:lpstr>Segoe Print</vt:lpstr>
      <vt:lpstr>Ілюстрація природи 16x9</vt:lpstr>
      <vt:lpstr>Види забруднення, їхні наслідки для природних і штучних екосистем та людини</vt:lpstr>
      <vt:lpstr>ПРОБЛЕМА</vt:lpstr>
      <vt:lpstr>Забруднення довкілля – зміна кількісних і якісних характеристик довкілля внаслідок надходження до нього або утворення в ньому фізичних, хімічних чи біологічних чинників, які негативно впливають на стан навколишнього природного середовища та життєдіяльність людини</vt:lpstr>
      <vt:lpstr>За своїм походженням забруднення буває природним і антропічним (антропогенним)</vt:lpstr>
      <vt:lpstr>Презентація PowerPoint</vt:lpstr>
      <vt:lpstr>Фізичними забрудненнями є такі, що впливають на середовище шляхом зміни його фізичних параметрів</vt:lpstr>
      <vt:lpstr>Хімічне забруднення – збільшення кількості хімічних компонентів певного середовища, а також проникнення (введення) в нього хімічних речовин, не притаманних йому, або в концентраціях, котрі перевищують норму</vt:lpstr>
      <vt:lpstr>Презентація PowerPoint</vt:lpstr>
      <vt:lpstr>Біологічні забруднення виникають у випадку потрапляння в екосистеми живих організмів, не властивих для них</vt:lpstr>
      <vt:lpstr> Механічне забруднення, або засмі­чення — коли в довкілля потрапляють забруднювачі неживої природи</vt:lpstr>
      <vt:lpstr>Рівень забруднення в різних регіонах України є неоднаковим</vt:lpstr>
      <vt:lpstr>Перевір себе</vt:lpstr>
      <vt:lpstr>Перевір себе</vt:lpstr>
      <vt:lpstr>Перевір себе</vt:lpstr>
      <vt:lpstr>Як правильно боротися із борщівником Сосновського? Дослідіть, як це роблять у вашій місцевості, та в разі потреби порекомендуйте зміни для його більш ефективного винищення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Види забруднення, їхні наслідки для природних і штучних екосистем та людини</dc:title>
  <dc:creator>Закликовська А.В.</dc:creator>
  <cp:lastModifiedBy>Закликовська А.В.</cp:lastModifiedBy>
  <cp:revision>9</cp:revision>
  <dcterms:created xsi:type="dcterms:W3CDTF">2020-02-25T19:20:56Z</dcterms:created>
  <dcterms:modified xsi:type="dcterms:W3CDTF">2020-02-27T18:50:53Z</dcterms:modified>
</cp:coreProperties>
</file>