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71" r:id="rId6"/>
    <p:sldId id="257" r:id="rId7"/>
    <p:sldId id="276" r:id="rId8"/>
    <p:sldId id="277" r:id="rId9"/>
    <p:sldId id="278" r:id="rId10"/>
    <p:sldId id="281" r:id="rId11"/>
    <p:sldId id="285" r:id="rId12"/>
    <p:sldId id="289" r:id="rId13"/>
    <p:sldId id="283" r:id="rId14"/>
    <p:sldId id="286" r:id="rId15"/>
    <p:sldId id="287" r:id="rId16"/>
    <p:sldId id="288" r:id="rId17"/>
    <p:sldId id="279" r:id="rId18"/>
    <p:sldId id="282" r:id="rId19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360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50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09767E6-5926-46EA-A3B6-5A19D90B50C3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34A4844B-5D5D-4D8E-9E71-6B297DF4019B}" type="slidenum">
              <a:rPr lang="uk-UA" smtClean="0"/>
              <a:pPr algn="r" rtl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8986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5AA4FAA7-C6AC-452A-B081-96A831E96166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 smtClean="0"/>
              <a:t>Зразки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8DE0FDE7-FE71-46E3-9512-437B13AD5F46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6979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4812" y="1524000"/>
            <a:ext cx="8839201" cy="3200400"/>
          </a:xfrm>
        </p:spPr>
        <p:txBody>
          <a:bodyPr rtlCol="0">
            <a:noAutofit/>
          </a:bodyPr>
          <a:lstStyle>
            <a:lvl1pPr algn="l" rtl="0">
              <a:defRPr sz="54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674813" y="4876800"/>
            <a:ext cx="7162799" cy="990600"/>
          </a:xfrm>
        </p:spPr>
        <p:txBody>
          <a:bodyPr lIns="91440"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dirty="0" smtClean="0"/>
              <a:t>Зразок підзаголовка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8707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Альтернативне 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 9"/>
          <p:cNvSpPr/>
          <p:nvPr/>
        </p:nvSpPr>
        <p:spPr>
          <a:xfrm>
            <a:off x="5393372" y="0"/>
            <a:ext cx="67954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1" name="Прямокутник 10"/>
          <p:cNvSpPr/>
          <p:nvPr/>
        </p:nvSpPr>
        <p:spPr>
          <a:xfrm>
            <a:off x="5484812" y="0"/>
            <a:ext cx="6704012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08013" y="685800"/>
            <a:ext cx="42672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608013" y="4724400"/>
            <a:ext cx="4267200" cy="14478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A18976D-F579-4C27-9306-05860D959CF3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3953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ECDF43B4-D2EB-454B-91ED-840C39CC98E4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489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675812" y="685801"/>
            <a:ext cx="1219201" cy="5486400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1293813" y="685800"/>
            <a:ext cx="8153399" cy="54864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14DFBBA7-C9EA-41EA-86FA-5D0792466731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72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0574D011-14F0-4C5B-A399-5291B81C85A5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008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3429000"/>
            <a:ext cx="9601201" cy="2286000"/>
          </a:xfrm>
        </p:spPr>
        <p:txBody>
          <a:bodyPr rtlCol="0" anchor="b">
            <a:normAutofit/>
          </a:bodyPr>
          <a:lstStyle>
            <a:lvl1pPr algn="l" rtl="0">
              <a:defRPr sz="4800" b="0" cap="none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7543800" cy="1066800"/>
          </a:xfrm>
        </p:spPr>
        <p:txBody>
          <a:bodyPr lIns="91440" rtlCol="0" anchor="t"/>
          <a:lstStyle>
            <a:lvl1pPr marL="0" indent="0" algn="l" rtl="0">
              <a:spcBef>
                <a:spcPts val="0"/>
              </a:spcBef>
              <a:buNone/>
              <a:defRPr sz="2000" cap="all" spc="250" baseline="0">
                <a:solidFill>
                  <a:schemeClr val="bg2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7BE29EE-481D-43F0-9824-DF9830C1B50D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5788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293813" y="1828800"/>
            <a:ext cx="4648199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246812" y="1828801"/>
            <a:ext cx="4648202" cy="4343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B36EEFD-D1CA-48C2-A7D0-D315BD695A27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1387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4646376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293813" y="2438400"/>
            <a:ext cx="4648199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246812" y="1676400"/>
            <a:ext cx="4648201" cy="762000"/>
          </a:xfrm>
        </p:spPr>
        <p:txBody>
          <a:bodyPr rtlCol="0" anchor="ctr"/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246812" y="2438400"/>
            <a:ext cx="4648201" cy="3733800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8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6E247D71-1946-4104-8000-E43BBF0CAB86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56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E19EA9B5-0EF0-4FB6-B4CA-F15FA0F52DD5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213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FA88E280-AD48-41DF-9DFB-681450B8A148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663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 9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1" name="Прямокутник 10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6094413" y="685800"/>
            <a:ext cx="548497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F3018924-7F9D-4C19-9FA0-E60B499054CE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957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кутник 11"/>
          <p:cNvSpPr/>
          <p:nvPr/>
        </p:nvSpPr>
        <p:spPr>
          <a:xfrm>
            <a:off x="608012" y="0"/>
            <a:ext cx="4883563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13" name="Прямокутник 12"/>
          <p:cNvSpPr/>
          <p:nvPr/>
        </p:nvSpPr>
        <p:spPr>
          <a:xfrm>
            <a:off x="699452" y="0"/>
            <a:ext cx="4700684" cy="6858000"/>
          </a:xfrm>
          <a:prstGeom prst="rect">
            <a:avLst/>
          </a:prstGeom>
          <a:solidFill>
            <a:schemeClr val="accent2">
              <a:lumMod val="75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uk-UA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293813" y="685800"/>
            <a:ext cx="3581400" cy="3886200"/>
          </a:xfrm>
        </p:spPr>
        <p:txBody>
          <a:bodyPr rtlCol="0" anchor="b">
            <a:noAutofit/>
          </a:bodyPr>
          <a:lstStyle>
            <a:lvl1pPr algn="l" rtl="0">
              <a:defRPr sz="40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93813" y="4724400"/>
            <a:ext cx="3581400" cy="1401764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0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&#10;"/>
          <p:cNvSpPr>
            <a:spLocks noGrp="1"/>
          </p:cNvSpPr>
          <p:nvPr>
            <p:ph type="pic" idx="1"/>
          </p:nvPr>
        </p:nvSpPr>
        <p:spPr>
          <a:xfrm>
            <a:off x="6094413" y="685800"/>
            <a:ext cx="5486400" cy="5486400"/>
          </a:xfrm>
          <a:solidFill>
            <a:schemeClr val="tx2">
              <a:lumMod val="10000"/>
            </a:schemeClr>
          </a:solidFill>
          <a:ln w="50800">
            <a:solidFill>
              <a:schemeClr val="tx1"/>
            </a:solidFill>
            <a:miter lim="800000"/>
          </a:ln>
          <a:effectLst>
            <a:outerShdw blurRad="19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81589EA4-2B48-44C3-A462-EA01C6DAA7E5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 rtl="0">
              <a:defRPr sz="1100"/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193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293812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293814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 smtClean="0"/>
              <a:t>Зразок тексту</a:t>
            </a:r>
          </a:p>
          <a:p>
            <a:pPr lvl="1" rtl="0"/>
            <a:r>
              <a:rPr lang="uk-UA" dirty="0" smtClean="0"/>
              <a:t>Другий рівень</a:t>
            </a:r>
          </a:p>
          <a:p>
            <a:pPr lvl="2" rtl="0"/>
            <a:r>
              <a:rPr lang="uk-UA" dirty="0" smtClean="0"/>
              <a:t>Третій рівень</a:t>
            </a:r>
          </a:p>
          <a:p>
            <a:pPr lvl="3" rtl="0"/>
            <a:r>
              <a:rPr lang="uk-UA" dirty="0" smtClean="0"/>
              <a:t>Четвертий рівень</a:t>
            </a:r>
          </a:p>
          <a:p>
            <a:pPr lvl="4" rtl="0"/>
            <a:r>
              <a:rPr lang="uk-UA" dirty="0" smtClean="0"/>
              <a:t>П’ятий рівень</a:t>
            </a:r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2938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7999412" y="6400801"/>
            <a:ext cx="13200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AD721-1AD6-493B-8D4D-F4817EB1613B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9675812" y="6400801"/>
            <a:ext cx="12192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542E4-2CCF-42F6-9D92-ED568035133D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82099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2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800"/>
        </a:spcBef>
        <a:buFont typeface="Century" pitchFamily="18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91640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2316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28600" algn="l" defTabSz="914400" rtl="0" eaLnBrk="1" latinLnBrk="0" hangingPunct="1"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4680" indent="-228600" algn="l" defTabSz="914400" rtl="0" eaLnBrk="1" latinLnBrk="0" hangingPunct="1"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1804" y="2348880"/>
            <a:ext cx="11233248" cy="3200400"/>
          </a:xfrm>
        </p:spPr>
        <p:txBody>
          <a:bodyPr rtlCol="0"/>
          <a:lstStyle/>
          <a:p>
            <a:pPr algn="ctr"/>
            <a:r>
              <a:rPr lang="uk-UA" sz="7200" dirty="0"/>
              <a:t>Основні джерела </a:t>
            </a:r>
            <a:r>
              <a:rPr lang="uk-UA" sz="7200" dirty="0" err="1"/>
              <a:t>антропічного</a:t>
            </a:r>
            <a:r>
              <a:rPr lang="uk-UA" sz="7200" dirty="0"/>
              <a:t> забруднення ґрунтів, їхні наслідки. </a:t>
            </a:r>
            <a:br>
              <a:rPr lang="uk-UA" sz="7200" dirty="0"/>
            </a:br>
            <a:r>
              <a:rPr lang="uk-UA" sz="7200" dirty="0"/>
              <a:t>Необхідність охорони </a:t>
            </a:r>
            <a:r>
              <a:rPr lang="uk-UA" sz="7200" dirty="0" smtClean="0"/>
              <a:t>ґрунтів</a:t>
            </a:r>
            <a:endParaRPr lang="uk-UA" sz="7200" dirty="0"/>
          </a:p>
        </p:txBody>
      </p:sp>
      <p:sp>
        <p:nvSpPr>
          <p:cNvPr id="4" name="Підзаголовок 3"/>
          <p:cNvSpPr>
            <a:spLocks noGrp="1"/>
          </p:cNvSpPr>
          <p:nvPr>
            <p:ph type="subTitle" idx="1"/>
          </p:nvPr>
        </p:nvSpPr>
        <p:spPr>
          <a:xfrm>
            <a:off x="2494012" y="5867400"/>
            <a:ext cx="7162799" cy="9906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</a:rPr>
              <a:t>БІОЛОГІЯ 11 КЛАС</a:t>
            </a:r>
            <a:endParaRPr lang="uk-U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8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4" y="404664"/>
            <a:ext cx="11377263" cy="2286000"/>
          </a:xfrm>
        </p:spPr>
        <p:txBody>
          <a:bodyPr>
            <a:noAutofit/>
          </a:bodyPr>
          <a:lstStyle/>
          <a:p>
            <a:pPr algn="just"/>
            <a:r>
              <a:rPr lang="uk-UA" b="1" dirty="0"/>
              <a:t>а</a:t>
            </a:r>
            <a:r>
              <a:rPr lang="uk-UA" b="1" dirty="0" smtClean="0"/>
              <a:t>нтропічний вплив </a:t>
            </a:r>
            <a:r>
              <a:rPr lang="uk-UA" b="1" dirty="0"/>
              <a:t>на </a:t>
            </a:r>
            <a:r>
              <a:rPr lang="uk-UA" b="1" dirty="0" err="1"/>
              <a:t>грунти</a:t>
            </a:r>
            <a:r>
              <a:rPr lang="uk-UA" b="1" dirty="0" smtClean="0"/>
              <a:t>: </a:t>
            </a:r>
            <a:r>
              <a:rPr lang="uk-UA" b="1" dirty="0" err="1" smtClean="0">
                <a:solidFill>
                  <a:srgbClr val="FFFF00"/>
                </a:solidFill>
              </a:rPr>
              <a:t>дегуміфікація</a:t>
            </a:r>
            <a:r>
              <a:rPr lang="uk-UA" b="1" dirty="0" smtClean="0">
                <a:solidFill>
                  <a:srgbClr val="FFFF00"/>
                </a:solidFill>
              </a:rPr>
              <a:t> </a:t>
            </a:r>
            <a:br>
              <a:rPr lang="uk-UA" b="1" dirty="0" smtClean="0">
                <a:solidFill>
                  <a:srgbClr val="FFFF00"/>
                </a:solidFill>
              </a:rPr>
            </a:br>
            <a:r>
              <a:rPr lang="uk-UA" b="1" dirty="0" smtClean="0"/>
              <a:t>зменшення вмісту гумусу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12" y="2276872"/>
            <a:ext cx="11353315" cy="4340508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260372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293096"/>
            <a:ext cx="8686700" cy="2286000"/>
          </a:xfrm>
        </p:spPr>
        <p:txBody>
          <a:bodyPr>
            <a:noAutofit/>
          </a:bodyPr>
          <a:lstStyle/>
          <a:p>
            <a:pPr algn="ctr"/>
            <a:r>
              <a:rPr lang="ru-RU" sz="6000" dirty="0" err="1"/>
              <a:t>джерелом</a:t>
            </a:r>
            <a:r>
              <a:rPr lang="ru-RU" sz="6000" dirty="0"/>
              <a:t> </a:t>
            </a:r>
            <a:r>
              <a:rPr lang="ru-RU" sz="6000" dirty="0" err="1"/>
              <a:t>забруднення</a:t>
            </a:r>
            <a:r>
              <a:rPr lang="ru-RU" sz="6000" dirty="0"/>
              <a:t> є </a:t>
            </a:r>
            <a:r>
              <a:rPr lang="ru-RU" sz="6000" dirty="0" smtClean="0">
                <a:solidFill>
                  <a:srgbClr val="FFFF00"/>
                </a:solidFill>
              </a:rPr>
              <a:t>ПЕСТИЦИДИ</a:t>
            </a:r>
            <a:r>
              <a:rPr lang="ru-RU" sz="6000" dirty="0" smtClean="0"/>
              <a:t>, </a:t>
            </a:r>
            <a:r>
              <a:rPr lang="ru-RU" sz="6000" dirty="0" err="1" smtClean="0"/>
              <a:t>якими</a:t>
            </a:r>
            <a:r>
              <a:rPr lang="ru-RU" sz="6000" dirty="0" smtClean="0"/>
              <a:t> </a:t>
            </a:r>
            <a:r>
              <a:rPr lang="ru-RU" sz="6000" dirty="0" err="1" smtClean="0"/>
              <a:t>обробляють</a:t>
            </a:r>
            <a:r>
              <a:rPr lang="ru-RU" sz="6000" dirty="0" smtClean="0"/>
              <a:t> </a:t>
            </a:r>
            <a:r>
              <a:rPr lang="ru-RU" sz="6000" dirty="0"/>
              <a:t>поля й сади </a:t>
            </a:r>
            <a:r>
              <a:rPr lang="ru-RU" sz="6000" dirty="0" smtClean="0"/>
              <a:t>для </a:t>
            </a:r>
            <a:r>
              <a:rPr lang="ru-RU" sz="6000" dirty="0" err="1" smtClean="0"/>
              <a:t>боротьби</a:t>
            </a:r>
            <a:r>
              <a:rPr lang="ru-RU" sz="6000" dirty="0" smtClean="0"/>
              <a:t> </a:t>
            </a:r>
            <a:r>
              <a:rPr lang="ru-RU" sz="6000" dirty="0" err="1"/>
              <a:t>зі</a:t>
            </a:r>
            <a:r>
              <a:rPr lang="ru-RU" sz="6000" dirty="0"/>
              <a:t> </a:t>
            </a:r>
            <a:r>
              <a:rPr lang="ru-RU" sz="6000" dirty="0" err="1"/>
              <a:t>шкідниками</a:t>
            </a:r>
            <a:r>
              <a:rPr lang="ru-RU" sz="6000" dirty="0"/>
              <a:t> (</a:t>
            </a:r>
            <a:r>
              <a:rPr lang="ru-RU" sz="6000" dirty="0" err="1"/>
              <a:t>бур’янами</a:t>
            </a:r>
            <a:r>
              <a:rPr lang="ru-RU" sz="6000" dirty="0"/>
              <a:t>, </a:t>
            </a:r>
            <a:r>
              <a:rPr lang="ru-RU" sz="6000" dirty="0" err="1" smtClean="0"/>
              <a:t>рослиноїдами</a:t>
            </a:r>
            <a:r>
              <a:rPr lang="ru-RU" sz="6000" dirty="0"/>
              <a:t>, паразитами)</a:t>
            </a:r>
            <a:endParaRPr lang="uk-UA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13" y="97546"/>
            <a:ext cx="3000402" cy="6662908"/>
          </a:xfrm>
          <a:prstGeom prst="rect">
            <a:avLst/>
          </a:prstGeom>
          <a:effectLst>
            <a:glow rad="127000">
              <a:schemeClr val="tx2">
                <a:lumMod val="90000"/>
              </a:schemeClr>
            </a:glow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38627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96" y="4437112"/>
            <a:ext cx="11233248" cy="2286000"/>
          </a:xfrm>
        </p:spPr>
        <p:txBody>
          <a:bodyPr>
            <a:normAutofit/>
          </a:bodyPr>
          <a:lstStyle/>
          <a:p>
            <a:pPr algn="just"/>
            <a:r>
              <a:rPr lang="uk-UA" sz="2800" dirty="0"/>
              <a:t>н</a:t>
            </a:r>
            <a:r>
              <a:rPr lang="uk-UA" sz="2800" dirty="0" smtClean="0"/>
              <a:t>айефективніший </a:t>
            </a:r>
            <a:r>
              <a:rPr lang="uk-UA" sz="2800" dirty="0"/>
              <a:t>спосіб </a:t>
            </a:r>
            <a:r>
              <a:rPr lang="uk-UA" sz="2800" b="1" dirty="0">
                <a:solidFill>
                  <a:srgbClr val="FFFF00"/>
                </a:solidFill>
              </a:rPr>
              <a:t>боротьби з відвалами пустої породи </a:t>
            </a:r>
            <a:r>
              <a:rPr lang="uk-UA" sz="2800" dirty="0"/>
              <a:t>— це </a:t>
            </a:r>
            <a:r>
              <a:rPr lang="uk-UA" sz="2800" dirty="0" smtClean="0"/>
              <a:t>змен­шення </a:t>
            </a:r>
            <a:r>
              <a:rPr lang="uk-UA" sz="2800" dirty="0"/>
              <a:t>їхньої кількості завдяки зміні технологічних процесів, коли </a:t>
            </a:r>
            <a:r>
              <a:rPr lang="uk-UA" sz="2800" dirty="0" smtClean="0"/>
              <a:t>відпра­цьована </a:t>
            </a:r>
            <a:r>
              <a:rPr lang="uk-UA" sz="2800" dirty="0"/>
              <a:t>порода одного виробництва використовується на іншому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8" y="188640"/>
            <a:ext cx="10369152" cy="4968552"/>
          </a:xfrm>
          <a:prstGeom prst="rect">
            <a:avLst/>
          </a:prstGeom>
          <a:effectLst>
            <a:glow rad="127000">
              <a:schemeClr val="tx2">
                <a:lumMod val="90000"/>
              </a:schemeClr>
            </a:glow>
            <a:softEdge rad="101600"/>
          </a:effectLst>
        </p:spPr>
      </p:pic>
    </p:spTree>
    <p:extLst>
      <p:ext uri="{BB962C8B-B14F-4D97-AF65-F5344CB8AC3E}">
        <p14:creationId xmlns:p14="http://schemas.microsoft.com/office/powerpoint/2010/main" val="224729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772" y="4437112"/>
            <a:ext cx="11377264" cy="2286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правильна </a:t>
            </a:r>
            <a:r>
              <a:rPr lang="ru-RU" b="1" dirty="0" err="1">
                <a:solidFill>
                  <a:srgbClr val="FFFF00"/>
                </a:solidFill>
              </a:rPr>
              <a:t>утилізація</a:t>
            </a:r>
            <a:r>
              <a:rPr lang="ru-RU" b="1" dirty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побутових</a:t>
            </a:r>
            <a:r>
              <a:rPr lang="ru-RU" b="1" dirty="0" smtClean="0">
                <a:solidFill>
                  <a:srgbClr val="FFFF00"/>
                </a:solidFill>
              </a:rPr>
              <a:t> </a:t>
            </a:r>
            <a:r>
              <a:rPr lang="ru-RU" b="1" dirty="0" err="1" smtClean="0">
                <a:solidFill>
                  <a:srgbClr val="FFFF00"/>
                </a:solidFill>
              </a:rPr>
              <a:t>відходів</a:t>
            </a:r>
            <a:r>
              <a:rPr lang="ru-RU" dirty="0" smtClean="0"/>
              <a:t> </a:t>
            </a:r>
            <a:r>
              <a:rPr lang="ru-RU" dirty="0"/>
              <a:t>є </a:t>
            </a:r>
            <a:r>
              <a:rPr lang="ru-RU" dirty="0" err="1" smtClean="0"/>
              <a:t>необхідним</a:t>
            </a:r>
            <a:r>
              <a:rPr lang="ru-RU" dirty="0" smtClean="0"/>
              <a:t> заходом у </a:t>
            </a:r>
            <a:r>
              <a:rPr lang="ru-RU" dirty="0" err="1" smtClean="0"/>
              <a:t>боротьбі</a:t>
            </a:r>
            <a:r>
              <a:rPr lang="ru-RU" dirty="0" smtClean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 smtClean="0"/>
              <a:t>забрудненням</a:t>
            </a:r>
            <a:r>
              <a:rPr lang="ru-RU" dirty="0" smtClean="0"/>
              <a:t> </a:t>
            </a:r>
            <a:r>
              <a:rPr lang="ru-RU" dirty="0" err="1" smtClean="0"/>
              <a:t>грунтів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56" y="260648"/>
            <a:ext cx="7656944" cy="4606582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63492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93206"/>
            <a:ext cx="8280920" cy="3118788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127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48" y="3540600"/>
            <a:ext cx="8206653" cy="3084599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254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3540599"/>
            <a:ext cx="3024336" cy="3084599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508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24" y="193206"/>
            <a:ext cx="3022077" cy="3118788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07544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796" y="4331553"/>
            <a:ext cx="11525932" cy="2286000"/>
          </a:xfrm>
        </p:spPr>
        <p:txBody>
          <a:bodyPr>
            <a:normAutofit/>
          </a:bodyPr>
          <a:lstStyle/>
          <a:p>
            <a:r>
              <a:rPr lang="uk-UA" sz="2400" b="1" dirty="0"/>
              <a:t>З метою охорони ґрунтів, забезпечення виконання ними функцій </a:t>
            </a:r>
            <a:r>
              <a:rPr lang="uk-UA" sz="2400" b="1" dirty="0" err="1"/>
              <a:t>встанов</a:t>
            </a:r>
            <a:r>
              <a:rPr lang="uk-UA" sz="2400" b="1" dirty="0"/>
              <a:t>-</a:t>
            </a:r>
            <a:br>
              <a:rPr lang="uk-UA" sz="2400" b="1" dirty="0"/>
            </a:br>
            <a:r>
              <a:rPr lang="uk-UA" sz="2400" b="1" dirty="0" err="1"/>
              <a:t>люються</a:t>
            </a:r>
            <a:r>
              <a:rPr lang="uk-UA" sz="2400" b="1" dirty="0"/>
              <a:t> державні нормативи якості ґрунтів, нормативи допустимих впливів </a:t>
            </a:r>
            <a:r>
              <a:rPr lang="uk-UA" sz="2400" b="1" dirty="0" smtClean="0"/>
              <a:t>на ґрунти </a:t>
            </a:r>
            <a:r>
              <a:rPr lang="uk-UA" sz="2400" b="1" dirty="0"/>
              <a:t/>
            </a:r>
            <a:br>
              <a:rPr lang="uk-UA" sz="2400" b="1" dirty="0"/>
            </a:br>
            <a:r>
              <a:rPr lang="uk-UA" sz="2400" b="1" dirty="0"/>
              <a:t>Правове регулювання у сфері охорони земель здійснюється відповідно до</a:t>
            </a:r>
            <a:br>
              <a:rPr lang="uk-UA" sz="2400" b="1" dirty="0"/>
            </a:br>
            <a:r>
              <a:rPr lang="uk-UA" sz="2400" b="1" dirty="0"/>
              <a:t>Конституції України, Земельного кодексу України, Закону України </a:t>
            </a:r>
            <a:r>
              <a:rPr lang="uk-UA" sz="2400" b="1" dirty="0">
                <a:solidFill>
                  <a:srgbClr val="FFFF00"/>
                </a:solidFill>
              </a:rPr>
              <a:t>«Про </a:t>
            </a:r>
            <a:r>
              <a:rPr lang="uk-UA" sz="2400" b="1" dirty="0" smtClean="0">
                <a:solidFill>
                  <a:srgbClr val="FFFF00"/>
                </a:solidFill>
              </a:rPr>
              <a:t>охорону земель</a:t>
            </a:r>
            <a:r>
              <a:rPr lang="uk-UA" sz="2400" b="1" dirty="0">
                <a:solidFill>
                  <a:srgbClr val="FFFF00"/>
                </a:solidFill>
              </a:rPr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522" y="487915"/>
            <a:ext cx="6840760" cy="3843638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660" y="270254"/>
            <a:ext cx="3240360" cy="4061299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73610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Місце для вмісту 13"/>
          <p:cNvSpPr>
            <a:spLocks noGrp="1"/>
          </p:cNvSpPr>
          <p:nvPr>
            <p:ph idx="1"/>
          </p:nvPr>
        </p:nvSpPr>
        <p:spPr>
          <a:xfrm>
            <a:off x="9118748" y="0"/>
            <a:ext cx="3070077" cy="6354231"/>
          </a:xfrm>
        </p:spPr>
        <p:txBody>
          <a:bodyPr rtlCol="0">
            <a:normAutofit fontScale="4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sz="8400" dirty="0"/>
              <a:t>К</a:t>
            </a:r>
            <a:r>
              <a:rPr lang="ru-RU" sz="8400" dirty="0" smtClean="0"/>
              <a:t>оли </a:t>
            </a:r>
            <a:r>
              <a:rPr lang="ru-RU" sz="8400" dirty="0" err="1"/>
              <a:t>наші</a:t>
            </a:r>
            <a:r>
              <a:rPr lang="ru-RU" sz="8400" dirty="0"/>
              <a:t> </a:t>
            </a:r>
            <a:r>
              <a:rPr lang="ru-RU" sz="8400" dirty="0" err="1"/>
              <a:t>нащадки</a:t>
            </a:r>
            <a:r>
              <a:rPr lang="ru-RU" sz="8400" dirty="0"/>
              <a:t> </a:t>
            </a:r>
            <a:r>
              <a:rPr lang="ru-RU" sz="8400" dirty="0" err="1"/>
              <a:t>побачать</a:t>
            </a:r>
            <a:r>
              <a:rPr lang="ru-RU" sz="8400" dirty="0"/>
              <a:t> </a:t>
            </a:r>
            <a:r>
              <a:rPr lang="ru-RU" sz="8400" dirty="0" err="1"/>
              <a:t>пустелю</a:t>
            </a:r>
            <a:r>
              <a:rPr lang="ru-RU" sz="8400" dirty="0"/>
              <a:t>, на яку ми </a:t>
            </a:r>
            <a:r>
              <a:rPr lang="ru-RU" sz="8400" dirty="0" err="1"/>
              <a:t>перетворили</a:t>
            </a:r>
            <a:r>
              <a:rPr lang="ru-RU" sz="8400" dirty="0"/>
              <a:t> </a:t>
            </a:r>
            <a:r>
              <a:rPr lang="ru-RU" sz="8400" dirty="0" err="1" smtClean="0"/>
              <a:t>Землю,яке</a:t>
            </a:r>
            <a:endParaRPr lang="ru-RU" sz="8400" dirty="0"/>
          </a:p>
          <a:p>
            <a:pPr marL="0" indent="0" algn="r">
              <a:buNone/>
            </a:pPr>
            <a:r>
              <a:rPr lang="ru-RU" sz="8400" dirty="0" err="1" smtClean="0"/>
              <a:t>виправдання</a:t>
            </a:r>
            <a:r>
              <a:rPr lang="ru-RU" sz="8400" dirty="0" smtClean="0"/>
              <a:t> </a:t>
            </a:r>
            <a:r>
              <a:rPr lang="ru-RU" sz="8400" dirty="0"/>
              <a:t>вони </a:t>
            </a:r>
            <a:r>
              <a:rPr lang="ru-RU" sz="8400" dirty="0" err="1"/>
              <a:t>знайдуть</a:t>
            </a:r>
            <a:r>
              <a:rPr lang="ru-RU" sz="8400" dirty="0"/>
              <a:t> для нас</a:t>
            </a:r>
            <a:r>
              <a:rPr lang="ru-RU" sz="8400" dirty="0" smtClean="0"/>
              <a:t>?</a:t>
            </a:r>
          </a:p>
          <a:p>
            <a:pPr marL="0" indent="0" algn="r">
              <a:buNone/>
            </a:pPr>
            <a:r>
              <a:rPr lang="uk-UA" sz="8400" dirty="0" err="1" smtClean="0"/>
              <a:t>Айзек</a:t>
            </a:r>
            <a:r>
              <a:rPr lang="uk-UA" sz="8400" dirty="0" smtClean="0"/>
              <a:t> </a:t>
            </a:r>
            <a:r>
              <a:rPr lang="uk-UA" sz="8400" dirty="0" err="1" smtClean="0"/>
              <a:t>Азимов</a:t>
            </a:r>
            <a:endParaRPr lang="uk-UA" sz="8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6" y="476672"/>
            <a:ext cx="9049072" cy="6084720"/>
          </a:xfrm>
          <a:prstGeom prst="rect">
            <a:avLst/>
          </a:prstGeom>
          <a:effectLst>
            <a:glow rad="127000">
              <a:schemeClr val="tx2">
                <a:lumMod val="75000"/>
                <a:alpha val="93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97079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17748" y="836712"/>
            <a:ext cx="4392488" cy="1066800"/>
          </a:xfrm>
        </p:spPr>
        <p:txBody>
          <a:bodyPr rtlCol="0">
            <a:noAutofit/>
          </a:bodyPr>
          <a:lstStyle/>
          <a:p>
            <a:pPr algn="ctr"/>
            <a:r>
              <a:rPr lang="uk-UA" sz="6000" b="1" dirty="0">
                <a:solidFill>
                  <a:schemeClr val="tx1"/>
                </a:solidFill>
              </a:rPr>
              <a:t>Ґрунт</a:t>
            </a:r>
            <a:r>
              <a:rPr lang="uk-UA" sz="2400" b="1" dirty="0">
                <a:solidFill>
                  <a:schemeClr val="tx1"/>
                </a:solidFill>
              </a:rPr>
              <a:t> – найпридатніший для життя рослин і багатьох тварин </a:t>
            </a:r>
            <a:r>
              <a:rPr lang="uk-UA" sz="2400" b="1" dirty="0" smtClean="0">
                <a:solidFill>
                  <a:schemeClr val="tx1"/>
                </a:solidFill>
              </a:rPr>
              <a:t>верхній </a:t>
            </a:r>
            <a:r>
              <a:rPr lang="uk-UA" sz="2400" b="1" dirty="0">
                <a:solidFill>
                  <a:schemeClr val="tx1"/>
                </a:solidFill>
              </a:rPr>
              <a:t>родючий шар літосфери, який є органо-мінеральним продуктом </a:t>
            </a:r>
            <a:r>
              <a:rPr lang="uk-UA" sz="2400" b="1" dirty="0" smtClean="0">
                <a:solidFill>
                  <a:schemeClr val="tx1"/>
                </a:solidFill>
              </a:rPr>
              <a:t>багаторічної </a:t>
            </a:r>
            <a:r>
              <a:rPr lang="uk-UA" sz="2400" b="1" dirty="0">
                <a:solidFill>
                  <a:schemeClr val="tx1"/>
                </a:solidFill>
              </a:rPr>
              <a:t>діяльності різних організмів, води, </a:t>
            </a:r>
            <a:r>
              <a:rPr lang="uk-UA" sz="2400" b="1" dirty="0" err="1" smtClean="0">
                <a:solidFill>
                  <a:schemeClr val="tx1"/>
                </a:solidFill>
              </a:rPr>
              <a:t>повітря,сонячного</a:t>
            </a:r>
            <a:r>
              <a:rPr lang="uk-UA" sz="2400" b="1" dirty="0" smtClean="0">
                <a:solidFill>
                  <a:schemeClr val="tx1"/>
                </a:solidFill>
              </a:rPr>
              <a:t> </a:t>
            </a:r>
            <a:r>
              <a:rPr lang="uk-UA" sz="2400" b="1" dirty="0">
                <a:solidFill>
                  <a:schemeClr val="tx1"/>
                </a:solidFill>
              </a:rPr>
              <a:t>тепла </a:t>
            </a:r>
            <a:r>
              <a:rPr lang="uk-UA" sz="2400" b="1" dirty="0" smtClean="0">
                <a:solidFill>
                  <a:schemeClr val="tx1"/>
                </a:solidFill>
              </a:rPr>
              <a:t>й світла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260" y="692696"/>
            <a:ext cx="7069414" cy="5541746"/>
          </a:xfrm>
          <a:prstGeom prst="rect">
            <a:avLst/>
          </a:prstGeom>
          <a:effectLst>
            <a:glow rad="127000">
              <a:schemeClr val="tx2">
                <a:lumMod val="90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23299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66734"/>
            <a:ext cx="5230316" cy="2286000"/>
          </a:xfrm>
        </p:spPr>
        <p:txBody>
          <a:bodyPr>
            <a:noAutofit/>
          </a:bodyPr>
          <a:lstStyle/>
          <a:p>
            <a:r>
              <a:rPr lang="ru-RU" sz="6600" b="1" dirty="0" err="1">
                <a:solidFill>
                  <a:srgbClr val="FFFF00"/>
                </a:solidFill>
              </a:rPr>
              <a:t>родючість</a:t>
            </a:r>
            <a:r>
              <a:rPr lang="ru-RU" sz="5400" dirty="0"/>
              <a:t> </a:t>
            </a:r>
            <a:r>
              <a:rPr lang="ru-RU" sz="5400" dirty="0" smtClean="0"/>
              <a:t> </a:t>
            </a:r>
            <a:r>
              <a:rPr lang="ru-RU" sz="5400" dirty="0" err="1" smtClean="0"/>
              <a:t>здатність</a:t>
            </a:r>
            <a:r>
              <a:rPr lang="ru-RU" sz="5400" dirty="0" smtClean="0"/>
              <a:t> </a:t>
            </a:r>
            <a:r>
              <a:rPr lang="ru-RU" sz="5400" dirty="0" err="1" smtClean="0"/>
              <a:t>грунтів</a:t>
            </a:r>
            <a:r>
              <a:rPr lang="ru-RU" sz="5400" dirty="0" smtClean="0"/>
              <a:t> 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 err="1"/>
              <a:t>забезпечувати</a:t>
            </a:r>
            <a:r>
              <a:rPr lang="ru-RU" sz="5400" dirty="0"/>
              <a:t> </a:t>
            </a:r>
            <a:r>
              <a:rPr lang="ru-RU" sz="5400" dirty="0" err="1"/>
              <a:t>рослини</a:t>
            </a:r>
            <a:r>
              <a:rPr lang="ru-RU" sz="5400" dirty="0"/>
              <a:t> </a:t>
            </a:r>
            <a:r>
              <a:rPr lang="ru-RU" sz="5400" dirty="0" err="1"/>
              <a:t>необхідними</a:t>
            </a:r>
            <a:r>
              <a:rPr lang="ru-RU" sz="5400" dirty="0"/>
              <a:t> </a:t>
            </a:r>
            <a:r>
              <a:rPr lang="ru-RU" sz="5400" dirty="0" err="1" smtClean="0"/>
              <a:t>елементами</a:t>
            </a:r>
            <a:r>
              <a:rPr lang="ru-RU" sz="5400" dirty="0" smtClean="0"/>
              <a:t> </a:t>
            </a:r>
            <a:r>
              <a:rPr lang="ru-RU" sz="5400" dirty="0" err="1"/>
              <a:t>живлення</a:t>
            </a:r>
            <a:endParaRPr lang="uk-UA" sz="5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316" y="260648"/>
            <a:ext cx="6690935" cy="4749086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63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654" y="5301208"/>
            <a:ext cx="6688597" cy="1295238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88900"/>
          </a:effectLst>
        </p:spPr>
      </p:pic>
    </p:spTree>
    <p:extLst>
      <p:ext uri="{BB962C8B-B14F-4D97-AF65-F5344CB8AC3E}">
        <p14:creationId xmlns:p14="http://schemas.microsoft.com/office/powerpoint/2010/main" val="81920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6" y="4365104"/>
            <a:ext cx="11881319" cy="2286000"/>
          </a:xfrm>
        </p:spPr>
        <p:txBody>
          <a:bodyPr>
            <a:noAutofit/>
          </a:bodyPr>
          <a:lstStyle/>
          <a:p>
            <a:pPr algn="just"/>
            <a:r>
              <a:rPr lang="uk-UA" dirty="0"/>
              <a:t>Через нераціональну господарську діяльність людини у </a:t>
            </a:r>
            <a:r>
              <a:rPr lang="uk-UA" dirty="0" smtClean="0"/>
              <a:t>ґрунти </a:t>
            </a:r>
            <a:r>
              <a:rPr lang="uk-UA" dirty="0"/>
              <a:t>потрапляють усі види забруднень — </a:t>
            </a:r>
            <a:r>
              <a:rPr lang="uk-UA" dirty="0">
                <a:solidFill>
                  <a:srgbClr val="92D050"/>
                </a:solidFill>
              </a:rPr>
              <a:t>фізичні</a:t>
            </a:r>
            <a:r>
              <a:rPr lang="uk-UA" dirty="0"/>
              <a:t>, </a:t>
            </a:r>
            <a:r>
              <a:rPr lang="uk-UA" dirty="0" smtClean="0">
                <a:solidFill>
                  <a:srgbClr val="FFFF00"/>
                </a:solidFill>
              </a:rPr>
              <a:t>хімічні</a:t>
            </a:r>
            <a:r>
              <a:rPr lang="uk-UA" dirty="0" smtClean="0"/>
              <a:t> </a:t>
            </a:r>
            <a:r>
              <a:rPr lang="uk-UA" dirty="0"/>
              <a:t>й </a:t>
            </a:r>
            <a:r>
              <a:rPr lang="uk-UA" dirty="0">
                <a:solidFill>
                  <a:srgbClr val="00B0F0"/>
                </a:solidFill>
              </a:rPr>
              <a:t>біологічні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2" y="333690"/>
            <a:ext cx="5524500" cy="3686175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1143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418" y="332656"/>
            <a:ext cx="5419626" cy="3687209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744793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304299"/>
            <a:ext cx="11809312" cy="6221045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41527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4" y="404664"/>
            <a:ext cx="11377263" cy="2286000"/>
          </a:xfrm>
        </p:spPr>
        <p:txBody>
          <a:bodyPr>
            <a:noAutofit/>
          </a:bodyPr>
          <a:lstStyle/>
          <a:p>
            <a:pPr algn="just"/>
            <a:r>
              <a:rPr lang="uk-UA" b="1" dirty="0">
                <a:solidFill>
                  <a:srgbClr val="FFFF00"/>
                </a:solidFill>
              </a:rPr>
              <a:t>а</a:t>
            </a:r>
            <a:r>
              <a:rPr lang="uk-UA" b="1" dirty="0" smtClean="0">
                <a:solidFill>
                  <a:srgbClr val="FFFF00"/>
                </a:solidFill>
              </a:rPr>
              <a:t>нтропічний вплив </a:t>
            </a:r>
            <a:r>
              <a:rPr lang="uk-UA" b="1" dirty="0">
                <a:solidFill>
                  <a:srgbClr val="FFFF00"/>
                </a:solidFill>
              </a:rPr>
              <a:t>на </a:t>
            </a:r>
            <a:r>
              <a:rPr lang="uk-UA" b="1" dirty="0" err="1">
                <a:solidFill>
                  <a:srgbClr val="FFFF00"/>
                </a:solidFill>
              </a:rPr>
              <a:t>грунти</a:t>
            </a:r>
            <a:r>
              <a:rPr lang="uk-UA" b="1" dirty="0" smtClean="0">
                <a:solidFill>
                  <a:srgbClr val="FFFF00"/>
                </a:solidFill>
              </a:rPr>
              <a:t>: ерозія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це </a:t>
            </a:r>
            <a:r>
              <a:rPr lang="uk-UA" dirty="0"/>
              <a:t>зменшення </a:t>
            </a:r>
            <a:r>
              <a:rPr lang="uk-UA" dirty="0" smtClean="0"/>
              <a:t>їхнього </a:t>
            </a:r>
            <a:r>
              <a:rPr lang="uk-UA" dirty="0"/>
              <a:t>верхнього родючого шару </a:t>
            </a:r>
            <a:r>
              <a:rPr lang="uk-UA" dirty="0" smtClean="0"/>
              <a:t>внаслідок розмивання </a:t>
            </a:r>
            <a:r>
              <a:rPr lang="uk-UA" dirty="0"/>
              <a:t>водами або здування вітром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79" y="2852936"/>
            <a:ext cx="11089232" cy="3816424"/>
          </a:xfrm>
          <a:prstGeom prst="rect">
            <a:avLst/>
          </a:prstGeom>
          <a:effectLst>
            <a:glow rad="127000">
              <a:schemeClr val="tx2">
                <a:lumMod val="90000"/>
              </a:schemeClr>
            </a:glow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60418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1764" y="404664"/>
            <a:ext cx="11377263" cy="1152128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err="1" smtClean="0"/>
              <a:t>ерозія</a:t>
            </a:r>
            <a:r>
              <a:rPr lang="ru-RU" sz="5400" b="1" dirty="0" smtClean="0"/>
              <a:t> </a:t>
            </a:r>
            <a:r>
              <a:rPr lang="ru-RU" sz="5400" b="1" dirty="0" err="1"/>
              <a:t>ґрунту</a:t>
            </a:r>
            <a:r>
              <a:rPr lang="ru-RU" sz="5400" b="1" dirty="0"/>
              <a:t> є причиною </a:t>
            </a:r>
            <a:r>
              <a:rPr lang="ru-RU" sz="5400" b="1" dirty="0" err="1"/>
              <a:t>його</a:t>
            </a:r>
            <a:r>
              <a:rPr lang="ru-RU" sz="5400" b="1" dirty="0"/>
              <a:t> </a:t>
            </a:r>
            <a:r>
              <a:rPr lang="ru-RU" sz="5400" b="1" dirty="0" err="1">
                <a:solidFill>
                  <a:srgbClr val="FFFF00"/>
                </a:solidFill>
              </a:rPr>
              <a:t>виснаження</a:t>
            </a:r>
            <a:r>
              <a:rPr lang="ru-RU" sz="5400" b="1" dirty="0">
                <a:solidFill>
                  <a:srgbClr val="FFFF00"/>
                </a:solidFill>
              </a:rPr>
              <a:t> </a:t>
            </a:r>
            <a:r>
              <a:rPr lang="ru-RU" sz="5400" b="1" dirty="0"/>
              <a:t>й </a:t>
            </a:r>
            <a:r>
              <a:rPr lang="ru-RU" sz="5400" b="1" dirty="0" err="1">
                <a:solidFill>
                  <a:srgbClr val="FFFF00"/>
                </a:solidFill>
              </a:rPr>
              <a:t>опустелювання</a:t>
            </a:r>
            <a:endParaRPr lang="uk-UA" sz="5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765" y="1700808"/>
            <a:ext cx="11233247" cy="5005202"/>
          </a:xfrm>
          <a:prstGeom prst="rect">
            <a:avLst/>
          </a:prstGeom>
          <a:effectLst>
            <a:glow rad="127000">
              <a:schemeClr val="tx2">
                <a:lumMod val="90000"/>
              </a:schemeClr>
            </a:glow>
            <a:softEdge rad="139700"/>
          </a:effectLst>
        </p:spPr>
      </p:pic>
    </p:spTree>
    <p:extLst>
      <p:ext uri="{BB962C8B-B14F-4D97-AF65-F5344CB8AC3E}">
        <p14:creationId xmlns:p14="http://schemas.microsoft.com/office/powerpoint/2010/main" val="192582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572000"/>
            <a:ext cx="12188825" cy="2286000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rgbClr val="FFFF00"/>
                </a:solidFill>
              </a:rPr>
              <a:t>ПОЛЕЗАХИСНІ СМУГИ </a:t>
            </a:r>
            <a:r>
              <a:rPr lang="uk-UA" dirty="0" smtClean="0"/>
              <a:t>Є ЗАХИСТОМ ВІД ЕРОЗІЇ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879" y="188640"/>
            <a:ext cx="9277064" cy="5214350"/>
          </a:xfrm>
          <a:prstGeom prst="rect">
            <a:avLst/>
          </a:prstGeom>
          <a:effectLst>
            <a:glow rad="127000">
              <a:schemeClr val="tx2">
                <a:lumMod val="75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69127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ревина 16x9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3723_TF02801115" id="{DB3B14A7-8F95-4127-9015-9EECB039801F}" vid="{981E521C-F15B-40E6-82CA-A2D2E6E12F1D}"/>
    </a:ext>
  </a:extLst>
</a:theme>
</file>

<file path=ppt/theme/theme2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oodgrain_16x9">
      <a:dk1>
        <a:sysClr val="windowText" lastClr="000000"/>
      </a:dk1>
      <a:lt1>
        <a:sysClr val="window" lastClr="FFFFFF"/>
      </a:lt1>
      <a:dk2>
        <a:srgbClr val="90B365"/>
      </a:dk2>
      <a:lt2>
        <a:srgbClr val="EEECE1"/>
      </a:lt2>
      <a:accent1>
        <a:srgbClr val="4283D2"/>
      </a:accent1>
      <a:accent2>
        <a:srgbClr val="6E9D35"/>
      </a:accent2>
      <a:accent3>
        <a:srgbClr val="DE6742"/>
      </a:accent3>
      <a:accent4>
        <a:srgbClr val="8F73DF"/>
      </a:accent4>
      <a:accent5>
        <a:srgbClr val="CB991B"/>
      </a:accent5>
      <a:accent6>
        <a:srgbClr val="7F7F7F"/>
      </a:accent6>
      <a:hlink>
        <a:srgbClr val="90B365"/>
      </a:hlink>
      <a:folHlink>
        <a:srgbClr val="7F7F7F"/>
      </a:folHlink>
    </a:clrScheme>
    <a:fontScheme name="Century">
      <a:majorFont>
        <a:latin typeface="Century"/>
        <a:ea typeface=""/>
        <a:cs typeface=""/>
      </a:majorFont>
      <a:minorFont>
        <a:latin typeface="Century"/>
        <a:ea typeface=""/>
        <a:cs typeface="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1360511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TP102801114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706531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35E791-7449-4708-8DE9-182EC4D8A134}">
  <ds:schemaRefs>
    <ds:schemaRef ds:uri="4873beb7-5857-4685-be1f-d57550cc96cc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EB9514F-6A45-47F4-BC6D-A865E29717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0563B-C646-42AF-9D0D-76DF086793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 на тему природи Деревина (широкоформатна)</Template>
  <TotalTime>383</TotalTime>
  <Words>174</Words>
  <Application>Microsoft Office PowerPoint</Application>
  <PresentationFormat>Довільний</PresentationFormat>
  <Paragraphs>19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8" baseType="lpstr">
      <vt:lpstr>Arial</vt:lpstr>
      <vt:lpstr>Century</vt:lpstr>
      <vt:lpstr>Деревина 16x9</vt:lpstr>
      <vt:lpstr>Основні джерела антропічного забруднення ґрунтів, їхні наслідки.  Необхідність охорони ґрунтів</vt:lpstr>
      <vt:lpstr>Презентація PowerPoint</vt:lpstr>
      <vt:lpstr>Презентація PowerPoint</vt:lpstr>
      <vt:lpstr>родючість  здатність грунтів  забезпечувати рослини необхідними елементами живлення</vt:lpstr>
      <vt:lpstr>Через нераціональну господарську діяльність людини у ґрунти потрапляють усі види забруднень — фізичні, хімічні й біологічні</vt:lpstr>
      <vt:lpstr>Презентація PowerPoint</vt:lpstr>
      <vt:lpstr>антропічний вплив на грунти: ерозія  це зменшення їхнього верхнього родючого шару внаслідок розмивання водами або здування вітром</vt:lpstr>
      <vt:lpstr>ерозія ґрунту є причиною його виснаження й опустелювання</vt:lpstr>
      <vt:lpstr>ПОЛЕЗАХИСНІ СМУГИ Є ЗАХИСТОМ ВІД ЕРОЗІЇ </vt:lpstr>
      <vt:lpstr>антропічний вплив на грунти: дегуміфікація  зменшення вмісту гумусу </vt:lpstr>
      <vt:lpstr>джерелом забруднення є ПЕСТИЦИДИ, якими обробляють поля й сади для боротьби зі шкідниками (бур’янами, рослиноїдами, паразитами)</vt:lpstr>
      <vt:lpstr>найефективніший спосіб боротьби з відвалами пустої породи — це змен­шення їхньої кількості завдяки зміні технологічних процесів, коли відпра­цьована порода одного виробництва використовується на іншому</vt:lpstr>
      <vt:lpstr>правильна утилізація побутових відходів є необхідним заходом у боротьбі із забрудненням грунтів</vt:lpstr>
      <vt:lpstr>Презентація PowerPoint</vt:lpstr>
      <vt:lpstr>З метою охорони ґрунтів, забезпечення виконання ними функцій встанов- люються державні нормативи якості ґрунтів, нормативи допустимих впливів на ґрунти  Правове регулювання у сфері охорони земель здійснюється відповідно до Конституції України, Земельного кодексу України, Закону України «Про охорону земель»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Основні джерела антропічного забруднення ґрунтів, їхні наслідки.  Необхідність охорони ґрунтів</dc:title>
  <dc:creator>Закликовська А.В.</dc:creator>
  <cp:lastModifiedBy>Закликовська А.В.</cp:lastModifiedBy>
  <cp:revision>18</cp:revision>
  <dcterms:created xsi:type="dcterms:W3CDTF">2020-03-22T19:27:05Z</dcterms:created>
  <dcterms:modified xsi:type="dcterms:W3CDTF">2021-08-23T13:51:01Z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