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8" r:id="rId4"/>
    <p:sldId id="270" r:id="rId5"/>
    <p:sldId id="268" r:id="rId6"/>
    <p:sldId id="261" r:id="rId7"/>
    <p:sldId id="259" r:id="rId8"/>
    <p:sldId id="263" r:id="rId9"/>
    <p:sldId id="271" r:id="rId10"/>
    <p:sldId id="260" r:id="rId11"/>
    <p:sldId id="264" r:id="rId12"/>
    <p:sldId id="265" r:id="rId13"/>
    <p:sldId id="266" r:id="rId14"/>
    <p:sldId id="26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97329" y="3990443"/>
            <a:ext cx="6815669" cy="1515533"/>
          </a:xfrm>
        </p:spPr>
        <p:txBody>
          <a:bodyPr/>
          <a:lstStyle/>
          <a:p>
            <a:r>
              <a:rPr lang="ru-RU" sz="4400" b="1" dirty="0"/>
              <a:t>Сучасні </a:t>
            </a:r>
            <a:r>
              <a:rPr lang="ru-RU" sz="4400" b="1" dirty="0" err="1"/>
              <a:t>завдання</a:t>
            </a:r>
            <a:r>
              <a:rPr lang="ru-RU" sz="4400" b="1" dirty="0"/>
              <a:t> </a:t>
            </a:r>
            <a:r>
              <a:rPr lang="ru-RU" sz="4400" b="1" dirty="0" err="1"/>
              <a:t>медичної</a:t>
            </a:r>
            <a:r>
              <a:rPr lang="ru-RU" sz="4400" b="1" dirty="0"/>
              <a:t> генетики. </a:t>
            </a:r>
            <a:r>
              <a:rPr lang="ru-RU" sz="4400" b="1" dirty="0" err="1"/>
              <a:t>Спадкові</a:t>
            </a:r>
            <a:r>
              <a:rPr lang="ru-RU" sz="4400" b="1" dirty="0"/>
              <a:t> </a:t>
            </a:r>
            <a:r>
              <a:rPr lang="ru-RU" sz="4400" b="1" dirty="0" err="1"/>
              <a:t>хвороби</a:t>
            </a:r>
            <a:r>
              <a:rPr lang="ru-RU" sz="4400" b="1" dirty="0"/>
              <a:t> і вади </a:t>
            </a:r>
            <a:r>
              <a:rPr lang="ru-RU" sz="4400" b="1" dirty="0" err="1"/>
              <a:t>людини</a:t>
            </a:r>
            <a:r>
              <a:rPr lang="ru-RU" sz="4400" b="1" dirty="0"/>
              <a:t>, </a:t>
            </a:r>
            <a:r>
              <a:rPr lang="ru-RU" sz="4400" b="1" dirty="0" err="1"/>
              <a:t>хвороби</a:t>
            </a:r>
            <a:r>
              <a:rPr lang="ru-RU" sz="4400" b="1" dirty="0"/>
              <a:t> </a:t>
            </a:r>
            <a:r>
              <a:rPr lang="ru-RU" sz="4400" b="1" dirty="0" err="1"/>
              <a:t>людини</a:t>
            </a:r>
            <a:r>
              <a:rPr lang="ru-RU" sz="4400" b="1" dirty="0"/>
              <a:t> </a:t>
            </a:r>
            <a:r>
              <a:rPr lang="ru-RU" sz="4400" b="1" dirty="0" err="1"/>
              <a:t>зі</a:t>
            </a:r>
            <a:r>
              <a:rPr lang="ru-RU" sz="4400" b="1" dirty="0"/>
              <a:t> </a:t>
            </a:r>
            <a:r>
              <a:rPr lang="ru-RU" sz="4400" b="1" dirty="0" err="1"/>
              <a:t>спадковою</a:t>
            </a:r>
            <a:r>
              <a:rPr lang="ru-RU" sz="4400" b="1" dirty="0"/>
              <a:t> </a:t>
            </a:r>
            <a:r>
              <a:rPr lang="ru-RU" sz="4400" b="1" dirty="0" err="1"/>
              <a:t>схильністю</a:t>
            </a:r>
            <a:r>
              <a:rPr lang="ru-RU" sz="4400" b="1" dirty="0"/>
              <a:t>, </a:t>
            </a:r>
            <a:r>
              <a:rPr lang="ru-RU" sz="4400" b="1" dirty="0" err="1"/>
              <a:t>їхні</a:t>
            </a:r>
            <a:r>
              <a:rPr lang="ru-RU" sz="4400" b="1" dirty="0"/>
              <a:t> причини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428408" y="5741652"/>
            <a:ext cx="7184590" cy="682584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БІОЛОГІЯ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19057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615" y="674558"/>
            <a:ext cx="11212643" cy="161144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ХРОМОСОМНІ</a:t>
            </a:r>
            <a:r>
              <a:rPr lang="uk-UA" b="1" dirty="0" smtClean="0"/>
              <a:t> ЗАХВОРЮВАННЯ ПОВ‘ЯЗАНІ ЗІ ЗМІНАМИ ХРОМОСОМНОГО НАБОРУ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09469" y="2556932"/>
            <a:ext cx="1059804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СИНДРОМ «КОТЯЧОГО КРИКУ» («ЛЕЖЕНА») - ВТРАТА ЧАСТИНИ </a:t>
            </a:r>
          </a:p>
          <a:p>
            <a:pPr marL="0" indent="0" algn="ctr">
              <a:buNone/>
            </a:pPr>
            <a:r>
              <a:rPr lang="uk-UA" b="1" dirty="0" smtClean="0"/>
              <a:t>5 ХРОМОСОМИ</a:t>
            </a:r>
            <a:endParaRPr lang="uk-UA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010" y="3043002"/>
            <a:ext cx="3412137" cy="3103797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968" y="3649134"/>
            <a:ext cx="1933575" cy="236220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161" y="3162924"/>
            <a:ext cx="3822491" cy="2983875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411059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557" y="982132"/>
            <a:ext cx="10807909" cy="1303867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FF0000"/>
                </a:solidFill>
              </a:rPr>
              <a:t>СИНДРОМ ДАУНА </a:t>
            </a:r>
            <a:r>
              <a:rPr lang="uk-UA" sz="5400" dirty="0" smtClean="0"/>
              <a:t>– ТРИСОМІЯ ЗА </a:t>
            </a:r>
            <a:r>
              <a:rPr lang="uk-UA" sz="5400" dirty="0" smtClean="0">
                <a:solidFill>
                  <a:srgbClr val="FF0000"/>
                </a:solidFill>
              </a:rPr>
              <a:t>21</a:t>
            </a:r>
            <a:r>
              <a:rPr lang="uk-UA" sz="5400" dirty="0" smtClean="0"/>
              <a:t> ПАРОЮ ХРОМОСОМ</a:t>
            </a:r>
            <a:endParaRPr lang="uk-UA" sz="54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7840" y="2557463"/>
            <a:ext cx="9216319" cy="3558524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9" y="0"/>
            <a:ext cx="1327811" cy="53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69" y="1315553"/>
            <a:ext cx="5912384" cy="4467069"/>
          </a:xfrm>
          <a:prstGeom prst="rect">
            <a:avLst/>
          </a:prstGeom>
        </p:spPr>
      </p:pic>
      <p:pic>
        <p:nvPicPr>
          <p:cNvPr id="12" name="Місце для вмісту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296" y="2511369"/>
            <a:ext cx="4660200" cy="3406165"/>
          </a:xfrm>
          <a:effectLst>
            <a:glow rad="127000">
              <a:schemeClr val="accent5">
                <a:lumMod val="20000"/>
                <a:lumOff val="80000"/>
              </a:schemeClr>
            </a:glow>
            <a:softEdge rad="254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2946" y="689548"/>
            <a:ext cx="2628900" cy="1566988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45718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67" y="563178"/>
            <a:ext cx="10942820" cy="1722822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accent6">
                    <a:lumMod val="75000"/>
                  </a:schemeClr>
                </a:solidFill>
              </a:rPr>
              <a:t>ВИЯВЛЕННЯ ТА ПРОФІЛАКТИКА СПАДКОВИХ ЗАХВОРЮВАНЬ</a:t>
            </a:r>
            <a:endParaRPr lang="uk-UA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54439" y="2556932"/>
            <a:ext cx="10042158" cy="3663986"/>
          </a:xfrm>
        </p:spPr>
        <p:txBody>
          <a:bodyPr/>
          <a:lstStyle/>
          <a:p>
            <a:r>
              <a:rPr lang="uk-UA" dirty="0" smtClean="0"/>
              <a:t>- АНАЛІЗ КАРІОТИПУ</a:t>
            </a:r>
          </a:p>
          <a:p>
            <a:r>
              <a:rPr lang="uk-UA" dirty="0" smtClean="0"/>
              <a:t>- АНАЛІЗ АМНІОТИЧНОЇ РІДИНИ</a:t>
            </a:r>
          </a:p>
          <a:p>
            <a:r>
              <a:rPr lang="uk-UA" dirty="0" smtClean="0"/>
              <a:t>- ОБСТЕЖЕННЯ </a:t>
            </a:r>
          </a:p>
          <a:p>
            <a:r>
              <a:rPr lang="uk-UA" dirty="0" smtClean="0"/>
              <a:t>- КОРЕКЦІЯ ВИЯВЛЕННЯ АНОМАЛЬНИХ ГЕНІВ</a:t>
            </a:r>
          </a:p>
          <a:p>
            <a:r>
              <a:rPr lang="uk-UA" dirty="0" smtClean="0"/>
              <a:t>- МОЛЕКУЛЯРНО – ГЕНЕТИЧНА ДІАГНОСТИКА</a:t>
            </a:r>
          </a:p>
          <a:p>
            <a:r>
              <a:rPr lang="uk-UA" dirty="0" smtClean="0"/>
              <a:t>- ГЕНЕТИЧНЕ КОНСУЛЬТУВАННЯ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570" y="3915294"/>
            <a:ext cx="3192906" cy="2182735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977" y="2556932"/>
            <a:ext cx="2047420" cy="1362465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5292" y="2191203"/>
            <a:ext cx="2320270" cy="1453159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4138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uk-UA" sz="7200" b="1" dirty="0" smtClean="0">
                <a:solidFill>
                  <a:schemeClr val="accent5"/>
                </a:solidFill>
              </a:rPr>
              <a:t>ПОМІРКУЙТЕ!</a:t>
            </a:r>
            <a:endParaRPr lang="uk-UA" sz="7200" b="1" dirty="0">
              <a:solidFill>
                <a:schemeClr val="accent5"/>
              </a:solidFill>
            </a:endParaRPr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61" y="2599296"/>
            <a:ext cx="9923489" cy="3427544"/>
          </a:xfrm>
        </p:spPr>
      </p:pic>
    </p:spTree>
    <p:extLst>
      <p:ext uri="{BB962C8B-B14F-4D97-AF65-F5344CB8AC3E}">
        <p14:creationId xmlns:p14="http://schemas.microsoft.com/office/powerpoint/2010/main" val="548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7200" b="1" dirty="0" smtClean="0">
                <a:solidFill>
                  <a:schemeClr val="accent4"/>
                </a:solidFill>
              </a:rPr>
              <a:t>ЗАВДАННЯ</a:t>
            </a:r>
            <a:endParaRPr lang="uk-UA" sz="7200" b="1" dirty="0">
              <a:solidFill>
                <a:schemeClr val="accent4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67" y="2285999"/>
            <a:ext cx="10972800" cy="3680086"/>
          </a:xfrm>
        </p:spPr>
      </p:pic>
    </p:spTree>
    <p:extLst>
      <p:ext uri="{BB962C8B-B14F-4D97-AF65-F5344CB8AC3E}">
        <p14:creationId xmlns:p14="http://schemas.microsoft.com/office/powerpoint/2010/main" val="366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19224" y="1214340"/>
            <a:ext cx="4417102" cy="52088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500" b="1" dirty="0"/>
              <a:t>Спадкові хвороби відомі здавна. </a:t>
            </a:r>
            <a:r>
              <a:rPr lang="uk-UA" sz="2500" b="1" dirty="0" smtClean="0"/>
              <a:t>Так,</a:t>
            </a:r>
            <a:r>
              <a:rPr lang="en-US" sz="2500" b="1" dirty="0" smtClean="0"/>
              <a:t> </a:t>
            </a:r>
            <a:r>
              <a:rPr lang="uk-UA" sz="2500" b="1" i="1" dirty="0" err="1" smtClean="0"/>
              <a:t>арахнодактилія</a:t>
            </a:r>
            <a:r>
              <a:rPr lang="uk-UA" sz="2500" b="1" dirty="0" smtClean="0"/>
              <a:t> </a:t>
            </a:r>
            <a:r>
              <a:rPr lang="uk-UA" sz="2500" b="1" dirty="0"/>
              <a:t>(«павучі пальці») зображена </a:t>
            </a:r>
            <a:r>
              <a:rPr lang="uk-UA" sz="2500" b="1" dirty="0" smtClean="0"/>
              <a:t>на</a:t>
            </a:r>
            <a:r>
              <a:rPr lang="en-US" sz="2500" b="1" dirty="0" smtClean="0"/>
              <a:t> </a:t>
            </a:r>
            <a:r>
              <a:rPr lang="uk-UA" sz="2500" b="1" dirty="0" smtClean="0"/>
              <a:t>картині </a:t>
            </a:r>
            <a:r>
              <a:rPr lang="uk-UA" sz="2500" b="1" dirty="0"/>
              <a:t>С. </a:t>
            </a:r>
            <a:r>
              <a:rPr lang="uk-UA" sz="2500" b="1" dirty="0" err="1"/>
              <a:t>Боттічеллі</a:t>
            </a:r>
            <a:r>
              <a:rPr lang="uk-UA" sz="2500" b="1" dirty="0"/>
              <a:t> «Портрет юнака», </a:t>
            </a:r>
            <a:r>
              <a:rPr lang="uk-UA" sz="2500" b="1" dirty="0" smtClean="0"/>
              <a:t>ахондроплазія</a:t>
            </a:r>
            <a:r>
              <a:rPr lang="en-US" sz="2500" b="1" dirty="0" smtClean="0"/>
              <a:t> </a:t>
            </a:r>
            <a:r>
              <a:rPr lang="uk-UA" sz="2500" b="1" dirty="0" smtClean="0"/>
              <a:t>(«</a:t>
            </a:r>
            <a:r>
              <a:rPr lang="uk-UA" sz="2500" b="1" dirty="0"/>
              <a:t>карликовість») – на картині Д. </a:t>
            </a:r>
            <a:r>
              <a:rPr lang="uk-UA" sz="2500" b="1" dirty="0" err="1" smtClean="0"/>
              <a:t>Веласкеса</a:t>
            </a:r>
            <a:r>
              <a:rPr lang="en-US" sz="2500" b="1" dirty="0" smtClean="0"/>
              <a:t> </a:t>
            </a:r>
            <a:r>
              <a:rPr lang="uk-UA" sz="2500" b="1" dirty="0" smtClean="0"/>
              <a:t>«Дон </a:t>
            </a:r>
            <a:r>
              <a:rPr lang="uk-UA" sz="2500" b="1" dirty="0" err="1"/>
              <a:t>Себастьяно</a:t>
            </a:r>
            <a:r>
              <a:rPr lang="uk-UA" sz="2500" b="1" dirty="0"/>
              <a:t> </a:t>
            </a:r>
            <a:r>
              <a:rPr lang="uk-UA" sz="2500" b="1" dirty="0" err="1"/>
              <a:t>дель</a:t>
            </a:r>
            <a:r>
              <a:rPr lang="uk-UA" sz="2500" b="1" dirty="0"/>
              <a:t> </a:t>
            </a:r>
            <a:r>
              <a:rPr lang="uk-UA" sz="2500" b="1" dirty="0" err="1"/>
              <a:t>Морра</a:t>
            </a:r>
            <a:r>
              <a:rPr lang="uk-UA" sz="2500" b="1" dirty="0"/>
              <a:t>». Які ж </a:t>
            </a:r>
            <a:r>
              <a:rPr lang="uk-UA" sz="2500" b="1" dirty="0" smtClean="0"/>
              <a:t>особливості</a:t>
            </a:r>
            <a:r>
              <a:rPr lang="en-US" sz="2500" b="1" dirty="0" smtClean="0"/>
              <a:t> </a:t>
            </a:r>
            <a:r>
              <a:rPr lang="uk-UA" sz="2500" b="1" dirty="0" smtClean="0"/>
              <a:t>та </a:t>
            </a:r>
            <a:r>
              <a:rPr lang="uk-UA" sz="2500" b="1" dirty="0"/>
              <a:t>причини цих захворювань і чому вони </a:t>
            </a:r>
            <a:r>
              <a:rPr lang="uk-UA" sz="2500" b="1" dirty="0" smtClean="0"/>
              <a:t>виникають </a:t>
            </a:r>
            <a:r>
              <a:rPr lang="uk-UA" sz="2500" b="1" dirty="0"/>
              <a:t>знову й знову?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4" y="877201"/>
            <a:ext cx="5729939" cy="5103874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85449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611" y="643944"/>
            <a:ext cx="10612192" cy="164205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МЕДИЧНА ГЕНЕТИКА –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це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розділ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генетики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людини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що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вивчає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роль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спадкових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чинників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у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розвитку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захворювань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85611" y="2285999"/>
            <a:ext cx="7863714" cy="431442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58" y="3044688"/>
            <a:ext cx="3089353" cy="224684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250" y="3044688"/>
            <a:ext cx="3243700" cy="2357031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233" y="2452488"/>
            <a:ext cx="3238095" cy="354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7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За локалізацією генів, які спричиняють розвиток </a:t>
            </a:r>
            <a:r>
              <a:rPr lang="uk-UA" b="1" dirty="0">
                <a:solidFill>
                  <a:srgbClr val="FF0000"/>
                </a:solidFill>
              </a:rPr>
              <a:t>спадкових захворювань</a:t>
            </a:r>
            <a:r>
              <a:rPr lang="uk-UA" b="1" dirty="0"/>
              <a:t>, їх поділяють на </a:t>
            </a:r>
            <a:r>
              <a:rPr lang="uk-UA" b="1" dirty="0">
                <a:solidFill>
                  <a:srgbClr val="FF0000"/>
                </a:solidFill>
              </a:rPr>
              <a:t>ядерні</a:t>
            </a:r>
            <a:r>
              <a:rPr lang="uk-UA" b="1" dirty="0"/>
              <a:t> та </a:t>
            </a:r>
            <a:r>
              <a:rPr lang="uk-UA" b="1" dirty="0" err="1">
                <a:solidFill>
                  <a:srgbClr val="FF0000"/>
                </a:solidFill>
              </a:rPr>
              <a:t>мітохондріальні</a:t>
            </a:r>
            <a:r>
              <a:rPr lang="uk-UA" b="1" dirty="0">
                <a:solidFill>
                  <a:srgbClr val="FF0000"/>
                </a:solidFill>
              </a:rPr>
              <a:t/>
            </a:r>
            <a:br>
              <a:rPr lang="uk-UA" b="1" dirty="0">
                <a:solidFill>
                  <a:srgbClr val="FF0000"/>
                </a:solidFill>
              </a:rPr>
            </a:b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5691" y="2653785"/>
            <a:ext cx="4729985" cy="328588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737" y="2653785"/>
            <a:ext cx="5176637" cy="328588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2769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13" y="639683"/>
            <a:ext cx="11572406" cy="1588957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accent6">
                    <a:lumMod val="75000"/>
                  </a:schemeClr>
                </a:solidFill>
              </a:rPr>
              <a:t>Спадковими</a:t>
            </a:r>
            <a:r>
              <a:rPr lang="ru-RU" sz="4800" dirty="0"/>
              <a:t> </a:t>
            </a:r>
            <a:r>
              <a:rPr lang="ru-RU" sz="4800" dirty="0" err="1"/>
              <a:t>називають</a:t>
            </a:r>
            <a:r>
              <a:rPr lang="ru-RU" sz="4800" dirty="0"/>
              <a:t> </a:t>
            </a:r>
            <a:r>
              <a:rPr lang="ru-RU" sz="4800" dirty="0" err="1"/>
              <a:t>хвороби</a:t>
            </a:r>
            <a:r>
              <a:rPr lang="ru-RU" sz="4800" dirty="0"/>
              <a:t>, причинами </a:t>
            </a:r>
            <a:r>
              <a:rPr lang="ru-RU" sz="4800" dirty="0" err="1"/>
              <a:t>яких</a:t>
            </a:r>
            <a:r>
              <a:rPr lang="ru-RU" sz="4800" dirty="0"/>
              <a:t> є </a:t>
            </a:r>
            <a:r>
              <a:rPr lang="ru-RU" sz="4800" dirty="0" err="1"/>
              <a:t>зміни</a:t>
            </a:r>
            <a:r>
              <a:rPr lang="ru-RU" sz="4800" dirty="0"/>
              <a:t> </a:t>
            </a:r>
            <a:r>
              <a:rPr lang="ru-RU" sz="4800" dirty="0" err="1"/>
              <a:t>спадко­вого</a:t>
            </a:r>
            <a:r>
              <a:rPr lang="ru-RU" sz="4800" dirty="0"/>
              <a:t> </a:t>
            </a:r>
            <a:r>
              <a:rPr lang="ru-RU" sz="4800" dirty="0" err="1"/>
              <a:t>апарату</a:t>
            </a:r>
            <a:r>
              <a:rPr lang="ru-RU" sz="4800" dirty="0"/>
              <a:t>, </a:t>
            </a:r>
            <a:r>
              <a:rPr lang="ru-RU" sz="4800" dirty="0" err="1"/>
              <a:t>тобто</a:t>
            </a:r>
            <a:r>
              <a:rPr lang="ru-RU" sz="4800" dirty="0"/>
              <a:t> </a:t>
            </a:r>
            <a:r>
              <a:rPr lang="ru-RU" sz="4800" dirty="0" err="1"/>
              <a:t>мутації</a:t>
            </a:r>
            <a:endParaRPr lang="uk-UA" sz="4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95400" y="2556932"/>
            <a:ext cx="9901937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КЛАСИФІКАЦІЯ СПАДКОВИХ ХВОРОБ</a:t>
            </a:r>
          </a:p>
          <a:p>
            <a:pPr algn="ctr"/>
            <a:r>
              <a:rPr lang="uk-UA" sz="3200" dirty="0" smtClean="0"/>
              <a:t>- МОНОГЕННІ ТА ПОЛІГЕННІ</a:t>
            </a:r>
          </a:p>
          <a:p>
            <a:pPr algn="ctr"/>
            <a:r>
              <a:rPr lang="uk-UA" sz="3200" dirty="0" smtClean="0"/>
              <a:t>- ХРОМОСОМНІ ТА</a:t>
            </a:r>
          </a:p>
          <a:p>
            <a:pPr marL="0" indent="0" algn="ctr">
              <a:buNone/>
            </a:pPr>
            <a:r>
              <a:rPr lang="uk-UA" sz="3200" dirty="0" smtClean="0"/>
              <a:t> ГЕННІ</a:t>
            </a:r>
            <a:r>
              <a:rPr lang="uk-UA" sz="3200" dirty="0"/>
              <a:t> </a:t>
            </a:r>
            <a:r>
              <a:rPr lang="uk-UA" sz="3200" dirty="0" smtClean="0"/>
              <a:t> (МУЛЬТИФАКТОРНІ)</a:t>
            </a:r>
          </a:p>
          <a:p>
            <a:pPr algn="ctr"/>
            <a:r>
              <a:rPr lang="uk-UA" sz="3200" dirty="0" smtClean="0"/>
              <a:t>- З НЕТРАДИЦІЙНИМ ТИПОМ УСПАДКУВАННЯ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992" y="3213516"/>
            <a:ext cx="2405363" cy="191312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762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4304" y="3213516"/>
            <a:ext cx="2079094" cy="1860186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05695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675" y="644578"/>
            <a:ext cx="10972799" cy="1641422"/>
          </a:xfrm>
        </p:spPr>
        <p:txBody>
          <a:bodyPr>
            <a:normAutofit/>
          </a:bodyPr>
          <a:lstStyle/>
          <a:p>
            <a:r>
              <a:rPr lang="ru-RU" b="1" dirty="0" err="1"/>
              <a:t>спадкові</a:t>
            </a:r>
            <a:r>
              <a:rPr lang="ru-RU" b="1" dirty="0"/>
              <a:t> 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людини</a:t>
            </a:r>
            <a:r>
              <a:rPr lang="ru-RU" b="1" dirty="0"/>
              <a:t> </a:t>
            </a:r>
            <a:r>
              <a:rPr lang="ru-RU" b="1" dirty="0" smtClean="0"/>
              <a:t>: </a:t>
            </a:r>
            <a:br>
              <a:rPr lang="ru-RU" b="1" dirty="0" smtClean="0"/>
            </a:br>
            <a:r>
              <a:rPr lang="ru-RU" b="1" dirty="0" err="1" smtClean="0"/>
              <a:t>генні</a:t>
            </a:r>
            <a:r>
              <a:rPr lang="ru-RU" b="1" dirty="0" smtClean="0"/>
              <a:t> </a:t>
            </a:r>
            <a:r>
              <a:rPr lang="ru-RU" b="1" dirty="0"/>
              <a:t>та </a:t>
            </a:r>
            <a:r>
              <a:rPr lang="ru-RU" b="1" dirty="0" err="1" smtClean="0"/>
              <a:t>хромосомні</a:t>
            </a:r>
            <a:endParaRPr lang="uk-UA" b="1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>
          <a:xfrm>
            <a:off x="809468" y="2428407"/>
            <a:ext cx="10658005" cy="389744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b="1" dirty="0" smtClean="0">
                <a:solidFill>
                  <a:schemeClr val="accent5"/>
                </a:solidFill>
              </a:rPr>
              <a:t>ГЕННІ</a:t>
            </a:r>
            <a:r>
              <a:rPr lang="uk-UA" dirty="0" smtClean="0"/>
              <a:t> </a:t>
            </a:r>
            <a:r>
              <a:rPr lang="uk-UA" b="1" dirty="0" smtClean="0"/>
              <a:t>спадкові хвороби пов‘язані з наявністю патологічного алеля певного гена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    </a:t>
            </a:r>
            <a:r>
              <a:rPr lang="uk-UA" b="1" dirty="0" smtClean="0">
                <a:solidFill>
                  <a:srgbClr val="FF0000"/>
                </a:solidFill>
              </a:rPr>
              <a:t>серпоподібноклітинна анемія</a:t>
            </a:r>
          </a:p>
          <a:p>
            <a:pPr marL="0" indent="0">
              <a:buNone/>
            </a:pPr>
            <a:r>
              <a:rPr lang="uk-UA" b="1" dirty="0" smtClean="0"/>
              <a:t>           виникає внаслідок </a:t>
            </a:r>
          </a:p>
          <a:p>
            <a:pPr marL="0" indent="0">
              <a:buNone/>
            </a:pPr>
            <a:r>
              <a:rPr lang="uk-UA" b="1" dirty="0" smtClean="0"/>
              <a:t>   точкової мутації на 11 хромосомі</a:t>
            </a:r>
            <a:endParaRPr lang="uk-UA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67" y="2863121"/>
            <a:ext cx="4240261" cy="2143593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399" y="2863121"/>
            <a:ext cx="5201588" cy="2764158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  <p:sp>
        <p:nvSpPr>
          <p:cNvPr id="12" name="Прямокутник 11"/>
          <p:cNvSpPr/>
          <p:nvPr/>
        </p:nvSpPr>
        <p:spPr>
          <a:xfrm>
            <a:off x="5371473" y="562727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</a:t>
            </a:r>
            <a:r>
              <a:rPr lang="ru-RU" b="1" dirty="0" smtClean="0">
                <a:solidFill>
                  <a:srgbClr val="FF0000"/>
                </a:solidFill>
              </a:rPr>
              <a:t>уковісцидоз</a:t>
            </a:r>
            <a:r>
              <a:rPr lang="ru-RU" b="1" dirty="0" smtClean="0"/>
              <a:t> </a:t>
            </a:r>
            <a:r>
              <a:rPr lang="ru-RU" b="1" dirty="0" err="1" smtClean="0"/>
              <a:t>це</a:t>
            </a:r>
            <a:r>
              <a:rPr lang="ru-RU" b="1" dirty="0" smtClean="0"/>
              <a:t> </a:t>
            </a:r>
            <a:r>
              <a:rPr lang="ru-RU" b="1" dirty="0" err="1" smtClean="0"/>
              <a:t>мутація</a:t>
            </a:r>
            <a:r>
              <a:rPr lang="ru-RU" b="1" dirty="0" smtClean="0"/>
              <a:t> </a:t>
            </a:r>
            <a:r>
              <a:rPr lang="ru-RU" b="1" dirty="0"/>
              <a:t>в </a:t>
            </a:r>
            <a:r>
              <a:rPr lang="ru-RU" b="1" dirty="0" err="1"/>
              <a:t>обох</a:t>
            </a:r>
            <a:r>
              <a:rPr lang="ru-RU" b="1" dirty="0"/>
              <a:t> </a:t>
            </a:r>
            <a:r>
              <a:rPr lang="ru-RU" b="1" dirty="0" err="1"/>
              <a:t>алелях</a:t>
            </a:r>
            <a:r>
              <a:rPr lang="ru-RU" b="1" dirty="0"/>
              <a:t> гена, </a:t>
            </a:r>
            <a:r>
              <a:rPr lang="ru-RU" b="1" dirty="0" err="1"/>
              <a:t>локалізованого</a:t>
            </a:r>
            <a:r>
              <a:rPr lang="ru-RU" b="1" dirty="0"/>
              <a:t> на </a:t>
            </a:r>
            <a:r>
              <a:rPr lang="ru-RU" b="1" dirty="0" err="1"/>
              <a:t>довгому</a:t>
            </a:r>
            <a:r>
              <a:rPr lang="ru-RU" b="1" dirty="0"/>
              <a:t> </a:t>
            </a:r>
            <a:r>
              <a:rPr lang="ru-RU" b="1" dirty="0" err="1"/>
              <a:t>плечі</a:t>
            </a:r>
            <a:r>
              <a:rPr lang="ru-RU" b="1" dirty="0"/>
              <a:t> </a:t>
            </a:r>
            <a:r>
              <a:rPr lang="ru-RU" b="1" dirty="0" err="1"/>
              <a:t>хромосоми</a:t>
            </a:r>
            <a:r>
              <a:rPr lang="ru-RU" b="1" dirty="0"/>
              <a:t> 7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95158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419" y="680626"/>
            <a:ext cx="10373193" cy="1605373"/>
          </a:xfrm>
        </p:spPr>
        <p:txBody>
          <a:bodyPr>
            <a:noAutofit/>
          </a:bodyPr>
          <a:lstStyle/>
          <a:p>
            <a:r>
              <a:rPr lang="uk-UA" sz="6000" b="1" dirty="0" smtClean="0"/>
              <a:t>ГЕННІ ЗАХВОРЮВАННЯ: </a:t>
            </a:r>
            <a:r>
              <a:rPr lang="uk-UA" sz="6000" b="1" dirty="0" smtClean="0">
                <a:solidFill>
                  <a:srgbClr val="FF0000"/>
                </a:solidFill>
              </a:rPr>
              <a:t>ДАЛЬТОНІЗМ</a:t>
            </a:r>
            <a:endParaRPr lang="uk-UA" sz="6000" b="1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9271" y="2524647"/>
            <a:ext cx="3969481" cy="3605897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851" y="2524647"/>
            <a:ext cx="5654103" cy="3605897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88900"/>
          </a:effectLst>
        </p:spPr>
      </p:pic>
      <p:sp>
        <p:nvSpPr>
          <p:cNvPr id="7" name="Прямокутник 6"/>
          <p:cNvSpPr/>
          <p:nvPr/>
        </p:nvSpPr>
        <p:spPr>
          <a:xfrm>
            <a:off x="-97784" y="6488668"/>
            <a:ext cx="1235306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700" b="1" dirty="0" smtClean="0"/>
              <a:t>ВИНИКАЄ ПРИ ПОШКОДЖЕННІ ОДНОГО З ТРЬОХ ГЕНІВ, ЩО ВІДПОВІДАЮТЬ ЗА СИНТЕЗ БІЛКА ОПСИНУ</a:t>
            </a:r>
            <a:endParaRPr lang="uk-UA" sz="1700" b="1" dirty="0"/>
          </a:p>
        </p:txBody>
      </p:sp>
    </p:spTree>
    <p:extLst>
      <p:ext uri="{BB962C8B-B14F-4D97-AF65-F5344CB8AC3E}">
        <p14:creationId xmlns:p14="http://schemas.microsoft.com/office/powerpoint/2010/main" val="284332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419" y="680626"/>
            <a:ext cx="10373193" cy="1605373"/>
          </a:xfrm>
        </p:spPr>
        <p:txBody>
          <a:bodyPr>
            <a:noAutofit/>
          </a:bodyPr>
          <a:lstStyle/>
          <a:p>
            <a:r>
              <a:rPr lang="uk-UA" sz="6000" b="1" dirty="0" smtClean="0"/>
              <a:t>ГЕННІ ЗАХВОРЮВАННЯ: </a:t>
            </a:r>
            <a:r>
              <a:rPr lang="uk-UA" sz="6000" b="1" dirty="0" smtClean="0">
                <a:solidFill>
                  <a:srgbClr val="FF0000"/>
                </a:solidFill>
              </a:rPr>
              <a:t>ГЕМОФІЛІЯ</a:t>
            </a:r>
            <a:endParaRPr lang="uk-UA" sz="6000" b="1" dirty="0">
              <a:solidFill>
                <a:srgbClr val="FF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1384996" y="6488668"/>
            <a:ext cx="938750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700" b="1" dirty="0" smtClean="0"/>
              <a:t>ВИНИКАЄ ПРИ ПОШКОДЖЕННІ ГЕНІВ, ЩО ВІДПОВІДАЮТЬ ЗА ЗСІДАННЯ КРОВІ</a:t>
            </a:r>
            <a:endParaRPr lang="uk-UA" sz="17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260" y="2528344"/>
            <a:ext cx="5442165" cy="3572653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63500"/>
          </a:effectLst>
        </p:spPr>
      </p:pic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4419" y="2528344"/>
            <a:ext cx="4287188" cy="3572653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09640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55" y="982132"/>
            <a:ext cx="11077731" cy="1303867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Вроджені вади розвитку </a:t>
            </a:r>
            <a:r>
              <a:rPr lang="uk-UA" dirty="0"/>
              <a:t>– стійкі </a:t>
            </a:r>
            <a:r>
              <a:rPr lang="uk-UA" dirty="0" smtClean="0"/>
              <a:t>структурні чи </a:t>
            </a:r>
            <a:r>
              <a:rPr lang="uk-UA" dirty="0" err="1"/>
              <a:t>метоболічні</a:t>
            </a:r>
            <a:r>
              <a:rPr lang="uk-UA" dirty="0"/>
              <a:t> зміни </a:t>
            </a:r>
            <a:r>
              <a:rPr lang="uk-UA" dirty="0" err="1" smtClean="0"/>
              <a:t>органів,їх</a:t>
            </a:r>
            <a:r>
              <a:rPr lang="uk-UA" dirty="0" smtClean="0"/>
              <a:t> </a:t>
            </a:r>
            <a:r>
              <a:rPr lang="uk-UA" dirty="0"/>
              <a:t>частин чи ділянок тіла, що виходять за межі нормальних варіацій будови та</a:t>
            </a:r>
            <a:br>
              <a:rPr lang="uk-UA" dirty="0"/>
            </a:br>
            <a:r>
              <a:rPr lang="uk-UA" dirty="0"/>
              <a:t>порушують їх </a:t>
            </a:r>
            <a:r>
              <a:rPr lang="uk-UA" dirty="0" smtClean="0"/>
              <a:t>функції</a:t>
            </a:r>
            <a:endParaRPr lang="uk-UA" dirty="0"/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5912" y="3230562"/>
            <a:ext cx="2209800" cy="2322782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889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18" y="2984105"/>
            <a:ext cx="4745636" cy="3162696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0470" y="2772573"/>
            <a:ext cx="2373443" cy="3238761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90542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409</TotalTime>
  <Words>291</Words>
  <Application>Microsoft Office PowerPoint</Application>
  <PresentationFormat>Широкий екран</PresentationFormat>
  <Paragraphs>42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8" baseType="lpstr">
      <vt:lpstr>Arial</vt:lpstr>
      <vt:lpstr>Garamond</vt:lpstr>
      <vt:lpstr>Природа</vt:lpstr>
      <vt:lpstr>Сучасні завдання медичної генетики. Спадкові хвороби і вади людини, хвороби людини зі спадковою схильністю, їхні причини</vt:lpstr>
      <vt:lpstr>Презентація PowerPoint</vt:lpstr>
      <vt:lpstr>МЕДИЧНА ГЕНЕТИКА – це розділ генетики людини, що вивчає роль спадкових чинників у розвитку захворювань</vt:lpstr>
      <vt:lpstr>За локалізацією генів, які спричиняють розвиток спадкових захворювань, їх поділяють на ядерні та мітохондріальні </vt:lpstr>
      <vt:lpstr>Спадковими називають хвороби, причинами яких є зміни спадко­вого апарату, тобто мутації</vt:lpstr>
      <vt:lpstr>спадкові захворювання людини :  генні та хромосомні</vt:lpstr>
      <vt:lpstr>ГЕННІ ЗАХВОРЮВАННЯ: ДАЛЬТОНІЗМ</vt:lpstr>
      <vt:lpstr>ГЕННІ ЗАХВОРЮВАННЯ: ГЕМОФІЛІЯ</vt:lpstr>
      <vt:lpstr>Вроджені вади розвитку – стійкі структурні чи метоболічні зміни органів,їх частин чи ділянок тіла, що виходять за межі нормальних варіацій будови та порушують їх функції</vt:lpstr>
      <vt:lpstr>ХРОМОСОМНІ ЗАХВОРЮВАННЯ ПОВ‘ЯЗАНІ ЗІ ЗМІНАМИ ХРОМОСОМНОГО НАБОРУ</vt:lpstr>
      <vt:lpstr>СИНДРОМ ДАУНА – ТРИСОМІЯ ЗА 21 ПАРОЮ ХРОМОСОМ</vt:lpstr>
      <vt:lpstr>Презентація PowerPoint</vt:lpstr>
      <vt:lpstr>ВИЯВЛЕННЯ ТА ПРОФІЛАКТИКА СПАДКОВИХ ЗАХВОРЮВАНЬ</vt:lpstr>
      <vt:lpstr>ПОМІРКУЙТЕ!</vt:lpstr>
      <vt:lpstr>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завдання медичної генетики. Спадкові хвороби і вади людини, хвороби людини зі спадковою схильністю, їхні причини</dc:title>
  <dc:creator>Закликовська А.В.</dc:creator>
  <cp:lastModifiedBy>Закликовська А.В.</cp:lastModifiedBy>
  <cp:revision>32</cp:revision>
  <dcterms:created xsi:type="dcterms:W3CDTF">2020-03-15T15:13:56Z</dcterms:created>
  <dcterms:modified xsi:type="dcterms:W3CDTF">2021-08-23T13:49:18Z</dcterms:modified>
</cp:coreProperties>
</file>