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2"/>
  </p:sldMasterIdLst>
  <p:notesMasterIdLst>
    <p:notesMasterId r:id="rId15"/>
  </p:notesMasterIdLst>
  <p:handoutMasterIdLst>
    <p:handoutMasterId r:id="rId16"/>
  </p:handoutMasterIdLst>
  <p:sldIdLst>
    <p:sldId id="256" r:id="rId3"/>
    <p:sldId id="257" r:id="rId4"/>
    <p:sldId id="267" r:id="rId5"/>
    <p:sldId id="268" r:id="rId6"/>
    <p:sldId id="258" r:id="rId7"/>
    <p:sldId id="269" r:id="rId8"/>
    <p:sldId id="271" r:id="rId9"/>
    <p:sldId id="270" r:id="rId10"/>
    <p:sldId id="272" r:id="rId11"/>
    <p:sldId id="273" r:id="rId12"/>
    <p:sldId id="259" r:id="rId13"/>
    <p:sldId id="264" r:id="rId1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Times New Roman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536">
          <p15:clr>
            <a:srgbClr val="A4A3A4"/>
          </p15:clr>
        </p15:guide>
        <p15:guide id="2" pos="9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ric Herzog" initials="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5F5F5F"/>
    <a:srgbClr val="FFFF66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727" autoAdjust="0"/>
  </p:normalViewPr>
  <p:slideViewPr>
    <p:cSldViewPr>
      <p:cViewPr varScale="1">
        <p:scale>
          <a:sx n="74" d="100"/>
          <a:sy n="74" d="100"/>
        </p:scale>
        <p:origin x="1068" y="72"/>
      </p:cViewPr>
      <p:guideLst>
        <p:guide orient="horz" pos="1536"/>
        <p:guide pos="9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F7794497-EFD9-492C-B6E3-72A99D07D5B4}" type="slidenum">
              <a:rPr lang="en-US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1065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323EAD02-AB43-44C3-B714-119BF3B29E48}" type="slidenum">
              <a:rPr lang="en-US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317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35" name="Picture 11" descr="scifair_front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4763"/>
            <a:ext cx="9163050" cy="686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5000" y="685800"/>
            <a:ext cx="6477000" cy="1752600"/>
          </a:xfrm>
        </p:spPr>
        <p:txBody>
          <a:bodyPr/>
          <a:lstStyle>
            <a:lvl1pPr algn="r">
              <a:defRPr sz="4400"/>
            </a:lvl1pPr>
          </a:lstStyle>
          <a:p>
            <a:pPr lvl="0"/>
            <a:r>
              <a:rPr lang="uk-UA" noProof="0" smtClean="0"/>
              <a:t>Зразок заголовка</a:t>
            </a:r>
            <a:endParaRPr lang="en-US" noProof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2133600"/>
            <a:ext cx="6477000" cy="1981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1400" i="1"/>
            </a:lvl1pPr>
          </a:lstStyle>
          <a:p>
            <a:pPr lvl="0"/>
            <a:r>
              <a:rPr lang="uk-UA" noProof="0" smtClean="0"/>
              <a:t>Зразок підзаголовка</a:t>
            </a:r>
            <a:endParaRPr lang="en-US" noProof="0" smtClean="0"/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7086600" y="6248400"/>
            <a:ext cx="1524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810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2209800" y="6248400"/>
            <a:ext cx="1219200" cy="457200"/>
          </a:xfrm>
        </p:spPr>
        <p:txBody>
          <a:bodyPr/>
          <a:lstStyle>
            <a:lvl1pPr>
              <a:defRPr/>
            </a:lvl1pPr>
          </a:lstStyle>
          <a:p>
            <a:fld id="{911852C2-ADEA-4952-A053-F8FDBEE25431}" type="slidenum">
              <a:rPr lang="en-US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B6401D-3330-406A-94C3-ADF326D07038}" type="slidenum">
              <a:rPr lang="en-US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835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838200"/>
            <a:ext cx="2286000" cy="5181600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838200"/>
            <a:ext cx="6705600" cy="5181600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64D2B3-2A2B-405C-9E87-1DECDACC1245}" type="slidenum">
              <a:rPr lang="en-US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508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FC4059-A69E-4AD4-A621-AE45DF56F427}" type="slidenum">
              <a:rPr lang="en-US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716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33A629-8F0F-4DCA-BB51-C48F27B9532D}" type="slidenum">
              <a:rPr lang="en-US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354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2667000"/>
            <a:ext cx="4419600" cy="3352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2667000"/>
            <a:ext cx="4419600" cy="3352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18DA5D-657B-41B0-AFD5-A2DDE6AABE07}" type="slidenum">
              <a:rPr lang="en-US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634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F2197D-0535-44BF-9283-F5191F7EA283}" type="slidenum">
              <a:rPr lang="en-US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947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730BD3-251A-4220-9D45-2CFED5D60BFD}" type="slidenum">
              <a:rPr lang="en-US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162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AF908F-A053-4DB5-8FB1-0FA6E12C53D9}" type="slidenum">
              <a:rPr lang="en-US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56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17CCB1-F0F9-47A2-961B-50B466337B9B}" type="slidenum">
              <a:rPr lang="en-US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015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D32EE6-78AD-42FC-98FF-4DD244B97AEB}" type="slidenum">
              <a:rPr lang="en-US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458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13" name="Picture 13" descr="scifair_INSID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4763"/>
            <a:ext cx="9163050" cy="686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838200"/>
            <a:ext cx="9144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заголовка</a:t>
            </a:r>
            <a:endParaRPr lang="en-US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2667000"/>
            <a:ext cx="8991600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smtClean="0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/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24000" y="6248400"/>
            <a:ext cx="1295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fld id="{B9EBD66A-8837-444A-A1BF-1E099BBB4972}" type="slidenum">
              <a:rPr lang="en-US"/>
              <a:pPr/>
              <a:t>‹№›</a:t>
            </a:fld>
            <a:endParaRPr lang="en-US"/>
          </a:p>
        </p:txBody>
      </p:sp>
      <p:sp>
        <p:nvSpPr>
          <p:cNvPr id="25615" name="Rectangle 15"/>
          <p:cNvSpPr>
            <a:spLocks noChangeArrowheads="1"/>
          </p:cNvSpPr>
          <p:nvPr/>
        </p:nvSpPr>
        <p:spPr bwMode="auto">
          <a:xfrm>
            <a:off x="1114425" y="1609725"/>
            <a:ext cx="6934200" cy="19050"/>
          </a:xfrm>
          <a:prstGeom prst="rect">
            <a:avLst/>
          </a:prstGeom>
          <a:solidFill>
            <a:srgbClr val="8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ctr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ctr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 sz="1700">
          <a:solidFill>
            <a:schemeClr val="tx2"/>
          </a:solidFill>
          <a:latin typeface="+mn-lt"/>
        </a:defRPr>
      </a:lvl2pPr>
      <a:lvl3pPr marL="1143000" indent="-228600" algn="ctr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 sz="1600">
          <a:solidFill>
            <a:schemeClr val="tx2"/>
          </a:solidFill>
          <a:latin typeface="+mn-lt"/>
        </a:defRPr>
      </a:lvl3pPr>
      <a:lvl4pPr marL="1600200" indent="-228600" algn="ctr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 sz="1500">
          <a:solidFill>
            <a:schemeClr val="tx2"/>
          </a:solidFill>
          <a:latin typeface="+mn-lt"/>
        </a:defRPr>
      </a:lvl4pPr>
      <a:lvl5pPr marL="2057400" indent="-228600" algn="ctr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 sz="1400">
          <a:solidFill>
            <a:schemeClr val="tx2"/>
          </a:solidFill>
          <a:latin typeface="+mn-lt"/>
        </a:defRPr>
      </a:lvl5pPr>
      <a:lvl6pPr marL="2514600" indent="-228600" algn="ctr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 sz="1400">
          <a:solidFill>
            <a:schemeClr val="tx2"/>
          </a:solidFill>
          <a:latin typeface="+mn-lt"/>
        </a:defRPr>
      </a:lvl6pPr>
      <a:lvl7pPr marL="2971800" indent="-228600" algn="ctr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 sz="1400">
          <a:solidFill>
            <a:schemeClr val="tx2"/>
          </a:solidFill>
          <a:latin typeface="+mn-lt"/>
        </a:defRPr>
      </a:lvl7pPr>
      <a:lvl8pPr marL="3429000" indent="-228600" algn="ctr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 sz="1400">
          <a:solidFill>
            <a:schemeClr val="tx2"/>
          </a:solidFill>
          <a:latin typeface="+mn-lt"/>
        </a:defRPr>
      </a:lvl8pPr>
      <a:lvl9pPr marL="3886200" indent="-228600" algn="ctr" rtl="0" eaLnBrk="1" fontAlgn="base" hangingPunct="1">
        <a:spcBef>
          <a:spcPct val="20000"/>
        </a:spcBef>
        <a:spcAft>
          <a:spcPct val="0"/>
        </a:spcAft>
        <a:buClr>
          <a:srgbClr val="5F5F5F"/>
        </a:buClr>
        <a:buFont typeface="Wingdings" pitchFamily="2" charset="2"/>
        <a:buChar char="§"/>
        <a:defRPr sz="14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79512" y="2276872"/>
            <a:ext cx="8640960" cy="1752600"/>
          </a:xfrm>
        </p:spPr>
        <p:txBody>
          <a:bodyPr/>
          <a:lstStyle/>
          <a:p>
            <a:r>
              <a:rPr lang="ru-RU" sz="6400" dirty="0"/>
              <a:t>Білки як </a:t>
            </a:r>
            <a:r>
              <a:rPr lang="ru-RU" sz="6400" dirty="0" err="1"/>
              <a:t>високомолекулярні</a:t>
            </a:r>
            <a:r>
              <a:rPr lang="ru-RU" sz="6400" dirty="0"/>
              <a:t> </a:t>
            </a:r>
            <a:r>
              <a:rPr lang="ru-RU" sz="6400" dirty="0" err="1"/>
              <a:t>сполуки</a:t>
            </a:r>
            <a:r>
              <a:rPr lang="ru-RU" sz="6400" dirty="0"/>
              <a:t>. </a:t>
            </a:r>
            <a:r>
              <a:rPr lang="ru-RU" sz="6400" dirty="0" smtClean="0"/>
              <a:t/>
            </a:r>
            <a:br>
              <a:rPr lang="ru-RU" sz="6400" dirty="0" smtClean="0"/>
            </a:br>
            <a:r>
              <a:rPr lang="ru-RU" sz="6400" dirty="0" err="1" smtClean="0"/>
              <a:t>Хімічні</a:t>
            </a:r>
            <a:r>
              <a:rPr lang="ru-RU" sz="6400" dirty="0" smtClean="0"/>
              <a:t> </a:t>
            </a:r>
            <a:r>
              <a:rPr lang="ru-RU" sz="6400" dirty="0" err="1"/>
              <a:t>властивості</a:t>
            </a:r>
            <a:r>
              <a:rPr lang="ru-RU" sz="6400" dirty="0"/>
              <a:t> </a:t>
            </a:r>
            <a:r>
              <a:rPr lang="ru-RU" sz="6400" dirty="0" err="1"/>
              <a:t>білків</a:t>
            </a:r>
            <a:endParaRPr lang="en-US" sz="6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176" y="5661248"/>
            <a:ext cx="2520280" cy="891502"/>
          </a:xfrm>
          <a:prstGeom prst="rect">
            <a:avLst/>
          </a:prstGeom>
          <a:effectLst>
            <a:glow rad="127000">
              <a:schemeClr val="accent3">
                <a:lumMod val="85000"/>
              </a:schemeClr>
            </a:glow>
          </a:effec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914400"/>
          </a:xfrm>
        </p:spPr>
        <p:txBody>
          <a:bodyPr/>
          <a:lstStyle/>
          <a:p>
            <a:r>
              <a:rPr lang="uk-UA" b="1" dirty="0" smtClean="0"/>
              <a:t>ХІМІЧНІ ВЛАСТИВОСТІ БІЛКІВ: </a:t>
            </a:r>
            <a:r>
              <a:rPr lang="uk-UA" b="1" dirty="0" smtClean="0">
                <a:solidFill>
                  <a:srgbClr val="00B050"/>
                </a:solidFill>
              </a:rPr>
              <a:t>КОЛЬОРОВІ РЕАКЦІЇ </a:t>
            </a:r>
            <a:endParaRPr lang="uk-UA" b="1" dirty="0">
              <a:solidFill>
                <a:srgbClr val="00B050"/>
              </a:solidFill>
            </a:endParaRPr>
          </a:p>
        </p:txBody>
      </p:sp>
      <p:pic>
        <p:nvPicPr>
          <p:cNvPr id="8" name="Місце для вмісту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356992"/>
            <a:ext cx="1656184" cy="1908701"/>
          </a:xfrm>
          <a:effectLst>
            <a:glow rad="127000">
              <a:schemeClr val="accent3">
                <a:lumMod val="85000"/>
              </a:schemeClr>
            </a:glow>
            <a:softEdge rad="12700"/>
          </a:effectLst>
        </p:spPr>
      </p:pic>
      <p:sp>
        <p:nvSpPr>
          <p:cNvPr id="6" name="Прямокутник 5"/>
          <p:cNvSpPr/>
          <p:nvPr/>
        </p:nvSpPr>
        <p:spPr>
          <a:xfrm>
            <a:off x="429824" y="1618414"/>
            <a:ext cx="41168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>
                <a:solidFill>
                  <a:srgbClr val="FF0000"/>
                </a:solidFill>
              </a:rPr>
              <a:t>ксантопротеїнова реакція</a:t>
            </a:r>
          </a:p>
        </p:txBody>
      </p:sp>
      <p:sp>
        <p:nvSpPr>
          <p:cNvPr id="9" name="Прямокутник 8"/>
          <p:cNvSpPr/>
          <p:nvPr/>
        </p:nvSpPr>
        <p:spPr>
          <a:xfrm>
            <a:off x="107504" y="5373216"/>
            <a:ext cx="49320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err="1" smtClean="0">
                <a:solidFill>
                  <a:schemeClr val="tx2"/>
                </a:solidFill>
              </a:rPr>
              <a:t>це</a:t>
            </a:r>
            <a:r>
              <a:rPr lang="ru-RU" sz="2000" dirty="0" smtClean="0">
                <a:solidFill>
                  <a:schemeClr val="tx2"/>
                </a:solidFill>
              </a:rPr>
              <a:t> </a:t>
            </a:r>
            <a:r>
              <a:rPr lang="ru-RU" sz="2000" dirty="0" err="1">
                <a:solidFill>
                  <a:schemeClr val="tx2"/>
                </a:solidFill>
              </a:rPr>
              <a:t>саме</a:t>
            </a:r>
            <a:r>
              <a:rPr lang="ru-RU" sz="2000" dirty="0">
                <a:solidFill>
                  <a:schemeClr val="tx2"/>
                </a:solidFill>
              </a:rPr>
              <a:t> </a:t>
            </a:r>
            <a:r>
              <a:rPr lang="ru-RU" sz="2000" dirty="0" err="1">
                <a:solidFill>
                  <a:schemeClr val="tx2"/>
                </a:solidFill>
              </a:rPr>
              <a:t>відбувається</a:t>
            </a:r>
            <a:r>
              <a:rPr lang="ru-RU" sz="2000" dirty="0">
                <a:solidFill>
                  <a:schemeClr val="tx2"/>
                </a:solidFill>
              </a:rPr>
              <a:t> при </a:t>
            </a:r>
            <a:r>
              <a:rPr lang="ru-RU" sz="2000" dirty="0" err="1" smtClean="0">
                <a:solidFill>
                  <a:schemeClr val="tx2"/>
                </a:solidFill>
              </a:rPr>
              <a:t>потраплянні</a:t>
            </a:r>
            <a:r>
              <a:rPr lang="ru-RU" sz="2000" dirty="0" smtClean="0">
                <a:solidFill>
                  <a:schemeClr val="tx2"/>
                </a:solidFill>
              </a:rPr>
              <a:t> </a:t>
            </a:r>
            <a:r>
              <a:rPr lang="ru-RU" sz="2000" dirty="0" err="1">
                <a:solidFill>
                  <a:schemeClr val="tx2"/>
                </a:solidFill>
              </a:rPr>
              <a:t>нітратної</a:t>
            </a:r>
            <a:r>
              <a:rPr lang="ru-RU" sz="2000" dirty="0">
                <a:solidFill>
                  <a:schemeClr val="tx2"/>
                </a:solidFill>
              </a:rPr>
              <a:t> </a:t>
            </a:r>
            <a:r>
              <a:rPr lang="ru-RU" sz="2000" dirty="0" err="1">
                <a:solidFill>
                  <a:schemeClr val="tx2"/>
                </a:solidFill>
              </a:rPr>
              <a:t>кислоти</a:t>
            </a:r>
            <a:r>
              <a:rPr lang="ru-RU" sz="2000" dirty="0">
                <a:solidFill>
                  <a:schemeClr val="tx2"/>
                </a:solidFill>
              </a:rPr>
              <a:t> на </a:t>
            </a:r>
            <a:r>
              <a:rPr lang="ru-RU" sz="2000" dirty="0" err="1" smtClean="0">
                <a:solidFill>
                  <a:schemeClr val="tx2"/>
                </a:solidFill>
              </a:rPr>
              <a:t>шкіру</a:t>
            </a:r>
            <a:endParaRPr lang="ru-RU" sz="2000" dirty="0" smtClean="0">
              <a:solidFill>
                <a:schemeClr val="tx2"/>
              </a:solidFill>
            </a:endParaRPr>
          </a:p>
          <a:p>
            <a:pPr algn="ctr"/>
            <a:r>
              <a:rPr lang="ru-RU" sz="2000" dirty="0" smtClean="0">
                <a:solidFill>
                  <a:schemeClr val="tx2"/>
                </a:solidFill>
              </a:rPr>
              <a:t> </a:t>
            </a:r>
            <a:r>
              <a:rPr lang="ru-RU" sz="2000" dirty="0">
                <a:solidFill>
                  <a:schemeClr val="tx2"/>
                </a:solidFill>
              </a:rPr>
              <a:t>(</a:t>
            </a:r>
            <a:r>
              <a:rPr lang="ru-RU" sz="2000" dirty="0" err="1" smtClean="0">
                <a:solidFill>
                  <a:schemeClr val="tx2"/>
                </a:solidFill>
              </a:rPr>
              <a:t>утворюється</a:t>
            </a:r>
            <a:r>
              <a:rPr lang="ru-RU" sz="2000" dirty="0" smtClean="0">
                <a:solidFill>
                  <a:schemeClr val="tx2"/>
                </a:solidFill>
              </a:rPr>
              <a:t> </a:t>
            </a:r>
            <a:r>
              <a:rPr lang="ru-RU" sz="2000" dirty="0" err="1" smtClean="0">
                <a:solidFill>
                  <a:schemeClr val="tx2"/>
                </a:solidFill>
              </a:rPr>
              <a:t>жовта</a:t>
            </a:r>
            <a:r>
              <a:rPr lang="ru-RU" sz="2000" dirty="0" smtClean="0">
                <a:solidFill>
                  <a:schemeClr val="tx2"/>
                </a:solidFill>
              </a:rPr>
              <a:t> </a:t>
            </a:r>
            <a:r>
              <a:rPr lang="ru-RU" sz="2000" dirty="0" err="1">
                <a:solidFill>
                  <a:schemeClr val="tx2"/>
                </a:solidFill>
              </a:rPr>
              <a:t>пляма</a:t>
            </a:r>
            <a:r>
              <a:rPr lang="ru-RU" sz="2000" dirty="0">
                <a:solidFill>
                  <a:schemeClr val="tx2"/>
                </a:solidFill>
              </a:rPr>
              <a:t>, яка не </a:t>
            </a:r>
            <a:r>
              <a:rPr lang="ru-RU" sz="2000" dirty="0" err="1">
                <a:solidFill>
                  <a:schemeClr val="tx2"/>
                </a:solidFill>
              </a:rPr>
              <a:t>змивається</a:t>
            </a:r>
            <a:r>
              <a:rPr lang="ru-RU" sz="2000" dirty="0">
                <a:solidFill>
                  <a:schemeClr val="tx2"/>
                </a:solidFill>
              </a:rPr>
              <a:t> водою</a:t>
            </a:r>
            <a:r>
              <a:rPr lang="ru-RU" sz="2000" dirty="0"/>
              <a:t>)</a:t>
            </a:r>
            <a:endParaRPr lang="uk-UA" sz="2000" dirty="0"/>
          </a:p>
        </p:txBody>
      </p:sp>
      <p:sp>
        <p:nvSpPr>
          <p:cNvPr id="10" name="Прямокутник 9"/>
          <p:cNvSpPr/>
          <p:nvPr/>
        </p:nvSpPr>
        <p:spPr>
          <a:xfrm>
            <a:off x="107504" y="1960132"/>
            <a:ext cx="49320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tx2"/>
                </a:solidFill>
              </a:rPr>
              <a:t>п</a:t>
            </a:r>
            <a:r>
              <a:rPr lang="ru-RU" sz="1600" dirty="0" smtClean="0">
                <a:solidFill>
                  <a:schemeClr val="tx2"/>
                </a:solidFill>
              </a:rPr>
              <a:t>ри </a:t>
            </a:r>
            <a:r>
              <a:rPr lang="ru-RU" sz="1600" dirty="0" err="1" smtClean="0">
                <a:solidFill>
                  <a:schemeClr val="tx2"/>
                </a:solidFill>
              </a:rPr>
              <a:t>нагрівані</a:t>
            </a:r>
            <a:r>
              <a:rPr lang="ru-RU" sz="1600" dirty="0" smtClean="0">
                <a:solidFill>
                  <a:schemeClr val="tx2"/>
                </a:solidFill>
              </a:rPr>
              <a:t> </a:t>
            </a:r>
            <a:r>
              <a:rPr lang="ru-RU" sz="1600" dirty="0" err="1" smtClean="0">
                <a:solidFill>
                  <a:schemeClr val="tx2"/>
                </a:solidFill>
              </a:rPr>
              <a:t>білків</a:t>
            </a:r>
            <a:r>
              <a:rPr lang="ru-RU" sz="1600" dirty="0" smtClean="0">
                <a:solidFill>
                  <a:schemeClr val="tx2"/>
                </a:solidFill>
              </a:rPr>
              <a:t> та </a:t>
            </a:r>
            <a:r>
              <a:rPr lang="ru-RU" sz="1600" dirty="0" err="1" smtClean="0">
                <a:solidFill>
                  <a:schemeClr val="tx2"/>
                </a:solidFill>
              </a:rPr>
              <a:t>їх</a:t>
            </a:r>
            <a:r>
              <a:rPr lang="ru-RU" sz="1600" dirty="0" smtClean="0">
                <a:solidFill>
                  <a:schemeClr val="tx2"/>
                </a:solidFill>
              </a:rPr>
              <a:t> </a:t>
            </a:r>
            <a:r>
              <a:rPr lang="ru-RU" sz="1600" dirty="0" err="1" smtClean="0">
                <a:solidFill>
                  <a:schemeClr val="tx2"/>
                </a:solidFill>
              </a:rPr>
              <a:t>розчинів</a:t>
            </a:r>
            <a:r>
              <a:rPr lang="ru-RU" sz="1600" dirty="0" smtClean="0">
                <a:solidFill>
                  <a:schemeClr val="tx2"/>
                </a:solidFill>
              </a:rPr>
              <a:t> з </a:t>
            </a:r>
            <a:r>
              <a:rPr lang="ru-RU" sz="1600" dirty="0" err="1" smtClean="0">
                <a:solidFill>
                  <a:schemeClr val="tx2"/>
                </a:solidFill>
              </a:rPr>
              <a:t>концентрованою</a:t>
            </a:r>
            <a:r>
              <a:rPr lang="ru-RU" sz="1600" dirty="0" smtClean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нітратною</a:t>
            </a:r>
            <a:r>
              <a:rPr lang="ru-RU" sz="1600" dirty="0">
                <a:solidFill>
                  <a:schemeClr val="tx2"/>
                </a:solidFill>
              </a:rPr>
              <a:t> кислотою, </a:t>
            </a:r>
            <a:r>
              <a:rPr lang="ru-RU" sz="1600" dirty="0" err="1" smtClean="0">
                <a:solidFill>
                  <a:schemeClr val="tx2"/>
                </a:solidFill>
              </a:rPr>
              <a:t>наявні</a:t>
            </a:r>
            <a:r>
              <a:rPr lang="ru-RU" sz="1600" dirty="0" smtClean="0">
                <a:solidFill>
                  <a:schemeClr val="tx2"/>
                </a:solidFill>
              </a:rPr>
              <a:t> </a:t>
            </a:r>
            <a:r>
              <a:rPr lang="ru-RU" sz="1600" dirty="0">
                <a:solidFill>
                  <a:schemeClr val="tx2"/>
                </a:solidFill>
              </a:rPr>
              <a:t>в </a:t>
            </a:r>
            <a:r>
              <a:rPr lang="ru-RU" sz="1600" dirty="0" err="1">
                <a:solidFill>
                  <a:schemeClr val="tx2"/>
                </a:solidFill>
              </a:rPr>
              <a:t>білках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фрагменти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b="1" dirty="0">
                <a:solidFill>
                  <a:srgbClr val="0070C0"/>
                </a:solidFill>
              </a:rPr>
              <a:t>молекул </a:t>
            </a:r>
            <a:r>
              <a:rPr lang="ru-RU" sz="1600" b="1" dirty="0" err="1">
                <a:solidFill>
                  <a:srgbClr val="0070C0"/>
                </a:solidFill>
              </a:rPr>
              <a:t>ароматних</a:t>
            </a:r>
            <a:r>
              <a:rPr lang="ru-RU" sz="1600" b="1" dirty="0">
                <a:solidFill>
                  <a:srgbClr val="0070C0"/>
                </a:solidFill>
              </a:rPr>
              <a:t> </a:t>
            </a:r>
            <a:r>
              <a:rPr lang="ru-RU" sz="1600" b="1" dirty="0" err="1">
                <a:solidFill>
                  <a:srgbClr val="0070C0"/>
                </a:solidFill>
              </a:rPr>
              <a:t>амінокислот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взаємодіють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із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цією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smtClean="0">
                <a:solidFill>
                  <a:schemeClr val="tx2"/>
                </a:solidFill>
              </a:rPr>
              <a:t>кислотою з </a:t>
            </a:r>
            <a:r>
              <a:rPr lang="ru-RU" sz="1600" dirty="0" err="1">
                <a:solidFill>
                  <a:schemeClr val="tx2"/>
                </a:solidFill>
              </a:rPr>
              <a:t>утворенням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нітрогеновмісних</a:t>
            </a:r>
            <a:r>
              <a:rPr lang="ru-RU" sz="1600" dirty="0">
                <a:solidFill>
                  <a:schemeClr val="tx2"/>
                </a:solidFill>
              </a:rPr>
              <a:t> </a:t>
            </a:r>
            <a:r>
              <a:rPr lang="ru-RU" sz="1600" dirty="0" err="1" smtClean="0">
                <a:solidFill>
                  <a:schemeClr val="tx2"/>
                </a:solidFill>
              </a:rPr>
              <a:t>сполук</a:t>
            </a:r>
            <a:r>
              <a:rPr lang="ru-RU" sz="1600" dirty="0" smtClean="0">
                <a:solidFill>
                  <a:schemeClr val="tx2"/>
                </a:solidFill>
              </a:rPr>
              <a:t> </a:t>
            </a:r>
            <a:r>
              <a:rPr lang="ru-RU" sz="1600" b="1" dirty="0" err="1" smtClean="0">
                <a:solidFill>
                  <a:schemeClr val="tx2"/>
                </a:solidFill>
              </a:rPr>
              <a:t>жовтого</a:t>
            </a:r>
            <a:r>
              <a:rPr lang="ru-RU" sz="1600" b="1" dirty="0" smtClean="0">
                <a:solidFill>
                  <a:srgbClr val="FFCC00"/>
                </a:solidFill>
              </a:rPr>
              <a:t> </a:t>
            </a:r>
            <a:r>
              <a:rPr lang="ru-RU" sz="1600" dirty="0" err="1">
                <a:solidFill>
                  <a:schemeClr val="tx2"/>
                </a:solidFill>
              </a:rPr>
              <a:t>кольору</a:t>
            </a:r>
            <a:endParaRPr lang="uk-UA" sz="1600" dirty="0">
              <a:solidFill>
                <a:schemeClr val="tx2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3107" y="3356992"/>
            <a:ext cx="1749598" cy="1908701"/>
          </a:xfrm>
          <a:prstGeom prst="rect">
            <a:avLst/>
          </a:prstGeom>
          <a:effectLst>
            <a:glow rad="127000">
              <a:schemeClr val="accent3">
                <a:lumMod val="85000"/>
              </a:schemeClr>
            </a:glow>
            <a:softEdge rad="38100"/>
          </a:effectLst>
        </p:spPr>
      </p:pic>
      <p:sp>
        <p:nvSpPr>
          <p:cNvPr id="12" name="Прямокутник 11"/>
          <p:cNvSpPr/>
          <p:nvPr/>
        </p:nvSpPr>
        <p:spPr>
          <a:xfrm>
            <a:off x="5361864" y="1618414"/>
            <a:ext cx="29817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 err="1">
                <a:solidFill>
                  <a:srgbClr val="FF0000"/>
                </a:solidFill>
              </a:rPr>
              <a:t>б</a:t>
            </a:r>
            <a:r>
              <a:rPr lang="uk-UA" sz="2400" b="1" dirty="0" err="1" smtClean="0">
                <a:solidFill>
                  <a:srgbClr val="FF0000"/>
                </a:solidFill>
              </a:rPr>
              <a:t>іуретова</a:t>
            </a:r>
            <a:r>
              <a:rPr lang="uk-UA" sz="2400" b="1" dirty="0" smtClean="0">
                <a:solidFill>
                  <a:srgbClr val="FF0000"/>
                </a:solidFill>
              </a:rPr>
              <a:t>  </a:t>
            </a:r>
            <a:r>
              <a:rPr lang="uk-UA" sz="2400" b="1" dirty="0">
                <a:solidFill>
                  <a:srgbClr val="FF0000"/>
                </a:solidFill>
              </a:rPr>
              <a:t>реакція</a:t>
            </a:r>
          </a:p>
        </p:txBody>
      </p:sp>
      <p:sp>
        <p:nvSpPr>
          <p:cNvPr id="13" name="Прямокутник 12"/>
          <p:cNvSpPr/>
          <p:nvPr/>
        </p:nvSpPr>
        <p:spPr>
          <a:xfrm>
            <a:off x="5213613" y="2082656"/>
            <a:ext cx="327827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 smtClean="0">
                <a:solidFill>
                  <a:schemeClr val="tx2"/>
                </a:solidFill>
              </a:rPr>
              <a:t>під </a:t>
            </a:r>
            <a:r>
              <a:rPr lang="uk-UA" dirty="0">
                <a:solidFill>
                  <a:schemeClr val="tx2"/>
                </a:solidFill>
              </a:rPr>
              <a:t>час взаємодії білків із розчином </a:t>
            </a:r>
            <a:r>
              <a:rPr lang="uk-UA" dirty="0" smtClean="0">
                <a:solidFill>
                  <a:schemeClr val="tx2"/>
                </a:solidFill>
              </a:rPr>
              <a:t>солі </a:t>
            </a:r>
            <a:r>
              <a:rPr lang="uk-UA" dirty="0" err="1" smtClean="0">
                <a:solidFill>
                  <a:schemeClr val="tx2"/>
                </a:solidFill>
              </a:rPr>
              <a:t>Купруму</a:t>
            </a:r>
            <a:r>
              <a:rPr lang="uk-UA" dirty="0" smtClean="0">
                <a:solidFill>
                  <a:schemeClr val="tx2"/>
                </a:solidFill>
              </a:rPr>
              <a:t>(ІІ</a:t>
            </a:r>
            <a:r>
              <a:rPr lang="uk-UA" dirty="0">
                <a:solidFill>
                  <a:schemeClr val="tx2"/>
                </a:solidFill>
              </a:rPr>
              <a:t>) в лужному середовищі </a:t>
            </a:r>
            <a:r>
              <a:rPr lang="uk-UA" dirty="0" smtClean="0">
                <a:solidFill>
                  <a:schemeClr val="tx2"/>
                </a:solidFill>
              </a:rPr>
              <a:t>виникає фіалкове забарвлення</a:t>
            </a:r>
            <a:endParaRPr lang="uk-UA" dirty="0">
              <a:solidFill>
                <a:schemeClr val="tx2"/>
              </a:solidFill>
            </a:endParaRPr>
          </a:p>
        </p:txBody>
      </p:sp>
      <p:sp>
        <p:nvSpPr>
          <p:cNvPr id="14" name="Прямокутник 13"/>
          <p:cNvSpPr/>
          <p:nvPr/>
        </p:nvSpPr>
        <p:spPr>
          <a:xfrm>
            <a:off x="5308028" y="5085184"/>
            <a:ext cx="308944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 smtClean="0">
                <a:solidFill>
                  <a:schemeClr val="tx2"/>
                </a:solidFill>
              </a:rPr>
              <a:t>це</a:t>
            </a:r>
            <a:r>
              <a:rPr lang="ru-RU" sz="2000" dirty="0" smtClean="0">
                <a:solidFill>
                  <a:schemeClr val="tx2"/>
                </a:solidFill>
              </a:rPr>
              <a:t> </a:t>
            </a:r>
            <a:r>
              <a:rPr lang="ru-RU" sz="2000" dirty="0">
                <a:solidFill>
                  <a:schemeClr val="tx2"/>
                </a:solidFill>
              </a:rPr>
              <a:t>— </a:t>
            </a:r>
            <a:r>
              <a:rPr lang="ru-RU" sz="2000" dirty="0" err="1">
                <a:solidFill>
                  <a:schemeClr val="tx2"/>
                </a:solidFill>
              </a:rPr>
              <a:t>біуретова</a:t>
            </a:r>
            <a:r>
              <a:rPr lang="ru-RU" sz="2000" dirty="0">
                <a:solidFill>
                  <a:schemeClr val="tx2"/>
                </a:solidFill>
              </a:rPr>
              <a:t> </a:t>
            </a:r>
            <a:r>
              <a:rPr lang="ru-RU" sz="2000" dirty="0" err="1" smtClean="0">
                <a:solidFill>
                  <a:schemeClr val="tx2"/>
                </a:solidFill>
              </a:rPr>
              <a:t>реакція</a:t>
            </a:r>
            <a:r>
              <a:rPr lang="ru-RU" sz="2000" dirty="0">
                <a:solidFill>
                  <a:schemeClr val="tx2"/>
                </a:solidFill>
              </a:rPr>
              <a:t>, яка є </a:t>
            </a:r>
            <a:r>
              <a:rPr lang="ru-RU" sz="2000" dirty="0" err="1">
                <a:solidFill>
                  <a:schemeClr val="tx2"/>
                </a:solidFill>
              </a:rPr>
              <a:t>якісною</a:t>
            </a:r>
            <a:r>
              <a:rPr lang="ru-RU" sz="2000" dirty="0">
                <a:solidFill>
                  <a:schemeClr val="tx2"/>
                </a:solidFill>
              </a:rPr>
              <a:t> на </a:t>
            </a:r>
            <a:r>
              <a:rPr lang="ru-RU" sz="2000" b="1" dirty="0" err="1">
                <a:solidFill>
                  <a:srgbClr val="0070C0"/>
                </a:solidFill>
              </a:rPr>
              <a:t>пептидні</a:t>
            </a:r>
            <a:r>
              <a:rPr lang="ru-RU" sz="2000" b="1" dirty="0">
                <a:solidFill>
                  <a:srgbClr val="0070C0"/>
                </a:solidFill>
              </a:rPr>
              <a:t> </a:t>
            </a:r>
            <a:r>
              <a:rPr lang="ru-RU" sz="2000" b="1" dirty="0" err="1">
                <a:solidFill>
                  <a:srgbClr val="0070C0"/>
                </a:solidFill>
              </a:rPr>
              <a:t>групи</a:t>
            </a:r>
            <a:r>
              <a:rPr lang="ru-RU" sz="2000" dirty="0">
                <a:solidFill>
                  <a:schemeClr val="tx2"/>
                </a:solidFill>
              </a:rPr>
              <a:t> </a:t>
            </a:r>
            <a:r>
              <a:rPr lang="ru-RU" sz="2000" dirty="0" smtClean="0">
                <a:solidFill>
                  <a:schemeClr val="tx2"/>
                </a:solidFill>
              </a:rPr>
              <a:t>в молекулах </a:t>
            </a:r>
            <a:r>
              <a:rPr lang="ru-RU" sz="2000" dirty="0" err="1" smtClean="0">
                <a:solidFill>
                  <a:schemeClr val="tx2"/>
                </a:solidFill>
              </a:rPr>
              <a:t>органічних</a:t>
            </a:r>
            <a:r>
              <a:rPr lang="ru-RU" sz="2000" dirty="0" smtClean="0">
                <a:solidFill>
                  <a:schemeClr val="tx2"/>
                </a:solidFill>
              </a:rPr>
              <a:t> </a:t>
            </a:r>
            <a:r>
              <a:rPr lang="ru-RU" sz="2000" dirty="0" err="1">
                <a:solidFill>
                  <a:schemeClr val="tx2"/>
                </a:solidFill>
              </a:rPr>
              <a:t>сполук</a:t>
            </a:r>
            <a:endParaRPr lang="ru-RU" sz="2000" dirty="0">
              <a:solidFill>
                <a:schemeClr val="tx2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684" y="3575912"/>
            <a:ext cx="1224136" cy="1440160"/>
          </a:xfrm>
          <a:prstGeom prst="rect">
            <a:avLst/>
          </a:prstGeom>
          <a:effectLst>
            <a:glow rad="127000">
              <a:schemeClr val="accent3">
                <a:lumMod val="85000"/>
              </a:schemeClr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632701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1" name="Rectangle 13"/>
          <p:cNvSpPr>
            <a:spLocks noGrp="1" noChangeArrowheads="1"/>
          </p:cNvSpPr>
          <p:nvPr>
            <p:ph type="title"/>
          </p:nvPr>
        </p:nvSpPr>
        <p:spPr>
          <a:xfrm>
            <a:off x="0" y="692696"/>
            <a:ext cx="9144000" cy="914400"/>
          </a:xfrm>
        </p:spPr>
        <p:txBody>
          <a:bodyPr/>
          <a:lstStyle/>
          <a:p>
            <a:r>
              <a:rPr lang="uk-UA" sz="5400" b="1" dirty="0" smtClean="0">
                <a:solidFill>
                  <a:srgbClr val="FF0000"/>
                </a:solidFill>
              </a:rPr>
              <a:t>ВИСНОВКИ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7182" name="Rectangle 14"/>
          <p:cNvSpPr>
            <a:spLocks noGrp="1" noChangeArrowheads="1"/>
          </p:cNvSpPr>
          <p:nvPr>
            <p:ph type="body" idx="1"/>
          </p:nvPr>
        </p:nvSpPr>
        <p:spPr>
          <a:xfrm>
            <a:off x="502568" y="1627817"/>
            <a:ext cx="8138864" cy="4267200"/>
          </a:xfrm>
        </p:spPr>
        <p:txBody>
          <a:bodyPr/>
          <a:lstStyle/>
          <a:p>
            <a:pPr algn="just">
              <a:buNone/>
            </a:pPr>
            <a:r>
              <a:rPr lang="en-US" dirty="0"/>
              <a:t> </a:t>
            </a:r>
            <a:r>
              <a:rPr lang="ru-RU" sz="2400" dirty="0" smtClean="0"/>
              <a:t>Білки </a:t>
            </a:r>
            <a:r>
              <a:rPr lang="ru-RU" sz="2400" dirty="0"/>
              <a:t>— </a:t>
            </a:r>
            <a:r>
              <a:rPr lang="ru-RU" sz="2400" dirty="0" err="1"/>
              <a:t>поліпептиди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складаються</a:t>
            </a:r>
            <a:r>
              <a:rPr lang="ru-RU" sz="2400" dirty="0"/>
              <a:t> </a:t>
            </a:r>
            <a:r>
              <a:rPr lang="ru-RU" sz="2400" dirty="0" err="1" smtClean="0"/>
              <a:t>із</a:t>
            </a:r>
            <a:r>
              <a:rPr lang="ru-RU" sz="2400" dirty="0" smtClean="0"/>
              <a:t> </a:t>
            </a:r>
            <a:r>
              <a:rPr lang="ru-RU" sz="2400" dirty="0" err="1" smtClean="0"/>
              <a:t>залишків</a:t>
            </a:r>
            <a:r>
              <a:rPr lang="ru-RU" sz="2400" dirty="0" smtClean="0"/>
              <a:t> молекул </a:t>
            </a:r>
            <a:r>
              <a:rPr lang="el-GR" sz="2400" dirty="0" smtClean="0"/>
              <a:t>α</a:t>
            </a:r>
            <a:r>
              <a:rPr lang="uk-UA" sz="2400" dirty="0" smtClean="0"/>
              <a:t>-</a:t>
            </a:r>
            <a:r>
              <a:rPr lang="ru-RU" sz="2400" dirty="0" err="1" smtClean="0"/>
              <a:t>амінокислот</a:t>
            </a:r>
            <a:r>
              <a:rPr lang="ru-RU" sz="2400" dirty="0" smtClean="0"/>
              <a:t>.</a:t>
            </a:r>
          </a:p>
          <a:p>
            <a:pPr algn="just">
              <a:buNone/>
            </a:pPr>
            <a:r>
              <a:rPr lang="ru-RU" sz="2400" dirty="0" smtClean="0"/>
              <a:t>Вони </a:t>
            </a:r>
            <a:r>
              <a:rPr lang="ru-RU" sz="2400" dirty="0" err="1" smtClean="0"/>
              <a:t>виконують</a:t>
            </a:r>
            <a:r>
              <a:rPr lang="ru-RU" sz="2400" dirty="0" smtClean="0"/>
              <a:t> </a:t>
            </a:r>
            <a:r>
              <a:rPr lang="ru-RU" sz="2400" dirty="0" err="1"/>
              <a:t>важливі</a:t>
            </a:r>
            <a:r>
              <a:rPr lang="ru-RU" sz="2400" dirty="0"/>
              <a:t> </a:t>
            </a:r>
            <a:r>
              <a:rPr lang="ru-RU" sz="2400" dirty="0" err="1"/>
              <a:t>біологічні</a:t>
            </a:r>
            <a:r>
              <a:rPr lang="ru-RU" sz="2400" dirty="0"/>
              <a:t> </a:t>
            </a:r>
            <a:r>
              <a:rPr lang="ru-RU" sz="2400" dirty="0" err="1"/>
              <a:t>функції</a:t>
            </a:r>
            <a:r>
              <a:rPr lang="ru-RU" sz="2400" dirty="0"/>
              <a:t> в </a:t>
            </a:r>
            <a:r>
              <a:rPr lang="ru-RU" sz="2400" dirty="0" err="1"/>
              <a:t>живих</a:t>
            </a:r>
            <a:r>
              <a:rPr lang="ru-RU" sz="2400" dirty="0"/>
              <a:t> </a:t>
            </a:r>
            <a:r>
              <a:rPr lang="ru-RU" sz="2400" dirty="0" err="1" smtClean="0"/>
              <a:t>організмах</a:t>
            </a:r>
            <a:r>
              <a:rPr lang="ru-RU" sz="2400" dirty="0"/>
              <a:t>.</a:t>
            </a:r>
          </a:p>
          <a:p>
            <a:pPr algn="just">
              <a:buNone/>
            </a:pPr>
            <a:r>
              <a:rPr lang="ru-RU" sz="2400" dirty="0"/>
              <a:t>Білки є </a:t>
            </a:r>
            <a:r>
              <a:rPr lang="ru-RU" sz="2400" dirty="0" err="1"/>
              <a:t>амфотерними</a:t>
            </a:r>
            <a:r>
              <a:rPr lang="ru-RU" sz="2400" dirty="0"/>
              <a:t> </a:t>
            </a:r>
            <a:r>
              <a:rPr lang="ru-RU" sz="2400" dirty="0" err="1"/>
              <a:t>сполуками</a:t>
            </a:r>
            <a:r>
              <a:rPr lang="ru-RU" sz="2400" dirty="0"/>
              <a:t>. </a:t>
            </a:r>
            <a:endParaRPr lang="ru-RU" sz="2400" dirty="0" smtClean="0"/>
          </a:p>
          <a:p>
            <a:pPr algn="just">
              <a:buNone/>
            </a:pPr>
            <a:r>
              <a:rPr lang="ru-RU" sz="2400" dirty="0" smtClean="0"/>
              <a:t>При </a:t>
            </a:r>
            <a:r>
              <a:rPr lang="ru-RU" sz="2400" dirty="0" err="1" smtClean="0"/>
              <a:t>їх</a:t>
            </a:r>
            <a:r>
              <a:rPr lang="ru-RU" sz="2400" dirty="0" smtClean="0"/>
              <a:t> </a:t>
            </a:r>
            <a:r>
              <a:rPr lang="ru-RU" sz="2400" dirty="0" err="1" smtClean="0"/>
              <a:t>нагріванні</a:t>
            </a:r>
            <a:r>
              <a:rPr lang="ru-RU" sz="2400" dirty="0"/>
              <a:t>, </a:t>
            </a:r>
            <a:r>
              <a:rPr lang="ru-RU" sz="2400" dirty="0" err="1"/>
              <a:t>опроміненні</a:t>
            </a:r>
            <a:r>
              <a:rPr lang="ru-RU" sz="2400" dirty="0"/>
              <a:t>, </a:t>
            </a:r>
            <a:r>
              <a:rPr lang="ru-RU" sz="2400" dirty="0" err="1" smtClean="0"/>
              <a:t>додаванні</a:t>
            </a:r>
            <a:r>
              <a:rPr lang="ru-RU" sz="2400" dirty="0"/>
              <a:t> </a:t>
            </a:r>
            <a:r>
              <a:rPr lang="ru-RU" sz="2400" dirty="0" err="1" smtClean="0"/>
              <a:t>деяких</a:t>
            </a:r>
            <a:r>
              <a:rPr lang="ru-RU" sz="2400" dirty="0" smtClean="0"/>
              <a:t> </a:t>
            </a:r>
            <a:r>
              <a:rPr lang="ru-RU" sz="2400" dirty="0" err="1" smtClean="0"/>
              <a:t>речовин</a:t>
            </a:r>
            <a:r>
              <a:rPr lang="ru-RU" sz="2400" dirty="0" smtClean="0"/>
              <a:t> </a:t>
            </a:r>
            <a:r>
              <a:rPr lang="ru-RU" sz="2400" dirty="0" err="1" smtClean="0"/>
              <a:t>відбувається</a:t>
            </a:r>
            <a:r>
              <a:rPr lang="ru-RU" sz="2400" dirty="0" smtClean="0"/>
              <a:t> </a:t>
            </a:r>
            <a:r>
              <a:rPr lang="ru-RU" sz="2400" dirty="0" err="1" smtClean="0"/>
              <a:t>денатурація</a:t>
            </a:r>
            <a:r>
              <a:rPr lang="ru-RU" sz="2400" dirty="0" smtClean="0"/>
              <a:t> </a:t>
            </a:r>
            <a:r>
              <a:rPr lang="ru-RU" sz="2400" dirty="0" err="1"/>
              <a:t>білка</a:t>
            </a:r>
            <a:r>
              <a:rPr lang="ru-RU" sz="2400" dirty="0"/>
              <a:t> — </a:t>
            </a:r>
            <a:r>
              <a:rPr lang="ru-RU" sz="2400" dirty="0" err="1" smtClean="0"/>
              <a:t>руйнування</a:t>
            </a:r>
            <a:r>
              <a:rPr lang="ru-RU" sz="2400" dirty="0" smtClean="0"/>
              <a:t> </a:t>
            </a:r>
            <a:r>
              <a:rPr lang="ru-RU" sz="2400" dirty="0" err="1"/>
              <a:t>його</a:t>
            </a:r>
            <a:r>
              <a:rPr lang="ru-RU" sz="2400" dirty="0"/>
              <a:t> </a:t>
            </a:r>
            <a:r>
              <a:rPr lang="ru-RU" sz="2400" dirty="0" err="1"/>
              <a:t>просторової</a:t>
            </a:r>
            <a:r>
              <a:rPr lang="ru-RU" sz="2400" dirty="0"/>
              <a:t> </a:t>
            </a:r>
            <a:r>
              <a:rPr lang="ru-RU" sz="2400" dirty="0" err="1"/>
              <a:t>будови</a:t>
            </a:r>
            <a:r>
              <a:rPr lang="ru-RU" sz="2400" dirty="0"/>
              <a:t> і </a:t>
            </a:r>
            <a:r>
              <a:rPr lang="ru-RU" sz="2400" dirty="0" err="1"/>
              <a:t>втрата</a:t>
            </a:r>
            <a:r>
              <a:rPr lang="ru-RU" sz="2400" dirty="0"/>
              <a:t> </a:t>
            </a:r>
            <a:r>
              <a:rPr lang="ru-RU" sz="2400" dirty="0" err="1" smtClean="0"/>
              <a:t>біологічних</a:t>
            </a:r>
            <a:r>
              <a:rPr lang="ru-RU" sz="2400" dirty="0" smtClean="0"/>
              <a:t> </a:t>
            </a:r>
            <a:r>
              <a:rPr lang="ru-RU" sz="2400" dirty="0" err="1"/>
              <a:t>функцій</a:t>
            </a:r>
            <a:r>
              <a:rPr lang="ru-RU" sz="2400" dirty="0" smtClean="0"/>
              <a:t>.</a:t>
            </a:r>
          </a:p>
          <a:p>
            <a:pPr algn="just">
              <a:buNone/>
            </a:pPr>
            <a:r>
              <a:rPr lang="ru-RU" sz="2400" dirty="0" smtClean="0"/>
              <a:t> </a:t>
            </a:r>
            <a:r>
              <a:rPr lang="ru-RU" sz="2400" dirty="0"/>
              <a:t>В </a:t>
            </a:r>
            <a:r>
              <a:rPr lang="ru-RU" sz="2400" dirty="0" err="1"/>
              <a:t>організмах</a:t>
            </a:r>
            <a:r>
              <a:rPr lang="ru-RU" sz="2400" dirty="0"/>
              <a:t> </a:t>
            </a:r>
            <a:r>
              <a:rPr lang="ru-RU" sz="2400" dirty="0" err="1"/>
              <a:t>людини</a:t>
            </a:r>
            <a:r>
              <a:rPr lang="ru-RU" sz="2400" dirty="0"/>
              <a:t>, </a:t>
            </a:r>
            <a:r>
              <a:rPr lang="ru-RU" sz="2400" dirty="0" err="1" smtClean="0"/>
              <a:t>тварин</a:t>
            </a:r>
            <a:r>
              <a:rPr lang="ru-RU" sz="2400" dirty="0" smtClean="0"/>
              <a:t> білки </a:t>
            </a:r>
            <a:r>
              <a:rPr lang="ru-RU" sz="2400" dirty="0" err="1"/>
              <a:t>розщеплюються</a:t>
            </a:r>
            <a:r>
              <a:rPr lang="ru-RU" sz="2400" dirty="0"/>
              <a:t> на </a:t>
            </a:r>
            <a:r>
              <a:rPr lang="ru-RU" sz="2400" dirty="0" err="1" smtClean="0"/>
              <a:t>амінокислоти</a:t>
            </a:r>
            <a:r>
              <a:rPr lang="ru-RU" sz="2400" dirty="0" smtClean="0"/>
              <a:t>.</a:t>
            </a:r>
          </a:p>
          <a:p>
            <a:pPr algn="just">
              <a:buNone/>
            </a:pPr>
            <a:r>
              <a:rPr lang="ru-RU" sz="2400" dirty="0" smtClean="0"/>
              <a:t> Білки </a:t>
            </a:r>
            <a:r>
              <a:rPr lang="ru-RU" sz="2400" dirty="0" err="1"/>
              <a:t>можна</a:t>
            </a:r>
            <a:r>
              <a:rPr lang="ru-RU" sz="2400" dirty="0"/>
              <a:t> </a:t>
            </a:r>
            <a:r>
              <a:rPr lang="ru-RU" sz="2400" dirty="0" err="1"/>
              <a:t>виявити</a:t>
            </a:r>
            <a:r>
              <a:rPr lang="ru-RU" sz="2400" dirty="0"/>
              <a:t> за </a:t>
            </a:r>
            <a:r>
              <a:rPr lang="ru-RU" sz="2400" dirty="0" err="1"/>
              <a:t>допомогою</a:t>
            </a:r>
            <a:r>
              <a:rPr lang="ru-RU" sz="2400" dirty="0"/>
              <a:t> </a:t>
            </a:r>
            <a:r>
              <a:rPr lang="ru-RU" sz="2400" dirty="0" err="1" smtClean="0"/>
              <a:t>якісних</a:t>
            </a:r>
            <a:r>
              <a:rPr lang="ru-RU" sz="2400" dirty="0" smtClean="0"/>
              <a:t> </a:t>
            </a:r>
            <a:r>
              <a:rPr lang="ru-RU" sz="2400" dirty="0" err="1" smtClean="0"/>
              <a:t>реакцій</a:t>
            </a:r>
            <a:r>
              <a:rPr lang="ru-RU" sz="2400" dirty="0" smtClean="0"/>
              <a:t> </a:t>
            </a:r>
            <a:r>
              <a:rPr lang="ru-RU" sz="2400" dirty="0"/>
              <a:t>— </a:t>
            </a:r>
            <a:r>
              <a:rPr lang="ru-RU" sz="2400" dirty="0" err="1"/>
              <a:t>біуретової</a:t>
            </a:r>
            <a:r>
              <a:rPr lang="ru-RU" sz="2400" dirty="0"/>
              <a:t> та </a:t>
            </a:r>
            <a:r>
              <a:rPr lang="ru-RU" sz="2400" dirty="0" err="1" smtClean="0"/>
              <a:t>ксантопротеїнової</a:t>
            </a:r>
            <a:endParaRPr lang="en-US" sz="2400" dirty="0"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4" name="Rectangle 6"/>
          <p:cNvSpPr>
            <a:spLocks noGrp="1" noChangeArrowheads="1"/>
          </p:cNvSpPr>
          <p:nvPr>
            <p:ph type="title"/>
          </p:nvPr>
        </p:nvSpPr>
        <p:spPr>
          <a:xfrm>
            <a:off x="30455" y="548680"/>
            <a:ext cx="9144000" cy="914400"/>
          </a:xfrm>
        </p:spPr>
        <p:txBody>
          <a:bodyPr/>
          <a:lstStyle/>
          <a:p>
            <a:r>
              <a:rPr lang="uk-UA" sz="5400" b="1" dirty="0" smtClean="0"/>
              <a:t>ДОМАШНЄ ЗАВДАННЯ</a:t>
            </a:r>
            <a:endParaRPr lang="en-US" sz="5400" b="1" dirty="0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92219" y="1628800"/>
            <a:ext cx="8820472" cy="4824536"/>
          </a:xfrm>
        </p:spPr>
        <p:txBody>
          <a:bodyPr/>
          <a:lstStyle/>
          <a:p>
            <a:pPr algn="just">
              <a:buFont typeface="Wingdings" pitchFamily="2" charset="2"/>
              <a:buNone/>
            </a:pPr>
            <a:r>
              <a:rPr lang="uk-UA" sz="2400" b="1" dirty="0" smtClean="0"/>
              <a:t>Дати письмово відповіді на запитання:</a:t>
            </a:r>
          </a:p>
          <a:p>
            <a:pPr algn="just">
              <a:buFont typeface="Wingdings" pitchFamily="2" charset="2"/>
              <a:buNone/>
            </a:pPr>
            <a:r>
              <a:rPr lang="uk-UA" sz="2400" dirty="0" smtClean="0"/>
              <a:t>1) </a:t>
            </a:r>
            <a:r>
              <a:rPr lang="ru-RU" sz="2400" dirty="0" smtClean="0"/>
              <a:t>Як </a:t>
            </a:r>
            <a:r>
              <a:rPr lang="ru-RU" sz="2400" dirty="0"/>
              <a:t>довести, </a:t>
            </a:r>
            <a:r>
              <a:rPr lang="ru-RU" sz="2400" dirty="0" err="1"/>
              <a:t>що</a:t>
            </a:r>
            <a:r>
              <a:rPr lang="ru-RU" sz="2400" dirty="0"/>
              <a:t> молоко та </a:t>
            </a:r>
            <a:r>
              <a:rPr lang="ru-RU" sz="2400" dirty="0" err="1"/>
              <a:t>кисломолочний</a:t>
            </a:r>
            <a:r>
              <a:rPr lang="ru-RU" sz="2400" dirty="0"/>
              <a:t> сир </a:t>
            </a:r>
            <a:r>
              <a:rPr lang="ru-RU" sz="2400" dirty="0" err="1"/>
              <a:t>містять</a:t>
            </a:r>
            <a:r>
              <a:rPr lang="ru-RU" sz="2400" dirty="0"/>
              <a:t> білки</a:t>
            </a:r>
            <a:r>
              <a:rPr lang="ru-RU" sz="2400" dirty="0" smtClean="0"/>
              <a:t>?</a:t>
            </a:r>
          </a:p>
          <a:p>
            <a:pPr marL="0" indent="0" algn="just">
              <a:buNone/>
            </a:pPr>
            <a:r>
              <a:rPr lang="ru-RU" sz="2400" dirty="0" smtClean="0"/>
              <a:t>2)Як </a:t>
            </a:r>
            <a:r>
              <a:rPr lang="ru-RU" sz="2400" dirty="0" err="1"/>
              <a:t>визначити</a:t>
            </a:r>
            <a:r>
              <a:rPr lang="ru-RU" sz="2400" dirty="0"/>
              <a:t> </a:t>
            </a:r>
            <a:r>
              <a:rPr lang="ru-RU" sz="2400" dirty="0" err="1"/>
              <a:t>хімічним</a:t>
            </a:r>
            <a:r>
              <a:rPr lang="ru-RU" sz="2400" dirty="0"/>
              <a:t> шляхом, </a:t>
            </a:r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свіжі</a:t>
            </a:r>
            <a:r>
              <a:rPr lang="ru-RU" sz="2400" dirty="0"/>
              <a:t> </a:t>
            </a:r>
            <a:r>
              <a:rPr lang="ru-RU" sz="2400" dirty="0" err="1"/>
              <a:t>м’ясо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риба</a:t>
            </a:r>
            <a:r>
              <a:rPr lang="ru-RU" sz="2400" dirty="0"/>
              <a:t>? </a:t>
            </a:r>
            <a:endParaRPr lang="ru-RU" sz="2400" dirty="0" smtClean="0"/>
          </a:p>
          <a:p>
            <a:pPr marL="0" indent="0" algn="just">
              <a:buNone/>
            </a:pPr>
            <a:r>
              <a:rPr lang="ru-RU" sz="2400" dirty="0" smtClean="0"/>
              <a:t>3)Як </a:t>
            </a:r>
            <a:r>
              <a:rPr lang="ru-RU" sz="2400" dirty="0" err="1"/>
              <a:t>перевірити</a:t>
            </a:r>
            <a:r>
              <a:rPr lang="ru-RU" sz="2400" dirty="0"/>
              <a:t>, </a:t>
            </a:r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 smtClean="0"/>
              <a:t>придбали</a:t>
            </a:r>
            <a:r>
              <a:rPr lang="ru-RU" sz="2400" dirty="0" smtClean="0"/>
              <a:t> </a:t>
            </a:r>
            <a:r>
              <a:rPr lang="ru-RU" sz="2400" dirty="0" err="1" smtClean="0"/>
              <a:t>ви</a:t>
            </a:r>
            <a:r>
              <a:rPr lang="ru-RU" sz="2400" dirty="0" smtClean="0"/>
              <a:t> </a:t>
            </a:r>
            <a:r>
              <a:rPr lang="ru-RU" sz="2400" dirty="0" err="1" smtClean="0"/>
              <a:t>одяг</a:t>
            </a:r>
            <a:r>
              <a:rPr lang="ru-RU" sz="2400" dirty="0" smtClean="0"/>
              <a:t> </a:t>
            </a:r>
            <a:r>
              <a:rPr lang="ru-RU" sz="2400" dirty="0"/>
              <a:t>з </a:t>
            </a:r>
            <a:r>
              <a:rPr lang="ru-RU" sz="2400" dirty="0" err="1"/>
              <a:t>натуральної</a:t>
            </a:r>
            <a:r>
              <a:rPr lang="ru-RU" sz="2400" dirty="0"/>
              <a:t> </a:t>
            </a:r>
            <a:r>
              <a:rPr lang="ru-RU" sz="2400" dirty="0" err="1"/>
              <a:t>вовни</a:t>
            </a:r>
            <a:r>
              <a:rPr lang="ru-RU" sz="2400" dirty="0" smtClean="0"/>
              <a:t>?</a:t>
            </a:r>
          </a:p>
          <a:p>
            <a:pPr marL="0" indent="0" algn="just">
              <a:buNone/>
            </a:pPr>
            <a:r>
              <a:rPr lang="ru-RU" sz="2400" dirty="0" smtClean="0"/>
              <a:t>4)Чим </a:t>
            </a:r>
            <a:r>
              <a:rPr lang="ru-RU" sz="2400" dirty="0" err="1" smtClean="0"/>
              <a:t>може</a:t>
            </a:r>
            <a:r>
              <a:rPr lang="ru-RU" sz="2400" dirty="0" smtClean="0"/>
              <a:t> </a:t>
            </a:r>
            <a:r>
              <a:rPr lang="ru-RU" sz="2400" dirty="0" err="1" smtClean="0"/>
              <a:t>зашкодити</a:t>
            </a:r>
            <a:r>
              <a:rPr lang="ru-RU" sz="2400" dirty="0" smtClean="0"/>
              <a:t> </a:t>
            </a:r>
            <a:r>
              <a:rPr lang="ru-RU" sz="2400" dirty="0" err="1" smtClean="0"/>
              <a:t>надмірне</a:t>
            </a:r>
            <a:r>
              <a:rPr lang="ru-RU" sz="2400" dirty="0" smtClean="0"/>
              <a:t> </a:t>
            </a:r>
            <a:r>
              <a:rPr lang="ru-RU" sz="2400" dirty="0" err="1" smtClean="0"/>
              <a:t>вживання</a:t>
            </a:r>
            <a:r>
              <a:rPr lang="ru-RU" sz="2400" dirty="0" smtClean="0"/>
              <a:t> </a:t>
            </a:r>
            <a:r>
              <a:rPr lang="ru-RU" sz="2400" dirty="0" err="1" smtClean="0"/>
              <a:t>білків</a:t>
            </a:r>
            <a:r>
              <a:rPr lang="ru-RU" sz="2400" dirty="0" smtClean="0"/>
              <a:t>?</a:t>
            </a:r>
          </a:p>
          <a:p>
            <a:pPr marL="0" indent="0" algn="just">
              <a:buNone/>
            </a:pPr>
            <a:r>
              <a:rPr lang="ru-RU" sz="2400" b="1" dirty="0" err="1" smtClean="0"/>
              <a:t>Виконати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обчислення</a:t>
            </a:r>
            <a:r>
              <a:rPr lang="ru-RU" sz="2400" b="1" dirty="0" smtClean="0"/>
              <a:t>:</a:t>
            </a:r>
          </a:p>
          <a:p>
            <a:pPr marL="0" indent="0" algn="just">
              <a:buNone/>
            </a:pPr>
            <a:r>
              <a:rPr lang="ru-RU" sz="2400" dirty="0" err="1"/>
              <a:t>Масова</a:t>
            </a:r>
            <a:r>
              <a:rPr lang="ru-RU" sz="2400" dirty="0"/>
              <a:t> </a:t>
            </a:r>
            <a:r>
              <a:rPr lang="ru-RU" sz="2400" dirty="0" err="1"/>
              <a:t>частка</a:t>
            </a:r>
            <a:r>
              <a:rPr lang="ru-RU" sz="2400" dirty="0"/>
              <a:t> </a:t>
            </a:r>
            <a:r>
              <a:rPr lang="ru-RU" sz="2400" dirty="0" err="1"/>
              <a:t>білків</a:t>
            </a:r>
            <a:r>
              <a:rPr lang="ru-RU" sz="2400" dirty="0"/>
              <a:t> у </a:t>
            </a:r>
            <a:r>
              <a:rPr lang="ru-RU" sz="2400" dirty="0" err="1"/>
              <a:t>квасолі</a:t>
            </a:r>
            <a:r>
              <a:rPr lang="ru-RU" sz="2400" dirty="0"/>
              <a:t> становить 21 %, а </a:t>
            </a:r>
            <a:r>
              <a:rPr lang="ru-RU" sz="2400" dirty="0" err="1"/>
              <a:t>середнє</a:t>
            </a:r>
            <a:r>
              <a:rPr lang="ru-RU" sz="2400" dirty="0"/>
              <a:t> </a:t>
            </a:r>
            <a:r>
              <a:rPr lang="ru-RU" sz="2400" dirty="0" err="1" smtClean="0"/>
              <a:t>значення</a:t>
            </a:r>
            <a:r>
              <a:rPr lang="ru-RU" sz="2400" dirty="0" smtClean="0"/>
              <a:t> </a:t>
            </a:r>
            <a:r>
              <a:rPr lang="ru-RU" sz="2400" dirty="0" err="1"/>
              <a:t>масової</a:t>
            </a:r>
            <a:r>
              <a:rPr lang="ru-RU" sz="2400" dirty="0"/>
              <a:t> </a:t>
            </a:r>
            <a:r>
              <a:rPr lang="ru-RU" sz="2400" dirty="0" err="1"/>
              <a:t>частки</a:t>
            </a:r>
            <a:r>
              <a:rPr lang="ru-RU" sz="2400" dirty="0"/>
              <a:t> </a:t>
            </a:r>
            <a:r>
              <a:rPr lang="ru-RU" sz="2400" dirty="0" err="1"/>
              <a:t>Нітрогену</a:t>
            </a:r>
            <a:r>
              <a:rPr lang="ru-RU" sz="2400" dirty="0"/>
              <a:t> в </a:t>
            </a:r>
            <a:r>
              <a:rPr lang="ru-RU" sz="2400" dirty="0" err="1"/>
              <a:t>білках</a:t>
            </a:r>
            <a:r>
              <a:rPr lang="ru-RU" sz="2400" dirty="0"/>
              <a:t> </a:t>
            </a:r>
            <a:r>
              <a:rPr lang="ru-RU" sz="2400" dirty="0" err="1"/>
              <a:t>дорівнює</a:t>
            </a:r>
            <a:r>
              <a:rPr lang="ru-RU" sz="2400" dirty="0"/>
              <a:t> 16 %. Яка </a:t>
            </a:r>
            <a:r>
              <a:rPr lang="ru-RU" sz="2400" dirty="0" err="1" smtClean="0"/>
              <a:t>приблизна</a:t>
            </a:r>
            <a:r>
              <a:rPr lang="ru-RU" sz="2400" dirty="0" smtClean="0"/>
              <a:t> </a:t>
            </a:r>
            <a:r>
              <a:rPr lang="ru-RU" sz="2400" dirty="0" err="1" smtClean="0"/>
              <a:t>маса</a:t>
            </a:r>
            <a:r>
              <a:rPr lang="ru-RU" sz="2400" dirty="0" smtClean="0"/>
              <a:t> </a:t>
            </a:r>
            <a:r>
              <a:rPr lang="ru-RU" sz="2400" dirty="0" err="1"/>
              <a:t>Нітрогену</a:t>
            </a:r>
            <a:r>
              <a:rPr lang="ru-RU" sz="2400" dirty="0"/>
              <a:t> </a:t>
            </a:r>
            <a:r>
              <a:rPr lang="ru-RU" sz="2400" dirty="0" err="1"/>
              <a:t>міститься</a:t>
            </a:r>
            <a:r>
              <a:rPr lang="ru-RU" sz="2400" dirty="0"/>
              <a:t> в 60 г </a:t>
            </a:r>
            <a:r>
              <a:rPr lang="ru-RU" sz="2400" dirty="0" err="1"/>
              <a:t>квасолі</a:t>
            </a:r>
            <a:r>
              <a:rPr lang="ru-RU" sz="2400" dirty="0" smtClean="0"/>
              <a:t>?</a:t>
            </a:r>
          </a:p>
          <a:p>
            <a:pPr marL="0" indent="0" algn="just">
              <a:buNone/>
            </a:pPr>
            <a:endParaRPr lang="ru-RU" sz="2800" dirty="0" smtClean="0"/>
          </a:p>
          <a:p>
            <a:pPr algn="just">
              <a:buAutoNum type="arabicParenR"/>
            </a:pPr>
            <a:endParaRPr lang="ru-RU" sz="2800" dirty="0"/>
          </a:p>
          <a:p>
            <a:pPr algn="just">
              <a:buAutoNum type="arabicParenR"/>
            </a:pPr>
            <a:endParaRPr lang="en-US" dirty="0"/>
          </a:p>
        </p:txBody>
      </p:sp>
    </p:spTree>
  </p:cSld>
  <p:clrMapOvr>
    <a:masterClrMapping/>
  </p:clrMapOvr>
  <p:transition>
    <p:check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260648"/>
            <a:ext cx="9144000" cy="1298575"/>
          </a:xfrm>
        </p:spPr>
        <p:txBody>
          <a:bodyPr/>
          <a:lstStyle/>
          <a:p>
            <a:r>
              <a:rPr lang="ru-RU" sz="2400" b="1" dirty="0"/>
              <a:t>Білки — </a:t>
            </a:r>
            <a:r>
              <a:rPr lang="ru-RU" sz="2400" b="1" dirty="0" err="1">
                <a:solidFill>
                  <a:srgbClr val="FF0000"/>
                </a:solidFill>
              </a:rPr>
              <a:t>поліпептиди</a:t>
            </a:r>
            <a:r>
              <a:rPr lang="ru-RU" sz="2400" b="1" dirty="0"/>
              <a:t>, </a:t>
            </a:r>
            <a:r>
              <a:rPr lang="ru-RU" sz="2400" b="1" dirty="0" err="1"/>
              <a:t>які</a:t>
            </a:r>
            <a:r>
              <a:rPr lang="ru-RU" sz="2400" b="1" dirty="0"/>
              <a:t> </a:t>
            </a:r>
            <a:r>
              <a:rPr lang="ru-RU" sz="2400" b="1" dirty="0" err="1"/>
              <a:t>складаються</a:t>
            </a:r>
            <a:r>
              <a:rPr lang="ru-RU" sz="2400" b="1" dirty="0"/>
              <a:t> </a:t>
            </a:r>
            <a:r>
              <a:rPr lang="ru-RU" sz="2400" b="1" dirty="0" err="1"/>
              <a:t>із</a:t>
            </a:r>
            <a:r>
              <a:rPr lang="ru-RU" sz="2400" b="1" dirty="0"/>
              <a:t> </a:t>
            </a:r>
            <a:r>
              <a:rPr lang="ru-RU" sz="2400" b="1" dirty="0" err="1" smtClean="0"/>
              <a:t>фрагментів</a:t>
            </a:r>
            <a:r>
              <a:rPr lang="ru-RU" sz="2400" b="1" dirty="0" smtClean="0"/>
              <a:t> молекул </a:t>
            </a:r>
            <a:r>
              <a:rPr lang="el-GR" sz="2400" b="1" dirty="0" smtClean="0">
                <a:solidFill>
                  <a:srgbClr val="FF0000"/>
                </a:solidFill>
              </a:rPr>
              <a:t>α</a:t>
            </a:r>
            <a:r>
              <a:rPr lang="uk-UA" sz="2400" b="1" dirty="0" smtClean="0">
                <a:solidFill>
                  <a:srgbClr val="FF0000"/>
                </a:solidFill>
              </a:rPr>
              <a:t>-</a:t>
            </a:r>
            <a:r>
              <a:rPr lang="ru-RU" sz="2400" b="1" dirty="0" err="1" smtClean="0">
                <a:solidFill>
                  <a:srgbClr val="FF0000"/>
                </a:solidFill>
              </a:rPr>
              <a:t>амінокислот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/>
              <a:t>і </a:t>
            </a:r>
            <a:r>
              <a:rPr lang="ru-RU" sz="2400" b="1" dirty="0" err="1"/>
              <a:t>виконують</a:t>
            </a:r>
            <a:r>
              <a:rPr lang="ru-RU" sz="2400" b="1" dirty="0"/>
              <a:t> </a:t>
            </a:r>
            <a:r>
              <a:rPr lang="ru-RU" sz="2400" b="1" dirty="0" err="1"/>
              <a:t>особливі</a:t>
            </a:r>
            <a:r>
              <a:rPr lang="ru-RU" sz="2400" b="1" dirty="0"/>
              <a:t> </a:t>
            </a:r>
            <a:r>
              <a:rPr lang="ru-RU" sz="2400" b="1" dirty="0" err="1"/>
              <a:t>функції</a:t>
            </a:r>
            <a:r>
              <a:rPr lang="ru-RU" sz="2400" b="1" dirty="0"/>
              <a:t> </a:t>
            </a:r>
            <a:r>
              <a:rPr lang="ru-RU" sz="2400" b="1" dirty="0" smtClean="0"/>
              <a:t>в </a:t>
            </a:r>
            <a:r>
              <a:rPr lang="ru-RU" sz="2400" b="1" dirty="0" err="1" smtClean="0"/>
              <a:t>живих</a:t>
            </a:r>
            <a:r>
              <a:rPr lang="ru-RU" sz="2400" b="1" dirty="0" smtClean="0"/>
              <a:t> </a:t>
            </a:r>
            <a:r>
              <a:rPr lang="ru-RU" sz="2400" b="1" dirty="0" err="1"/>
              <a:t>організмах</a:t>
            </a:r>
            <a:endParaRPr lang="en-US" sz="2400" b="1" dirty="0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79512" y="1700808"/>
            <a:ext cx="5688632" cy="5040560"/>
          </a:xfrm>
        </p:spPr>
        <p:txBody>
          <a:bodyPr/>
          <a:lstStyle/>
          <a:p>
            <a:pPr>
              <a:buNone/>
            </a:pPr>
            <a:endParaRPr lang="ru-RU" sz="2400" dirty="0" smtClean="0"/>
          </a:p>
          <a:p>
            <a:pPr algn="just">
              <a:buNone/>
            </a:pPr>
            <a:endParaRPr lang="ru-RU" sz="2400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43" y="4602360"/>
            <a:ext cx="2880320" cy="1845737"/>
          </a:xfrm>
          <a:prstGeom prst="rect">
            <a:avLst/>
          </a:prstGeom>
          <a:effectLst>
            <a:glow rad="127000">
              <a:schemeClr val="accent3">
                <a:lumMod val="85000"/>
              </a:schemeClr>
            </a:glow>
            <a:softEdge rad="25400"/>
          </a:effectLst>
        </p:spPr>
      </p:pic>
      <p:sp>
        <p:nvSpPr>
          <p:cNvPr id="5" name="Прямокутник 4"/>
          <p:cNvSpPr/>
          <p:nvPr/>
        </p:nvSpPr>
        <p:spPr>
          <a:xfrm>
            <a:off x="3923928" y="4605563"/>
            <a:ext cx="49685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</a:rPr>
              <a:t>Людина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отримує</a:t>
            </a:r>
            <a:r>
              <a:rPr lang="ru-RU" sz="2400" dirty="0">
                <a:solidFill>
                  <a:srgbClr val="C00000"/>
                </a:solidFill>
              </a:rPr>
              <a:t> білки з </a:t>
            </a:r>
            <a:r>
              <a:rPr lang="ru-RU" sz="2400" dirty="0" err="1">
                <a:solidFill>
                  <a:srgbClr val="C00000"/>
                </a:solidFill>
              </a:rPr>
              <a:t>їжею</a:t>
            </a:r>
            <a:r>
              <a:rPr lang="ru-RU" sz="2400" dirty="0">
                <a:solidFill>
                  <a:srgbClr val="C00000"/>
                </a:solidFill>
              </a:rPr>
              <a:t>, молоком, </a:t>
            </a:r>
            <a:r>
              <a:rPr lang="ru-RU" sz="2400" dirty="0" err="1">
                <a:solidFill>
                  <a:srgbClr val="002060"/>
                </a:solidFill>
              </a:rPr>
              <a:t>тварини</a:t>
            </a:r>
            <a:r>
              <a:rPr lang="ru-RU" sz="2400" dirty="0">
                <a:solidFill>
                  <a:srgbClr val="C00000"/>
                </a:solidFill>
              </a:rPr>
              <a:t> — з кормами. У </a:t>
            </a:r>
            <a:r>
              <a:rPr lang="ru-RU" sz="2400" dirty="0" err="1">
                <a:solidFill>
                  <a:srgbClr val="002060"/>
                </a:solidFill>
              </a:rPr>
              <a:t>рослинах</a:t>
            </a:r>
            <a:r>
              <a:rPr lang="ru-RU" sz="2400" dirty="0">
                <a:solidFill>
                  <a:srgbClr val="C00000"/>
                </a:solidFill>
              </a:rPr>
              <a:t> білки </a:t>
            </a:r>
            <a:r>
              <a:rPr lang="ru-RU" sz="2400" dirty="0" err="1">
                <a:solidFill>
                  <a:srgbClr val="C00000"/>
                </a:solidFill>
              </a:rPr>
              <a:t>утворюються</a:t>
            </a:r>
            <a:r>
              <a:rPr lang="ru-RU" sz="2400" dirty="0">
                <a:solidFill>
                  <a:srgbClr val="C00000"/>
                </a:solidFill>
              </a:rPr>
              <a:t> з </a:t>
            </a:r>
            <a:r>
              <a:rPr lang="ru-RU" sz="2400" dirty="0" err="1">
                <a:solidFill>
                  <a:srgbClr val="C00000"/>
                </a:solidFill>
              </a:rPr>
              <a:t>неорганічних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err="1">
                <a:solidFill>
                  <a:srgbClr val="C00000"/>
                </a:solidFill>
              </a:rPr>
              <a:t>речовин</a:t>
            </a:r>
            <a:r>
              <a:rPr lang="ru-RU" sz="2400" dirty="0">
                <a:solidFill>
                  <a:srgbClr val="C00000"/>
                </a:solidFill>
              </a:rPr>
              <a:t> у </a:t>
            </a:r>
            <a:r>
              <a:rPr lang="ru-RU" sz="2400" dirty="0" err="1">
                <a:solidFill>
                  <a:srgbClr val="C00000"/>
                </a:solidFill>
              </a:rPr>
              <a:t>результаті</a:t>
            </a:r>
            <a:r>
              <a:rPr lang="ru-RU" sz="2400" dirty="0">
                <a:solidFill>
                  <a:srgbClr val="C00000"/>
                </a:solidFill>
              </a:rPr>
              <a:t> фотосинтезу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1586380"/>
            <a:ext cx="7632848" cy="2874395"/>
          </a:xfrm>
          <a:prstGeom prst="rect">
            <a:avLst/>
          </a:prstGeom>
          <a:effectLst>
            <a:glow rad="127000">
              <a:schemeClr val="accent3">
                <a:lumMod val="85000"/>
              </a:schemeClr>
            </a:glow>
          </a:effectLst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914400"/>
          </a:xfrm>
        </p:spPr>
        <p:txBody>
          <a:bodyPr/>
          <a:lstStyle/>
          <a:p>
            <a:r>
              <a:rPr lang="uk-UA" sz="3200" b="1" dirty="0" smtClean="0">
                <a:solidFill>
                  <a:srgbClr val="FF0000"/>
                </a:solidFill>
              </a:rPr>
              <a:t>ДОБОВА ПОТРЕБА БІЛКІВ ДЛЯ ДОРОСЛОЇ ЛЮДИНИ </a:t>
            </a:r>
            <a:r>
              <a:rPr lang="uk-UA" sz="3200" b="1" dirty="0" smtClean="0">
                <a:solidFill>
                  <a:srgbClr val="0070C0"/>
                </a:solidFill>
              </a:rPr>
              <a:t>70</a:t>
            </a:r>
            <a:r>
              <a:rPr lang="uk-UA" sz="3200" b="1" dirty="0" smtClean="0">
                <a:solidFill>
                  <a:srgbClr val="FF0000"/>
                </a:solidFill>
              </a:rPr>
              <a:t>-</a:t>
            </a:r>
            <a:r>
              <a:rPr lang="uk-UA" sz="3200" b="1" dirty="0" smtClean="0">
                <a:solidFill>
                  <a:srgbClr val="0070C0"/>
                </a:solidFill>
              </a:rPr>
              <a:t>80</a:t>
            </a:r>
            <a:r>
              <a:rPr lang="uk-UA" sz="3200" b="1" dirty="0" smtClean="0">
                <a:solidFill>
                  <a:srgbClr val="FF0000"/>
                </a:solidFill>
              </a:rPr>
              <a:t> Г (ІНДИВІДУАЛЬНО)</a:t>
            </a:r>
            <a:endParaRPr lang="uk-UA" sz="3200" b="1" dirty="0">
              <a:solidFill>
                <a:srgbClr val="FF0000"/>
              </a:solidFill>
            </a:endParaRPr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21310"/>
            <a:ext cx="8496944" cy="4804034"/>
          </a:xfrm>
        </p:spPr>
      </p:pic>
    </p:spTree>
    <p:extLst>
      <p:ext uri="{BB962C8B-B14F-4D97-AF65-F5344CB8AC3E}">
        <p14:creationId xmlns:p14="http://schemas.microsoft.com/office/powerpoint/2010/main" val="2525861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914400"/>
          </a:xfrm>
        </p:spPr>
        <p:txBody>
          <a:bodyPr/>
          <a:lstStyle/>
          <a:p>
            <a:r>
              <a:rPr lang="ru-RU" sz="2800" b="1" dirty="0">
                <a:solidFill>
                  <a:srgbClr val="FF0000"/>
                </a:solidFill>
              </a:rPr>
              <a:t>ПЕПТИД</a:t>
            </a:r>
            <a:r>
              <a:rPr lang="ru-RU" sz="2800" dirty="0"/>
              <a:t> </a:t>
            </a:r>
            <a:r>
              <a:rPr lang="ru-RU" sz="2800" dirty="0" smtClean="0"/>
              <a:t>– </a:t>
            </a:r>
            <a:r>
              <a:rPr lang="ru-RU" sz="2800" dirty="0" err="1" smtClean="0"/>
              <a:t>білкова</a:t>
            </a:r>
            <a:r>
              <a:rPr lang="ru-RU" sz="2800" dirty="0" smtClean="0"/>
              <a:t> молекула, в </a:t>
            </a:r>
            <a:r>
              <a:rPr lang="ru-RU" sz="2800" dirty="0" err="1" smtClean="0"/>
              <a:t>якій</a:t>
            </a:r>
            <a:r>
              <a:rPr lang="ru-RU" sz="2800" dirty="0" smtClean="0"/>
              <a:t> </a:t>
            </a:r>
            <a:r>
              <a:rPr lang="ru-RU" sz="2800" dirty="0"/>
              <a:t>два </a:t>
            </a:r>
            <a:r>
              <a:rPr lang="ru-RU" sz="2800" dirty="0" err="1"/>
              <a:t>або</a:t>
            </a:r>
            <a:r>
              <a:rPr lang="ru-RU" sz="2800" dirty="0"/>
              <a:t> </a:t>
            </a:r>
            <a:r>
              <a:rPr lang="ru-RU" sz="2800" dirty="0" err="1"/>
              <a:t>більше</a:t>
            </a:r>
            <a:r>
              <a:rPr lang="ru-RU" sz="2800" dirty="0"/>
              <a:t> </a:t>
            </a:r>
            <a:r>
              <a:rPr lang="ru-RU" sz="2800" dirty="0" err="1"/>
              <a:t>залишків</a:t>
            </a:r>
            <a:r>
              <a:rPr lang="ru-RU" sz="2800" dirty="0"/>
              <a:t> </a:t>
            </a:r>
            <a:r>
              <a:rPr lang="ru-RU" sz="2800" dirty="0" smtClean="0"/>
              <a:t>α-</a:t>
            </a:r>
            <a:r>
              <a:rPr lang="ru-RU" sz="2800" dirty="0" err="1" smtClean="0"/>
              <a:t>амiнокислот</a:t>
            </a:r>
            <a:r>
              <a:rPr lang="ru-RU" sz="2800" dirty="0"/>
              <a:t> </a:t>
            </a:r>
            <a:r>
              <a:rPr lang="ru-RU" sz="2800" dirty="0" smtClean="0"/>
              <a:t>(</a:t>
            </a:r>
            <a:r>
              <a:rPr lang="ru-RU" sz="2800" dirty="0" err="1" smtClean="0"/>
              <a:t>однакових</a:t>
            </a:r>
            <a:r>
              <a:rPr lang="ru-RU" sz="2800" dirty="0" smtClean="0"/>
              <a:t> </a:t>
            </a:r>
            <a:r>
              <a:rPr lang="ru-RU" sz="2800" dirty="0" err="1"/>
              <a:t>або</a:t>
            </a:r>
            <a:r>
              <a:rPr lang="ru-RU" sz="2800" dirty="0"/>
              <a:t> </a:t>
            </a:r>
            <a:r>
              <a:rPr lang="ru-RU" sz="2800" dirty="0" err="1"/>
              <a:t>різних</a:t>
            </a:r>
            <a:r>
              <a:rPr lang="ru-RU" sz="2800" dirty="0"/>
              <a:t>) </a:t>
            </a:r>
            <a:r>
              <a:rPr lang="ru-RU" sz="2800" dirty="0" err="1"/>
              <a:t>з'єднанi</a:t>
            </a:r>
            <a:r>
              <a:rPr lang="ru-RU" sz="2800" dirty="0"/>
              <a:t> </a:t>
            </a:r>
            <a:r>
              <a:rPr lang="ru-RU" sz="2800" dirty="0" err="1"/>
              <a:t>мiж</a:t>
            </a:r>
            <a:r>
              <a:rPr lang="ru-RU" sz="2800" dirty="0"/>
              <a:t> собою </a:t>
            </a:r>
            <a:r>
              <a:rPr lang="ru-RU" sz="2800" dirty="0" err="1"/>
              <a:t>пептидними</a:t>
            </a:r>
            <a:r>
              <a:rPr lang="ru-RU" sz="2800" dirty="0"/>
              <a:t> </a:t>
            </a:r>
            <a:r>
              <a:rPr lang="ru-RU" sz="2800" dirty="0" err="1"/>
              <a:t>зв'язками</a:t>
            </a:r>
            <a:r>
              <a:rPr lang="ru-RU" sz="2800" dirty="0"/>
              <a:t> </a:t>
            </a:r>
            <a:endParaRPr lang="uk-UA" sz="2800" dirty="0"/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668" y="3827133"/>
            <a:ext cx="7200800" cy="2681873"/>
          </a:xfrm>
          <a:effectLst>
            <a:glow rad="127000">
              <a:schemeClr val="accent3">
                <a:lumMod val="85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884458"/>
            <a:ext cx="7488832" cy="1020886"/>
          </a:xfrm>
          <a:prstGeom prst="rect">
            <a:avLst/>
          </a:prstGeom>
          <a:effectLst>
            <a:glow rad="127000">
              <a:schemeClr val="accent3">
                <a:lumMod val="85000"/>
              </a:schemeClr>
            </a:glow>
          </a:effectLst>
        </p:spPr>
      </p:pic>
      <p:sp>
        <p:nvSpPr>
          <p:cNvPr id="9" name="Прямокутник 8"/>
          <p:cNvSpPr/>
          <p:nvPr/>
        </p:nvSpPr>
        <p:spPr>
          <a:xfrm>
            <a:off x="287524" y="2927403"/>
            <a:ext cx="85689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Білки є </a:t>
            </a:r>
            <a:r>
              <a:rPr lang="ru-RU" b="1" dirty="0" err="1">
                <a:solidFill>
                  <a:srgbClr val="FF0000"/>
                </a:solidFill>
              </a:rPr>
              <a:t>високомолекулярними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 АЗОТОВМІСНИМИ </a:t>
            </a:r>
            <a:r>
              <a:rPr lang="ru-RU" b="1" dirty="0" err="1" smtClean="0">
                <a:solidFill>
                  <a:srgbClr val="FF0000"/>
                </a:solidFill>
              </a:rPr>
              <a:t>сполуками</a:t>
            </a:r>
            <a:r>
              <a:rPr lang="ru-RU" b="1" dirty="0" smtClean="0">
                <a:solidFill>
                  <a:srgbClr val="FF0000"/>
                </a:solidFill>
              </a:rPr>
              <a:t>. </a:t>
            </a:r>
            <a:r>
              <a:rPr lang="ru-RU" b="1" dirty="0" err="1" smtClean="0">
                <a:solidFill>
                  <a:srgbClr val="FF0000"/>
                </a:solidFill>
              </a:rPr>
              <a:t>Значення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відносних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молекулярних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мас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білків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становлять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від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кількох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b="1" dirty="0" err="1">
                <a:solidFill>
                  <a:srgbClr val="0070C0"/>
                </a:solidFill>
              </a:rPr>
              <a:t>тисяч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до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кількох</a:t>
            </a:r>
            <a:r>
              <a:rPr lang="ru-RU" b="1" dirty="0" smtClean="0">
                <a:solidFill>
                  <a:srgbClr val="0070C0"/>
                </a:solidFill>
              </a:rPr>
              <a:t>  </a:t>
            </a:r>
            <a:r>
              <a:rPr lang="ru-RU" b="1" dirty="0" err="1" smtClean="0">
                <a:solidFill>
                  <a:srgbClr val="0070C0"/>
                </a:solidFill>
              </a:rPr>
              <a:t>мільйонів</a:t>
            </a:r>
            <a:endParaRPr lang="uk-UA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967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476672"/>
            <a:ext cx="9144000" cy="914400"/>
          </a:xfrm>
        </p:spPr>
        <p:txBody>
          <a:bodyPr/>
          <a:lstStyle/>
          <a:p>
            <a:r>
              <a:rPr lang="uk-UA" sz="6000" b="1" dirty="0" smtClean="0">
                <a:solidFill>
                  <a:srgbClr val="FF0000"/>
                </a:solidFill>
              </a:rPr>
              <a:t>СТРУКТУРА БІЛКІВ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1588150"/>
            <a:ext cx="8991600" cy="3352800"/>
          </a:xfrm>
        </p:spPr>
        <p:txBody>
          <a:bodyPr/>
          <a:lstStyle/>
          <a:p>
            <a:pPr>
              <a:buNone/>
            </a:pPr>
            <a:r>
              <a:rPr lang="ru-RU" b="1" dirty="0"/>
              <a:t>З курсу </a:t>
            </a:r>
            <a:r>
              <a:rPr lang="ru-RU" b="1" dirty="0" err="1"/>
              <a:t>біології</a:t>
            </a:r>
            <a:r>
              <a:rPr lang="ru-RU" b="1" dirty="0"/>
              <a:t> </a:t>
            </a:r>
            <a:r>
              <a:rPr lang="ru-RU" b="1" dirty="0" smtClean="0"/>
              <a:t>вам </a:t>
            </a:r>
            <a:r>
              <a:rPr lang="ru-RU" b="1" dirty="0" err="1" smtClean="0"/>
              <a:t>відомо</a:t>
            </a:r>
            <a:r>
              <a:rPr lang="ru-RU" b="1" dirty="0"/>
              <a:t>, </a:t>
            </a:r>
            <a:r>
              <a:rPr lang="ru-RU" b="1" dirty="0" err="1"/>
              <a:t>що</a:t>
            </a:r>
            <a:r>
              <a:rPr lang="ru-RU" b="1" dirty="0"/>
              <a:t> </a:t>
            </a:r>
            <a:r>
              <a:rPr lang="ru-RU" b="1" dirty="0" err="1"/>
              <a:t>існують</a:t>
            </a:r>
            <a:r>
              <a:rPr lang="ru-RU" b="1" dirty="0"/>
              <a:t> </a:t>
            </a:r>
            <a:r>
              <a:rPr lang="ru-RU" b="1" dirty="0" err="1"/>
              <a:t>чотири</a:t>
            </a:r>
            <a:r>
              <a:rPr lang="ru-RU" b="1" dirty="0"/>
              <a:t> </a:t>
            </a:r>
            <a:r>
              <a:rPr lang="ru-RU" b="1" dirty="0" err="1"/>
              <a:t>рівні</a:t>
            </a:r>
            <a:r>
              <a:rPr lang="ru-RU" b="1" dirty="0"/>
              <a:t> </a:t>
            </a:r>
            <a:r>
              <a:rPr lang="ru-RU" b="1" dirty="0" err="1" smtClean="0"/>
              <a:t>структурної</a:t>
            </a:r>
            <a:r>
              <a:rPr lang="ru-RU" b="1" dirty="0" smtClean="0"/>
              <a:t> </a:t>
            </a:r>
            <a:r>
              <a:rPr lang="ru-RU" b="1" dirty="0" err="1" smtClean="0"/>
              <a:t>організації</a:t>
            </a:r>
            <a:r>
              <a:rPr lang="ru-RU" b="1" dirty="0" smtClean="0"/>
              <a:t> </a:t>
            </a:r>
            <a:r>
              <a:rPr lang="ru-RU" b="1" dirty="0" err="1"/>
              <a:t>білків</a:t>
            </a:r>
            <a:endParaRPr lang="en-US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31" y="3959418"/>
            <a:ext cx="2507781" cy="2381390"/>
          </a:xfrm>
          <a:prstGeom prst="rect">
            <a:avLst/>
          </a:prstGeom>
          <a:effectLst>
            <a:glow rad="127000">
              <a:schemeClr val="accent3">
                <a:lumMod val="85000"/>
              </a:schemeClr>
            </a:glo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331" y="3959418"/>
            <a:ext cx="2521093" cy="2370797"/>
          </a:xfrm>
          <a:prstGeom prst="rect">
            <a:avLst/>
          </a:prstGeom>
          <a:effectLst>
            <a:glow rad="127000">
              <a:schemeClr val="accent3">
                <a:lumMod val="85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331" y="2173412"/>
            <a:ext cx="5316093" cy="1429276"/>
          </a:xfrm>
          <a:prstGeom prst="rect">
            <a:avLst/>
          </a:prstGeom>
          <a:effectLst>
            <a:glow rad="127000">
              <a:schemeClr val="accent3">
                <a:lumMod val="85000"/>
              </a:schemeClr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36" y="2173412"/>
            <a:ext cx="2273188" cy="4156803"/>
          </a:xfrm>
          <a:prstGeom prst="rect">
            <a:avLst/>
          </a:prstGeom>
          <a:effectLst>
            <a:glow rad="127000">
              <a:schemeClr val="accent3">
                <a:lumMod val="85000"/>
              </a:schemeClr>
            </a:glow>
          </a:effectLst>
        </p:spPr>
      </p:pic>
      <p:sp>
        <p:nvSpPr>
          <p:cNvPr id="8" name="Прямокутник 7"/>
          <p:cNvSpPr/>
          <p:nvPr/>
        </p:nvSpPr>
        <p:spPr>
          <a:xfrm>
            <a:off x="4948537" y="3264550"/>
            <a:ext cx="15636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rgbClr val="C00000"/>
                </a:solidFill>
              </a:rPr>
              <a:t>ПЕРВИННА</a:t>
            </a:r>
            <a:endParaRPr lang="uk-UA" b="1" dirty="0">
              <a:solidFill>
                <a:srgbClr val="C00000"/>
              </a:solidFill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940517" y="6330215"/>
            <a:ext cx="1478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solidFill>
                  <a:srgbClr val="C00000"/>
                </a:solidFill>
              </a:rPr>
              <a:t>ВТОРИННА</a:t>
            </a:r>
            <a:endParaRPr lang="uk-UA" b="1" dirty="0">
              <a:solidFill>
                <a:srgbClr val="C00000"/>
              </a:solidFill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6167422" y="6301414"/>
            <a:ext cx="19209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solidFill>
                  <a:srgbClr val="C00000"/>
                </a:solidFill>
              </a:rPr>
              <a:t>ЧЕТВЕРТИННА</a:t>
            </a:r>
            <a:endParaRPr lang="uk-UA" b="1" dirty="0">
              <a:solidFill>
                <a:srgbClr val="C00000"/>
              </a:solidFill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3574392" y="6320981"/>
            <a:ext cx="14285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solidFill>
                  <a:srgbClr val="C00000"/>
                </a:solidFill>
              </a:rPr>
              <a:t>ТРЕТИННА</a:t>
            </a:r>
            <a:endParaRPr lang="uk-UA" b="1" dirty="0">
              <a:solidFill>
                <a:srgbClr val="C00000"/>
              </a:solidFill>
            </a:endParaRPr>
          </a:p>
        </p:txBody>
      </p:sp>
      <p:sp>
        <p:nvSpPr>
          <p:cNvPr id="15" name="Прямокутник 14"/>
          <p:cNvSpPr/>
          <p:nvPr/>
        </p:nvSpPr>
        <p:spPr>
          <a:xfrm>
            <a:off x="5597688" y="2200821"/>
            <a:ext cx="19575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tx2"/>
                </a:solidFill>
              </a:rPr>
              <a:t>Пептидні зв’язки</a:t>
            </a:r>
          </a:p>
        </p:txBody>
      </p:sp>
      <p:sp>
        <p:nvSpPr>
          <p:cNvPr id="16" name="Прямокутник 15"/>
          <p:cNvSpPr/>
          <p:nvPr/>
        </p:nvSpPr>
        <p:spPr>
          <a:xfrm>
            <a:off x="2053595" y="5848782"/>
            <a:ext cx="11365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dirty="0">
                <a:solidFill>
                  <a:schemeClr val="tx2"/>
                </a:solidFill>
              </a:rPr>
              <a:t>Водневі зв’язки</a:t>
            </a:r>
          </a:p>
        </p:txBody>
      </p:sp>
      <p:sp>
        <p:nvSpPr>
          <p:cNvPr id="17" name="Прямокутник 16"/>
          <p:cNvSpPr/>
          <p:nvPr/>
        </p:nvSpPr>
        <p:spPr>
          <a:xfrm>
            <a:off x="3112622" y="5720992"/>
            <a:ext cx="11180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200" dirty="0" err="1">
                <a:solidFill>
                  <a:schemeClr val="tx2"/>
                </a:solidFill>
              </a:rPr>
              <a:t>Дисульфідні</a:t>
            </a:r>
            <a:r>
              <a:rPr lang="uk-UA" sz="1200" dirty="0">
                <a:solidFill>
                  <a:schemeClr val="tx2"/>
                </a:solidFill>
              </a:rPr>
              <a:t> зв’язки</a:t>
            </a:r>
          </a:p>
        </p:txBody>
      </p:sp>
      <p:sp>
        <p:nvSpPr>
          <p:cNvPr id="18" name="Прямокутник 17"/>
          <p:cNvSpPr/>
          <p:nvPr/>
        </p:nvSpPr>
        <p:spPr>
          <a:xfrm>
            <a:off x="3726783" y="3928224"/>
            <a:ext cx="123463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100" dirty="0">
                <a:solidFill>
                  <a:schemeClr val="tx2"/>
                </a:solidFill>
              </a:rPr>
              <a:t>Водневі зв’язки </a:t>
            </a:r>
          </a:p>
        </p:txBody>
      </p:sp>
      <p:sp>
        <p:nvSpPr>
          <p:cNvPr id="19" name="Прямокутник 18"/>
          <p:cNvSpPr/>
          <p:nvPr/>
        </p:nvSpPr>
        <p:spPr>
          <a:xfrm>
            <a:off x="4701803" y="5628660"/>
            <a:ext cx="11247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200" dirty="0">
                <a:solidFill>
                  <a:schemeClr val="tx2"/>
                </a:solidFill>
              </a:rPr>
              <a:t>Іонні (сольові) зв’язки</a:t>
            </a:r>
          </a:p>
        </p:txBody>
      </p:sp>
      <p:sp>
        <p:nvSpPr>
          <p:cNvPr id="20" name="Прямокутник 19"/>
          <p:cNvSpPr/>
          <p:nvPr/>
        </p:nvSpPr>
        <p:spPr>
          <a:xfrm>
            <a:off x="7620069" y="3957117"/>
            <a:ext cx="8968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200" dirty="0">
                <a:solidFill>
                  <a:schemeClr val="tx2"/>
                </a:solidFill>
              </a:rPr>
              <a:t>Іонні зв’язки </a:t>
            </a:r>
          </a:p>
        </p:txBody>
      </p:sp>
      <p:sp>
        <p:nvSpPr>
          <p:cNvPr id="21" name="Прямокутник 20"/>
          <p:cNvSpPr/>
          <p:nvPr/>
        </p:nvSpPr>
        <p:spPr>
          <a:xfrm>
            <a:off x="7801260" y="5959858"/>
            <a:ext cx="106781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0" dirty="0">
                <a:solidFill>
                  <a:schemeClr val="tx2"/>
                </a:solidFill>
              </a:rPr>
              <a:t>Водневі зв’язки</a:t>
            </a:r>
          </a:p>
        </p:txBody>
      </p:sp>
      <p:sp>
        <p:nvSpPr>
          <p:cNvPr id="22" name="Прямокутник 21"/>
          <p:cNvSpPr/>
          <p:nvPr/>
        </p:nvSpPr>
        <p:spPr>
          <a:xfrm>
            <a:off x="5772678" y="5967213"/>
            <a:ext cx="107633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0" dirty="0">
                <a:solidFill>
                  <a:schemeClr val="tx2"/>
                </a:solidFill>
              </a:rPr>
              <a:t>Гідрофобна взаємодія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926" y="390233"/>
            <a:ext cx="8568952" cy="914400"/>
          </a:xfrm>
        </p:spPr>
        <p:txBody>
          <a:bodyPr/>
          <a:lstStyle/>
          <a:p>
            <a:r>
              <a:rPr lang="uk-UA" b="1" dirty="0" smtClean="0">
                <a:solidFill>
                  <a:srgbClr val="C00000"/>
                </a:solidFill>
              </a:rPr>
              <a:t>ФІЗИЧНІ ВЛАСТИВОСТІ БІЛКІВ</a:t>
            </a:r>
            <a:endParaRPr lang="uk-UA" b="1" dirty="0">
              <a:solidFill>
                <a:srgbClr val="C000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19853" y="1304633"/>
            <a:ext cx="5648290" cy="335280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/>
              <a:t>За </a:t>
            </a:r>
            <a:r>
              <a:rPr lang="ru-RU" sz="2000" dirty="0" err="1">
                <a:solidFill>
                  <a:srgbClr val="002060"/>
                </a:solidFill>
              </a:rPr>
              <a:t>зовнішнім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виглядом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/>
              <a:t>білки </a:t>
            </a:r>
            <a:r>
              <a:rPr lang="ru-RU" sz="2000" dirty="0" err="1"/>
              <a:t>можуть</a:t>
            </a:r>
            <a:r>
              <a:rPr lang="ru-RU" sz="2000" dirty="0"/>
              <a:t> бути порошками, </a:t>
            </a:r>
            <a:r>
              <a:rPr lang="ru-RU" sz="2000" dirty="0" err="1"/>
              <a:t>кристалами</a:t>
            </a:r>
            <a:r>
              <a:rPr lang="ru-RU" sz="2000" dirty="0"/>
              <a:t>, волокнами </a:t>
            </a:r>
            <a:r>
              <a:rPr lang="ru-RU" sz="2000" dirty="0" err="1"/>
              <a:t>чи</a:t>
            </a:r>
            <a:r>
              <a:rPr lang="ru-RU" sz="2000" dirty="0"/>
              <a:t> </a:t>
            </a:r>
            <a:r>
              <a:rPr lang="ru-RU" sz="2000" dirty="0" err="1" smtClean="0"/>
              <a:t>колоїдами</a:t>
            </a:r>
            <a:r>
              <a:rPr lang="ru-RU" sz="2000" dirty="0" smtClean="0"/>
              <a:t> </a:t>
            </a:r>
          </a:p>
          <a:p>
            <a:pPr marL="0" indent="0" algn="just">
              <a:buNone/>
            </a:pPr>
            <a:r>
              <a:rPr lang="ru-RU" sz="2000" dirty="0" err="1" smtClean="0"/>
              <a:t>Можливі</a:t>
            </a:r>
            <a:r>
              <a:rPr lang="ru-RU" sz="2000" dirty="0" smtClean="0"/>
              <a:t> </a:t>
            </a:r>
            <a:r>
              <a:rPr lang="ru-RU" sz="2000" b="1" dirty="0">
                <a:solidFill>
                  <a:srgbClr val="00B050"/>
                </a:solidFill>
              </a:rPr>
              <a:t>переходи з одного стану в </a:t>
            </a:r>
            <a:r>
              <a:rPr lang="ru-RU" sz="2000" b="1" dirty="0" err="1">
                <a:solidFill>
                  <a:srgbClr val="00B050"/>
                </a:solidFill>
              </a:rPr>
              <a:t>інший</a:t>
            </a:r>
            <a:r>
              <a:rPr lang="ru-RU" sz="2000" dirty="0"/>
              <a:t>, </a:t>
            </a:r>
            <a:r>
              <a:rPr lang="ru-RU" sz="2000" dirty="0" err="1"/>
              <a:t>наприклад</a:t>
            </a:r>
            <a:r>
              <a:rPr lang="ru-RU" sz="2000" dirty="0"/>
              <a:t>, </a:t>
            </a:r>
            <a:r>
              <a:rPr lang="ru-RU" sz="2000" dirty="0" err="1"/>
              <a:t>білок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перебуває</a:t>
            </a:r>
            <a:r>
              <a:rPr lang="ru-RU" sz="2000" dirty="0"/>
              <a:t> у </a:t>
            </a:r>
            <a:r>
              <a:rPr lang="ru-RU" sz="2000" dirty="0" err="1"/>
              <a:t>стані</a:t>
            </a:r>
            <a:r>
              <a:rPr lang="ru-RU" sz="2000" dirty="0"/>
              <a:t> </a:t>
            </a:r>
            <a:r>
              <a:rPr lang="ru-RU" sz="2000" dirty="0" err="1"/>
              <a:t>колоїдного</a:t>
            </a:r>
            <a:r>
              <a:rPr lang="ru-RU" sz="2000" dirty="0"/>
              <a:t> </a:t>
            </a:r>
            <a:r>
              <a:rPr lang="ru-RU" sz="2000" dirty="0" err="1"/>
              <a:t>розчину</a:t>
            </a:r>
            <a:r>
              <a:rPr lang="ru-RU" sz="2000" dirty="0"/>
              <a:t> при </a:t>
            </a:r>
            <a:r>
              <a:rPr lang="ru-RU" sz="2000" dirty="0" err="1"/>
              <a:t>висолюванні</a:t>
            </a:r>
            <a:r>
              <a:rPr lang="ru-RU" sz="2000" dirty="0"/>
              <a:t> </a:t>
            </a:r>
            <a:r>
              <a:rPr lang="ru-RU" sz="2000" dirty="0" err="1"/>
              <a:t>може</a:t>
            </a:r>
            <a:r>
              <a:rPr lang="ru-RU" sz="2000" dirty="0"/>
              <a:t> </a:t>
            </a:r>
            <a:r>
              <a:rPr lang="ru-RU" sz="2000" dirty="0" err="1"/>
              <a:t>випасти</a:t>
            </a:r>
            <a:r>
              <a:rPr lang="ru-RU" sz="2000" dirty="0"/>
              <a:t> в осад, а при </a:t>
            </a:r>
            <a:r>
              <a:rPr lang="ru-RU" sz="2000" dirty="0" err="1"/>
              <a:t>відновленні</a:t>
            </a:r>
            <a:r>
              <a:rPr lang="ru-RU" sz="2000" dirty="0"/>
              <a:t> оптимального </a:t>
            </a:r>
            <a:r>
              <a:rPr lang="ru-RU" sz="2000" dirty="0" err="1"/>
              <a:t>pH</a:t>
            </a:r>
            <a:r>
              <a:rPr lang="ru-RU" sz="2000" dirty="0"/>
              <a:t> </a:t>
            </a:r>
            <a:r>
              <a:rPr lang="ru-RU" sz="2000" dirty="0" err="1"/>
              <a:t>повернутись</a:t>
            </a:r>
            <a:r>
              <a:rPr lang="ru-RU" sz="2000" dirty="0"/>
              <a:t> до </a:t>
            </a:r>
            <a:r>
              <a:rPr lang="ru-RU" sz="2000" dirty="0" err="1"/>
              <a:t>колоїдної</a:t>
            </a:r>
            <a:r>
              <a:rPr lang="ru-RU" sz="2000" dirty="0"/>
              <a:t> </a:t>
            </a:r>
            <a:r>
              <a:rPr lang="ru-RU" sz="2000" dirty="0" err="1" smtClean="0"/>
              <a:t>форми</a:t>
            </a:r>
            <a:r>
              <a:rPr lang="ru-RU" sz="2000" dirty="0" smtClean="0"/>
              <a:t> 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B050"/>
                </a:solidFill>
              </a:rPr>
              <a:t>За </a:t>
            </a:r>
            <a:r>
              <a:rPr lang="ru-RU" sz="2000" b="1" dirty="0" err="1">
                <a:solidFill>
                  <a:srgbClr val="00B050"/>
                </a:solidFill>
              </a:rPr>
              <a:t>ступенем</a:t>
            </a:r>
            <a:r>
              <a:rPr lang="ru-RU" sz="2000" b="1" dirty="0">
                <a:solidFill>
                  <a:srgbClr val="00B050"/>
                </a:solidFill>
              </a:rPr>
              <a:t> </a:t>
            </a:r>
            <a:r>
              <a:rPr lang="ru-RU" sz="2000" b="1" dirty="0" err="1">
                <a:solidFill>
                  <a:srgbClr val="00B050"/>
                </a:solidFill>
              </a:rPr>
              <a:t>розчинності</a:t>
            </a:r>
            <a:r>
              <a:rPr lang="ru-RU" sz="2000" b="1" dirty="0">
                <a:solidFill>
                  <a:srgbClr val="00B050"/>
                </a:solidFill>
              </a:rPr>
              <a:t> у </a:t>
            </a:r>
            <a:r>
              <a:rPr lang="ru-RU" sz="2000" b="1" dirty="0" err="1">
                <a:solidFill>
                  <a:srgbClr val="00B050"/>
                </a:solidFill>
              </a:rPr>
              <a:t>воді</a:t>
            </a:r>
            <a:r>
              <a:rPr lang="ru-RU" sz="2000" b="1" dirty="0">
                <a:solidFill>
                  <a:srgbClr val="00B050"/>
                </a:solidFill>
              </a:rPr>
              <a:t> </a:t>
            </a:r>
            <a:r>
              <a:rPr lang="ru-RU" sz="2000" dirty="0"/>
              <a:t>білки </a:t>
            </a:r>
            <a:r>
              <a:rPr lang="ru-RU" sz="2000" dirty="0" err="1"/>
              <a:t>бувають</a:t>
            </a:r>
            <a:r>
              <a:rPr lang="ru-RU" sz="2000" dirty="0"/>
              <a:t> </a:t>
            </a:r>
            <a:r>
              <a:rPr lang="ru-RU" sz="2000" dirty="0" err="1"/>
              <a:t>розчинними</a:t>
            </a:r>
            <a:r>
              <a:rPr lang="ru-RU" sz="2000" dirty="0"/>
              <a:t> (</a:t>
            </a:r>
            <a:r>
              <a:rPr lang="ru-RU" sz="2000" b="1" dirty="0" err="1">
                <a:solidFill>
                  <a:srgbClr val="002060"/>
                </a:solidFill>
              </a:rPr>
              <a:t>гідрофільними</a:t>
            </a:r>
            <a:r>
              <a:rPr lang="ru-RU" sz="2000" dirty="0"/>
              <a:t>) і </a:t>
            </a:r>
            <a:r>
              <a:rPr lang="ru-RU" sz="2000" dirty="0" err="1"/>
              <a:t>нерозчинними</a:t>
            </a:r>
            <a:r>
              <a:rPr lang="ru-RU" sz="2000" dirty="0"/>
              <a:t> (</a:t>
            </a:r>
            <a:r>
              <a:rPr lang="ru-RU" sz="2000" b="1" dirty="0" err="1">
                <a:solidFill>
                  <a:srgbClr val="002060"/>
                </a:solidFill>
              </a:rPr>
              <a:t>гідрофобними</a:t>
            </a:r>
            <a:r>
              <a:rPr lang="ru-RU" sz="2000" dirty="0"/>
              <a:t>).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err="1" smtClean="0">
                <a:solidFill>
                  <a:srgbClr val="FF0000"/>
                </a:solidFill>
              </a:rPr>
              <a:t>Розчинність</a:t>
            </a:r>
            <a:r>
              <a:rPr lang="ru-RU" sz="2000" dirty="0" smtClean="0">
                <a:solidFill>
                  <a:srgbClr val="FF0000"/>
                </a:solidFill>
              </a:rPr>
              <a:t> </a:t>
            </a:r>
            <a:r>
              <a:rPr lang="ru-RU" sz="2000" dirty="0" err="1">
                <a:solidFill>
                  <a:srgbClr val="FF0000"/>
                </a:solidFill>
              </a:rPr>
              <a:t>білків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/>
              <a:t>сильно </a:t>
            </a:r>
            <a:r>
              <a:rPr lang="ru-RU" sz="2000" dirty="0" err="1"/>
              <a:t>залежить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>
                <a:solidFill>
                  <a:srgbClr val="FF0000"/>
                </a:solidFill>
              </a:rPr>
              <a:t>концентрації</a:t>
            </a:r>
            <a:r>
              <a:rPr lang="ru-RU" sz="2000" dirty="0">
                <a:solidFill>
                  <a:srgbClr val="FF0000"/>
                </a:solidFill>
              </a:rPr>
              <a:t> солей </a:t>
            </a:r>
            <a:r>
              <a:rPr lang="ru-RU" sz="2000" dirty="0"/>
              <a:t>(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 smtClean="0"/>
              <a:t>іонної</a:t>
            </a:r>
            <a:r>
              <a:rPr lang="ru-RU" sz="2000" dirty="0" smtClean="0"/>
              <a:t> </a:t>
            </a:r>
            <a:r>
              <a:rPr lang="ru-RU" sz="2000" dirty="0" err="1" smtClean="0"/>
              <a:t>сили</a:t>
            </a:r>
            <a:r>
              <a:rPr lang="ru-RU" sz="2000" dirty="0"/>
              <a:t>). У </a:t>
            </a:r>
            <a:r>
              <a:rPr lang="ru-RU" sz="2000" dirty="0" err="1"/>
              <a:t>дистильованій</a:t>
            </a:r>
            <a:r>
              <a:rPr lang="ru-RU" sz="2000" dirty="0"/>
              <a:t> </a:t>
            </a:r>
            <a:r>
              <a:rPr lang="ru-RU" sz="2000" dirty="0" err="1"/>
              <a:t>воді</a:t>
            </a:r>
            <a:r>
              <a:rPr lang="ru-RU" sz="2000" dirty="0"/>
              <a:t> білки, </a:t>
            </a:r>
            <a:r>
              <a:rPr lang="ru-RU" sz="2000" dirty="0" err="1"/>
              <a:t>частіше</a:t>
            </a:r>
            <a:r>
              <a:rPr lang="ru-RU" sz="2000" dirty="0"/>
              <a:t> за все, </a:t>
            </a:r>
            <a:r>
              <a:rPr lang="ru-RU" sz="2000" dirty="0" err="1"/>
              <a:t>матимуть</a:t>
            </a:r>
            <a:r>
              <a:rPr lang="ru-RU" sz="2000" dirty="0"/>
              <a:t> </a:t>
            </a:r>
            <a:r>
              <a:rPr lang="ru-RU" sz="2000" dirty="0" err="1" smtClean="0"/>
              <a:t>поганурозчинність</a:t>
            </a:r>
            <a:r>
              <a:rPr lang="ru-RU" sz="2000" dirty="0"/>
              <a:t>, </a:t>
            </a:r>
            <a:r>
              <a:rPr lang="ru-RU" sz="2000" dirty="0" err="1"/>
              <a:t>однак</a:t>
            </a:r>
            <a:r>
              <a:rPr lang="ru-RU" sz="2000" dirty="0"/>
              <a:t>, </a:t>
            </a:r>
            <a:r>
              <a:rPr lang="ru-RU" sz="2000" dirty="0" err="1"/>
              <a:t>зі</a:t>
            </a:r>
            <a:r>
              <a:rPr lang="ru-RU" sz="2000" dirty="0"/>
              <a:t> збільшенням </a:t>
            </a:r>
            <a:r>
              <a:rPr lang="ru-RU" sz="2000" dirty="0" err="1"/>
              <a:t>іонної</a:t>
            </a:r>
            <a:r>
              <a:rPr lang="ru-RU" sz="2000" dirty="0"/>
              <a:t> </a:t>
            </a:r>
            <a:r>
              <a:rPr lang="ru-RU" sz="2000" dirty="0" err="1"/>
              <a:t>сили</a:t>
            </a:r>
            <a:r>
              <a:rPr lang="ru-RU" sz="2000" dirty="0"/>
              <a:t> </a:t>
            </a:r>
            <a:r>
              <a:rPr lang="ru-RU" sz="2000" dirty="0" err="1"/>
              <a:t>розчинність</a:t>
            </a:r>
            <a:r>
              <a:rPr lang="ru-RU" sz="2000" dirty="0"/>
              <a:t> </a:t>
            </a:r>
            <a:r>
              <a:rPr lang="ru-RU" sz="2000" dirty="0" err="1" smtClean="0"/>
              <a:t>білків</a:t>
            </a:r>
            <a:r>
              <a:rPr lang="ru-RU" sz="2000" dirty="0" smtClean="0"/>
              <a:t> </a:t>
            </a:r>
            <a:r>
              <a:rPr lang="ru-RU" sz="2000" dirty="0" err="1" smtClean="0"/>
              <a:t>зростатиме</a:t>
            </a:r>
            <a:endParaRPr lang="uk-UA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3" y="1412777"/>
            <a:ext cx="2940735" cy="4854132"/>
          </a:xfrm>
          <a:prstGeom prst="rect">
            <a:avLst/>
          </a:prstGeom>
          <a:effectLst>
            <a:glow rad="127000">
              <a:schemeClr val="accent3">
                <a:lumMod val="85000"/>
              </a:schemeClr>
            </a:glow>
            <a:softEdge rad="38100"/>
          </a:effectLst>
        </p:spPr>
      </p:pic>
      <p:sp>
        <p:nvSpPr>
          <p:cNvPr id="6" name="Прямокутник 5"/>
          <p:cNvSpPr/>
          <p:nvPr/>
        </p:nvSpPr>
        <p:spPr>
          <a:xfrm>
            <a:off x="5725953" y="6266908"/>
            <a:ext cx="32251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solidFill>
                  <a:srgbClr val="002060"/>
                </a:solidFill>
              </a:rPr>
              <a:t>БІЛОК – КОЛОЇДНИЙ СТАН</a:t>
            </a:r>
            <a:endParaRPr lang="uk-UA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02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8991600" cy="914400"/>
          </a:xfrm>
        </p:spPr>
        <p:txBody>
          <a:bodyPr/>
          <a:lstStyle/>
          <a:p>
            <a:r>
              <a:rPr lang="ru-RU" sz="4000" dirty="0"/>
              <a:t>За </a:t>
            </a:r>
            <a:r>
              <a:rPr lang="ru-RU" sz="4000" dirty="0" err="1"/>
              <a:t>хімічним</a:t>
            </a:r>
            <a:r>
              <a:rPr lang="ru-RU" sz="4000" dirty="0"/>
              <a:t> складом </a:t>
            </a:r>
            <a:r>
              <a:rPr lang="ru-RU" sz="4000" dirty="0" err="1"/>
              <a:t>розрізняють</a:t>
            </a:r>
            <a:r>
              <a:rPr lang="ru-RU" sz="4000" dirty="0"/>
              <a:t> </a:t>
            </a:r>
            <a:r>
              <a:rPr lang="ru-RU" sz="4000" dirty="0">
                <a:solidFill>
                  <a:srgbClr val="C00000"/>
                </a:solidFill>
              </a:rPr>
              <a:t>прості </a:t>
            </a:r>
            <a:r>
              <a:rPr lang="ru-RU" sz="4000" dirty="0"/>
              <a:t>та</a:t>
            </a:r>
            <a:r>
              <a:rPr lang="ru-RU" sz="4000" dirty="0">
                <a:solidFill>
                  <a:srgbClr val="C00000"/>
                </a:solidFill>
              </a:rPr>
              <a:t> </a:t>
            </a:r>
            <a:r>
              <a:rPr lang="ru-RU" sz="4000" dirty="0" err="1">
                <a:solidFill>
                  <a:srgbClr val="C00000"/>
                </a:solidFill>
              </a:rPr>
              <a:t>складні</a:t>
            </a:r>
            <a:r>
              <a:rPr lang="ru-RU" sz="4000" dirty="0">
                <a:solidFill>
                  <a:srgbClr val="C00000"/>
                </a:solidFill>
              </a:rPr>
              <a:t> </a:t>
            </a:r>
            <a:r>
              <a:rPr lang="ru-RU" sz="4000" dirty="0" smtClean="0"/>
              <a:t>білки</a:t>
            </a:r>
            <a:endParaRPr lang="uk-UA" sz="40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51520" y="1772816"/>
            <a:ext cx="5832648" cy="4896544"/>
          </a:xfrm>
        </p:spPr>
        <p:txBody>
          <a:bodyPr/>
          <a:lstStyle/>
          <a:p>
            <a:pPr marL="0" indent="0" algn="just">
              <a:buNone/>
            </a:pPr>
            <a:r>
              <a:rPr lang="uk-UA" sz="2800" dirty="0"/>
              <a:t>До простих білків, </a:t>
            </a:r>
            <a:r>
              <a:rPr lang="uk-UA" sz="2800" dirty="0" smtClean="0"/>
              <a:t>або </a:t>
            </a:r>
            <a:r>
              <a:rPr lang="uk-UA" sz="2800" b="1" dirty="0" smtClean="0">
                <a:solidFill>
                  <a:srgbClr val="FF0000"/>
                </a:solidFill>
              </a:rPr>
              <a:t>ПРОТЕЇНІВ</a:t>
            </a:r>
            <a:r>
              <a:rPr lang="uk-UA" sz="2800" dirty="0" smtClean="0"/>
              <a:t>, </a:t>
            </a:r>
            <a:r>
              <a:rPr lang="uk-UA" sz="2800" dirty="0"/>
              <a:t>відносяться білки, котрі дають при гідролізі лише </a:t>
            </a:r>
            <a:r>
              <a:rPr lang="uk-UA" sz="2800" dirty="0" smtClean="0"/>
              <a:t>амінокислоти.</a:t>
            </a:r>
          </a:p>
          <a:p>
            <a:pPr marL="0" indent="0">
              <a:buNone/>
            </a:pPr>
            <a:endParaRPr lang="uk-UA" sz="2800" dirty="0" smtClean="0"/>
          </a:p>
          <a:p>
            <a:pPr marL="0" indent="0">
              <a:buNone/>
            </a:pPr>
            <a:endParaRPr lang="uk-UA" sz="2800" dirty="0"/>
          </a:p>
          <a:p>
            <a:pPr marL="0" indent="0">
              <a:buNone/>
            </a:pPr>
            <a:endParaRPr lang="uk-UA" sz="2800" dirty="0"/>
          </a:p>
          <a:p>
            <a:pPr marL="0" indent="0" algn="just">
              <a:buNone/>
            </a:pPr>
            <a:r>
              <a:rPr lang="uk-UA" sz="2400" b="1" dirty="0" smtClean="0">
                <a:solidFill>
                  <a:srgbClr val="0070C0"/>
                </a:solidFill>
              </a:rPr>
              <a:t>Складні</a:t>
            </a:r>
            <a:r>
              <a:rPr lang="uk-UA" sz="2400" dirty="0" smtClean="0"/>
              <a:t> </a:t>
            </a:r>
            <a:r>
              <a:rPr lang="uk-UA" sz="2400" dirty="0"/>
              <a:t>білки складаються із </a:t>
            </a:r>
            <a:r>
              <a:rPr lang="uk-UA" sz="2400" b="1" dirty="0">
                <a:solidFill>
                  <a:srgbClr val="0070C0"/>
                </a:solidFill>
              </a:rPr>
              <a:t>простого білка</a:t>
            </a:r>
            <a:r>
              <a:rPr lang="uk-UA" sz="2400" dirty="0"/>
              <a:t> і додаткової </a:t>
            </a:r>
            <a:r>
              <a:rPr lang="uk-UA" sz="2400" dirty="0" smtClean="0"/>
              <a:t>групи </a:t>
            </a:r>
            <a:r>
              <a:rPr lang="uk-UA" sz="2400" b="1" dirty="0" smtClean="0">
                <a:solidFill>
                  <a:srgbClr val="0070C0"/>
                </a:solidFill>
              </a:rPr>
              <a:t>небілкової  природи</a:t>
            </a:r>
            <a:r>
              <a:rPr lang="uk-UA" sz="2400" dirty="0"/>
              <a:t>. Складні білки поділяються на групи в залежності від </a:t>
            </a:r>
            <a:r>
              <a:rPr lang="uk-UA" sz="2400" dirty="0" smtClean="0"/>
              <a:t>будови небілкової </a:t>
            </a:r>
            <a:r>
              <a:rPr lang="uk-UA" sz="2400" dirty="0"/>
              <a:t>частини </a:t>
            </a:r>
            <a:r>
              <a:rPr lang="uk-UA" sz="2400" dirty="0" smtClean="0"/>
              <a:t>–</a:t>
            </a:r>
            <a:r>
              <a:rPr lang="uk-UA" sz="2400" dirty="0" err="1" smtClean="0"/>
              <a:t>простетичної</a:t>
            </a:r>
            <a:r>
              <a:rPr lang="uk-UA" sz="2400" dirty="0" smtClean="0"/>
              <a:t> групи </a:t>
            </a:r>
            <a:endParaRPr lang="uk-UA" sz="2400" dirty="0"/>
          </a:p>
        </p:txBody>
      </p:sp>
      <p:sp>
        <p:nvSpPr>
          <p:cNvPr id="4" name="Прямокутник 3"/>
          <p:cNvSpPr/>
          <p:nvPr/>
        </p:nvSpPr>
        <p:spPr>
          <a:xfrm>
            <a:off x="1632192" y="3156828"/>
            <a:ext cx="32668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solidFill>
                  <a:srgbClr val="C00000"/>
                </a:solidFill>
              </a:rPr>
              <a:t>Альбумін-ПРОСТИЙ </a:t>
            </a:r>
            <a:r>
              <a:rPr lang="uk-UA" b="1" dirty="0">
                <a:solidFill>
                  <a:srgbClr val="C00000"/>
                </a:solidFill>
              </a:rPr>
              <a:t>БІЛОК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4614" y="3526160"/>
            <a:ext cx="2026460" cy="1234576"/>
          </a:xfrm>
          <a:prstGeom prst="rect">
            <a:avLst/>
          </a:prstGeom>
          <a:effectLst>
            <a:glow rad="127000">
              <a:schemeClr val="accent3">
                <a:lumMod val="85000"/>
              </a:schemeClr>
            </a:glow>
            <a:softEdge rad="38100"/>
          </a:effectLst>
        </p:spPr>
      </p:pic>
      <p:sp>
        <p:nvSpPr>
          <p:cNvPr id="6" name="Прямокутник 5"/>
          <p:cNvSpPr/>
          <p:nvPr/>
        </p:nvSpPr>
        <p:spPr>
          <a:xfrm>
            <a:off x="6188364" y="5489849"/>
            <a:ext cx="24368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C00000"/>
                </a:solidFill>
              </a:rPr>
              <a:t>Гемоглобін-СКЛАДНИЙ  </a:t>
            </a:r>
            <a:r>
              <a:rPr lang="uk-UA" sz="2400" b="1" dirty="0">
                <a:solidFill>
                  <a:srgbClr val="C00000"/>
                </a:solidFill>
              </a:rPr>
              <a:t>БІЛОК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2562" y="1772577"/>
            <a:ext cx="2228491" cy="3717272"/>
          </a:xfrm>
          <a:prstGeom prst="rect">
            <a:avLst/>
          </a:prstGeom>
          <a:effectLst>
            <a:glow rad="127000">
              <a:schemeClr val="accent3">
                <a:lumMod val="8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52661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1274440"/>
          </a:xfrm>
        </p:spPr>
        <p:txBody>
          <a:bodyPr/>
          <a:lstStyle/>
          <a:p>
            <a:pPr algn="just"/>
            <a:r>
              <a:rPr lang="uk-UA" sz="2200" dirty="0"/>
              <a:t>Білки є </a:t>
            </a:r>
            <a:r>
              <a:rPr lang="uk-UA" sz="2200" b="1" dirty="0">
                <a:solidFill>
                  <a:srgbClr val="FF0000"/>
                </a:solidFill>
              </a:rPr>
              <a:t>амфотерними</a:t>
            </a:r>
            <a:r>
              <a:rPr lang="uk-UA" sz="2200" dirty="0"/>
              <a:t> сполуками. При </a:t>
            </a:r>
            <a:r>
              <a:rPr lang="uk-UA" sz="2200" dirty="0" smtClean="0"/>
              <a:t>їх </a:t>
            </a:r>
            <a:r>
              <a:rPr lang="uk-UA" sz="2200" dirty="0" smtClean="0">
                <a:solidFill>
                  <a:srgbClr val="0070C0"/>
                </a:solidFill>
              </a:rPr>
              <a:t>нагріванні</a:t>
            </a:r>
            <a:r>
              <a:rPr lang="uk-UA" sz="2200" dirty="0" smtClean="0"/>
              <a:t>, </a:t>
            </a:r>
            <a:r>
              <a:rPr lang="uk-UA" sz="2200" b="1" dirty="0" smtClean="0">
                <a:solidFill>
                  <a:srgbClr val="7030A0"/>
                </a:solidFill>
              </a:rPr>
              <a:t>опроміненні</a:t>
            </a:r>
            <a:r>
              <a:rPr lang="uk-UA" sz="2200" dirty="0"/>
              <a:t>, </a:t>
            </a:r>
            <a:r>
              <a:rPr lang="uk-UA" sz="2200" b="1" dirty="0">
                <a:solidFill>
                  <a:srgbClr val="00B050"/>
                </a:solidFill>
              </a:rPr>
              <a:t>додаванні</a:t>
            </a:r>
            <a:r>
              <a:rPr lang="uk-UA" sz="2200" dirty="0"/>
              <a:t> деяких </a:t>
            </a:r>
            <a:r>
              <a:rPr lang="uk-UA" sz="2200" b="1" dirty="0" smtClean="0">
                <a:solidFill>
                  <a:srgbClr val="00B050"/>
                </a:solidFill>
              </a:rPr>
              <a:t>речовин</a:t>
            </a:r>
            <a:r>
              <a:rPr lang="uk-UA" sz="2200" dirty="0" smtClean="0"/>
              <a:t> відбувається </a:t>
            </a:r>
            <a:r>
              <a:rPr lang="uk-UA" sz="2200" b="1" dirty="0" smtClean="0">
                <a:solidFill>
                  <a:srgbClr val="FF0000"/>
                </a:solidFill>
              </a:rPr>
              <a:t>денатурація </a:t>
            </a:r>
            <a:r>
              <a:rPr lang="uk-UA" sz="2200" b="1" dirty="0">
                <a:solidFill>
                  <a:srgbClr val="FF0000"/>
                </a:solidFill>
              </a:rPr>
              <a:t>білка</a:t>
            </a:r>
            <a:r>
              <a:rPr lang="uk-UA" sz="2200" dirty="0"/>
              <a:t> — </a:t>
            </a:r>
            <a:r>
              <a:rPr lang="uk-UA" sz="2200" b="1" dirty="0" smtClean="0">
                <a:solidFill>
                  <a:srgbClr val="002060"/>
                </a:solidFill>
              </a:rPr>
              <a:t>руйнування</a:t>
            </a:r>
            <a:r>
              <a:rPr lang="uk-UA" sz="2200" dirty="0" smtClean="0"/>
              <a:t> </a:t>
            </a:r>
            <a:r>
              <a:rPr lang="uk-UA" sz="2200" dirty="0"/>
              <a:t>його просторової будови і втрата </a:t>
            </a:r>
            <a:r>
              <a:rPr lang="uk-UA" sz="2200" dirty="0" smtClean="0"/>
              <a:t>біологічних </a:t>
            </a:r>
            <a:r>
              <a:rPr lang="uk-UA" sz="2200" dirty="0"/>
              <a:t>функцій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51520" y="1556792"/>
            <a:ext cx="8640960" cy="4463008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/>
              <a:t> у кислому </a:t>
            </a:r>
            <a:r>
              <a:rPr lang="ru-RU" sz="2800" dirty="0" err="1"/>
              <a:t>середовищі</a:t>
            </a:r>
            <a:r>
              <a:rPr lang="ru-RU" sz="2800" dirty="0"/>
              <a:t> </a:t>
            </a:r>
            <a:r>
              <a:rPr lang="ru-RU" sz="2800" dirty="0" smtClean="0"/>
              <a:t>білки </a:t>
            </a:r>
            <a:r>
              <a:rPr lang="ru-RU" sz="2800" dirty="0" err="1"/>
              <a:t>реагують</a:t>
            </a:r>
            <a:r>
              <a:rPr lang="ru-RU" sz="2800" dirty="0"/>
              <a:t> як </a:t>
            </a:r>
            <a:r>
              <a:rPr lang="ru-RU" sz="2800" dirty="0" err="1"/>
              <a:t>основи</a:t>
            </a:r>
            <a:r>
              <a:rPr lang="ru-RU" sz="2800" dirty="0"/>
              <a:t>, у </a:t>
            </a:r>
            <a:r>
              <a:rPr lang="ru-RU" sz="2800" dirty="0" err="1"/>
              <a:t>лужному</a:t>
            </a:r>
            <a:r>
              <a:rPr lang="ru-RU" sz="2800" dirty="0"/>
              <a:t> – </a:t>
            </a:r>
            <a:r>
              <a:rPr lang="ru-RU" sz="2800" dirty="0" smtClean="0"/>
              <a:t>як </a:t>
            </a:r>
            <a:r>
              <a:rPr lang="ru-RU" sz="2800" dirty="0" err="1" smtClean="0"/>
              <a:t>кислоти</a:t>
            </a:r>
            <a:endParaRPr lang="ru-RU" sz="2800" dirty="0" smtClean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564903"/>
            <a:ext cx="8352928" cy="2348280"/>
          </a:xfrm>
          <a:prstGeom prst="rect">
            <a:avLst/>
          </a:prstGeom>
          <a:effectLst>
            <a:glow rad="127000">
              <a:schemeClr val="accent3">
                <a:lumMod val="85000"/>
              </a:schemeClr>
            </a:glow>
          </a:effectLst>
        </p:spPr>
      </p:pic>
      <p:sp>
        <p:nvSpPr>
          <p:cNvPr id="5" name="Прямокутник 4"/>
          <p:cNvSpPr/>
          <p:nvPr/>
        </p:nvSpPr>
        <p:spPr>
          <a:xfrm>
            <a:off x="251520" y="4913183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3600" dirty="0" err="1">
                <a:solidFill>
                  <a:schemeClr val="tx2"/>
                </a:solidFill>
              </a:rPr>
              <a:t>Ренатурація</a:t>
            </a:r>
            <a:r>
              <a:rPr lang="uk-UA" sz="3600" dirty="0">
                <a:solidFill>
                  <a:schemeClr val="tx2"/>
                </a:solidFill>
              </a:rPr>
              <a:t> </a:t>
            </a:r>
            <a:r>
              <a:rPr lang="uk-UA" sz="3600" dirty="0" smtClean="0">
                <a:solidFill>
                  <a:schemeClr val="tx2"/>
                </a:solidFill>
              </a:rPr>
              <a:t> </a:t>
            </a:r>
            <a:r>
              <a:rPr lang="uk-UA" sz="3600" dirty="0">
                <a:solidFill>
                  <a:schemeClr val="tx2"/>
                </a:solidFill>
              </a:rPr>
              <a:t>— відновлення структури білка на початковій </a:t>
            </a:r>
            <a:r>
              <a:rPr lang="uk-UA" sz="3600" dirty="0" smtClean="0">
                <a:solidFill>
                  <a:schemeClr val="tx2"/>
                </a:solidFill>
              </a:rPr>
              <a:t>стадії руйнування</a:t>
            </a:r>
            <a:endParaRPr lang="uk-UA" sz="3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112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914400"/>
          </a:xfrm>
        </p:spPr>
        <p:txBody>
          <a:bodyPr/>
          <a:lstStyle/>
          <a:p>
            <a:r>
              <a:rPr lang="uk-UA" b="1" dirty="0" smtClean="0"/>
              <a:t>ХІМІЧНІ ВЛАСТИВОСТІ БІЛКІВ: </a:t>
            </a:r>
            <a:r>
              <a:rPr lang="uk-UA" b="1" dirty="0" smtClean="0">
                <a:solidFill>
                  <a:srgbClr val="FF0000"/>
                </a:solidFill>
              </a:rPr>
              <a:t>ГІДРОЛІЗ, РОЗКЛАД</a:t>
            </a:r>
            <a:endParaRPr lang="uk-UA" b="1" dirty="0">
              <a:solidFill>
                <a:srgbClr val="FF0000"/>
              </a:solidFill>
            </a:endParaRPr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556792"/>
            <a:ext cx="8428776" cy="3744416"/>
          </a:xfrm>
          <a:effectLst>
            <a:glow rad="127000">
              <a:schemeClr val="accent3">
                <a:lumMod val="85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5373216"/>
            <a:ext cx="8428776" cy="1008112"/>
          </a:xfrm>
          <a:prstGeom prst="rect">
            <a:avLst/>
          </a:prstGeom>
          <a:effectLst>
            <a:glow rad="127000">
              <a:schemeClr val="accent3">
                <a:lumMod val="8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091236432"/>
      </p:ext>
    </p:extLst>
  </p:cSld>
  <p:clrMapOvr>
    <a:masterClrMapping/>
  </p:clrMapOvr>
</p:sld>
</file>

<file path=ppt/theme/theme1.xml><?xml version="1.0" encoding="utf-8"?>
<a:theme xmlns:a="http://schemas.openxmlformats.org/drawingml/2006/main" name="01018373">
  <a:themeElements>
    <a:clrScheme name="Echo 7">
      <a:dk1>
        <a:srgbClr val="336666"/>
      </a:dk1>
      <a:lt1>
        <a:srgbClr val="FFFFFF"/>
      </a:lt1>
      <a:dk2>
        <a:srgbClr val="000000"/>
      </a:dk2>
      <a:lt2>
        <a:srgbClr val="666699"/>
      </a:lt2>
      <a:accent1>
        <a:srgbClr val="99CCCC"/>
      </a:accent1>
      <a:accent2>
        <a:srgbClr val="CCCCCC"/>
      </a:accent2>
      <a:accent3>
        <a:srgbClr val="FFFFFF"/>
      </a:accent3>
      <a:accent4>
        <a:srgbClr val="2A5656"/>
      </a:accent4>
      <a:accent5>
        <a:srgbClr val="CAE2E2"/>
      </a:accent5>
      <a:accent6>
        <a:srgbClr val="B9B9B9"/>
      </a:accent6>
      <a:hlink>
        <a:srgbClr val="006666"/>
      </a:hlink>
      <a:folHlink>
        <a:srgbClr val="B2B2B2"/>
      </a:folHlink>
    </a:clrScheme>
    <a:fontScheme name="Echo">
      <a:majorFont>
        <a:latin typeface="Verdana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Times New Roman" pitchFamily="18" charset="0"/>
          </a:defRPr>
        </a:defPPr>
      </a:lstStyle>
    </a:lnDef>
  </a:objectDefaults>
  <a:extraClrSchemeLst>
    <a:extraClrScheme>
      <a:clrScheme name="Echo 1">
        <a:dk1>
          <a:srgbClr val="25252F"/>
        </a:dk1>
        <a:lt1>
          <a:srgbClr val="9999FF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3399"/>
        </a:accent2>
        <a:accent3>
          <a:srgbClr val="AAAAAA"/>
        </a:accent3>
        <a:accent4>
          <a:srgbClr val="8282DA"/>
        </a:accent4>
        <a:accent5>
          <a:srgbClr val="ADB8FF"/>
        </a:accent5>
        <a:accent6>
          <a:srgbClr val="002D8A"/>
        </a:accent6>
        <a:hlink>
          <a:srgbClr val="0099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2">
        <a:dk1>
          <a:srgbClr val="314183"/>
        </a:dk1>
        <a:lt1>
          <a:srgbClr val="FFFFFF"/>
        </a:lt1>
        <a:dk2>
          <a:srgbClr val="0B1E45"/>
        </a:dk2>
        <a:lt2>
          <a:srgbClr val="FFFFFF"/>
        </a:lt2>
        <a:accent1>
          <a:srgbClr val="6666FF"/>
        </a:accent1>
        <a:accent2>
          <a:srgbClr val="0066FF"/>
        </a:accent2>
        <a:accent3>
          <a:srgbClr val="AAABB0"/>
        </a:accent3>
        <a:accent4>
          <a:srgbClr val="DADADA"/>
        </a:accent4>
        <a:accent5>
          <a:srgbClr val="B8B8FF"/>
        </a:accent5>
        <a:accent6>
          <a:srgbClr val="005CE7"/>
        </a:accent6>
        <a:hlink>
          <a:srgbClr val="00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3">
        <a:dk1>
          <a:srgbClr val="194349"/>
        </a:dk1>
        <a:lt1>
          <a:srgbClr val="FFFFCC"/>
        </a:lt1>
        <a:dk2>
          <a:srgbClr val="006666"/>
        </a:dk2>
        <a:lt2>
          <a:srgbClr val="FFFFFF"/>
        </a:lt2>
        <a:accent1>
          <a:srgbClr val="99CC00"/>
        </a:accent1>
        <a:accent2>
          <a:srgbClr val="00B6B2"/>
        </a:accent2>
        <a:accent3>
          <a:srgbClr val="AAB8B8"/>
        </a:accent3>
        <a:accent4>
          <a:srgbClr val="DADAAE"/>
        </a:accent4>
        <a:accent5>
          <a:srgbClr val="CAE2AA"/>
        </a:accent5>
        <a:accent6>
          <a:srgbClr val="00A5A1"/>
        </a:accent6>
        <a:hlink>
          <a:srgbClr val="669900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4">
        <a:dk1>
          <a:srgbClr val="194349"/>
        </a:dk1>
        <a:lt1>
          <a:srgbClr val="FFFFCC"/>
        </a:lt1>
        <a:dk2>
          <a:srgbClr val="0000FF"/>
        </a:dk2>
        <a:lt2>
          <a:srgbClr val="FFFFFF"/>
        </a:lt2>
        <a:accent1>
          <a:srgbClr val="0099FF"/>
        </a:accent1>
        <a:accent2>
          <a:srgbClr val="33CC33"/>
        </a:accent2>
        <a:accent3>
          <a:srgbClr val="AAAAFF"/>
        </a:accent3>
        <a:accent4>
          <a:srgbClr val="DADAAE"/>
        </a:accent4>
        <a:accent5>
          <a:srgbClr val="AACAFF"/>
        </a:accent5>
        <a:accent6>
          <a:srgbClr val="2DB9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5">
        <a:dk1>
          <a:srgbClr val="194349"/>
        </a:dk1>
        <a:lt1>
          <a:srgbClr val="FFFFCC"/>
        </a:lt1>
        <a:dk2>
          <a:srgbClr val="72A497"/>
        </a:dk2>
        <a:lt2>
          <a:srgbClr val="000000"/>
        </a:lt2>
        <a:accent1>
          <a:srgbClr val="805D32"/>
        </a:accent1>
        <a:accent2>
          <a:srgbClr val="7D2F3C"/>
        </a:accent2>
        <a:accent3>
          <a:srgbClr val="BCCFC9"/>
        </a:accent3>
        <a:accent4>
          <a:srgbClr val="DADAAE"/>
        </a:accent4>
        <a:accent5>
          <a:srgbClr val="C0B6AD"/>
        </a:accent5>
        <a:accent6>
          <a:srgbClr val="712A35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6">
        <a:dk1>
          <a:srgbClr val="1C1C1C"/>
        </a:dk1>
        <a:lt1>
          <a:srgbClr val="FFFFFF"/>
        </a:lt1>
        <a:dk2>
          <a:srgbClr val="710F0F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BB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666699"/>
        </a:hlink>
        <a:folHlink>
          <a:srgbClr val="99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7">
        <a:dk1>
          <a:srgbClr val="336666"/>
        </a:dk1>
        <a:lt1>
          <a:srgbClr val="FFFFFF"/>
        </a:lt1>
        <a:dk2>
          <a:srgbClr val="000000"/>
        </a:dk2>
        <a:lt2>
          <a:srgbClr val="666699"/>
        </a:lt2>
        <a:accent1>
          <a:srgbClr val="99CCCC"/>
        </a:accent1>
        <a:accent2>
          <a:srgbClr val="CCCCCC"/>
        </a:accent2>
        <a:accent3>
          <a:srgbClr val="FFFFFF"/>
        </a:accent3>
        <a:accent4>
          <a:srgbClr val="2A5656"/>
        </a:accent4>
        <a:accent5>
          <a:srgbClr val="CAE2E2"/>
        </a:accent5>
        <a:accent6>
          <a:srgbClr val="B9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8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336699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9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CC33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B98A00"/>
        </a:accent6>
        <a:hlink>
          <a:srgbClr val="CC66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10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666699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8A8AE7"/>
        </a:accent6>
        <a:hlink>
          <a:srgbClr val="3366FF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AE7224F8-078A-4341-8DE8-9CF98DE80A6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Презентація проекту для наукової виставки</Template>
  <TotalTime>487</TotalTime>
  <Words>595</Words>
  <Application>Microsoft Office PowerPoint</Application>
  <PresentationFormat>Екран (4:3)</PresentationFormat>
  <Paragraphs>63</Paragraphs>
  <Slides>12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7" baseType="lpstr">
      <vt:lpstr>Arial</vt:lpstr>
      <vt:lpstr>Times New Roman</vt:lpstr>
      <vt:lpstr>Verdana</vt:lpstr>
      <vt:lpstr>Wingdings</vt:lpstr>
      <vt:lpstr>01018373</vt:lpstr>
      <vt:lpstr>Білки як високомолекулярні сполуки.  Хімічні властивості білків</vt:lpstr>
      <vt:lpstr>Білки — поліпептиди, які складаються із фрагментів молекул α-амінокислот і виконують особливі функції в живих організмах</vt:lpstr>
      <vt:lpstr>ДОБОВА ПОТРЕБА БІЛКІВ ДЛЯ ДОРОСЛОЇ ЛЮДИНИ 70-80 Г (ІНДИВІДУАЛЬНО)</vt:lpstr>
      <vt:lpstr>ПЕПТИД – білкова молекула, в якій два або більше залишків α-амiнокислот (однакових або різних) з'єднанi мiж собою пептидними зв'язками </vt:lpstr>
      <vt:lpstr>СТРУКТУРА БІЛКІВ</vt:lpstr>
      <vt:lpstr>ФІЗИЧНІ ВЛАСТИВОСТІ БІЛКІВ</vt:lpstr>
      <vt:lpstr>За хімічним складом розрізняють прості та складні білки</vt:lpstr>
      <vt:lpstr>Білки є амфотерними сполуками. При їх нагріванні, опроміненні, додаванні деяких речовин відбувається денатурація білка — руйнування його просторової будови і втрата біологічних функцій</vt:lpstr>
      <vt:lpstr>ХІМІЧНІ ВЛАСТИВОСТІ БІЛКІВ: ГІДРОЛІЗ, РОЗКЛАД</vt:lpstr>
      <vt:lpstr>ХІМІЧНІ ВЛАСТИВОСТІ БІЛКІВ: КОЛЬОРОВІ РЕАКЦІЇ </vt:lpstr>
      <vt:lpstr>ВИСНОВКИ</vt:lpstr>
      <vt:lpstr>ДОМАШНЄ ЗАВДАННЯ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Білки як високомолекулярні сполуки.  Хімічні властивості білків</dc:title>
  <dc:creator>Закликовська А.В.</dc:creator>
  <cp:keywords/>
  <cp:lastModifiedBy>Закликовська А.В.</cp:lastModifiedBy>
  <cp:revision>33</cp:revision>
  <cp:lastPrinted>1601-01-01T00:00:00Z</cp:lastPrinted>
  <dcterms:created xsi:type="dcterms:W3CDTF">2020-04-22T14:40:27Z</dcterms:created>
  <dcterms:modified xsi:type="dcterms:W3CDTF">2021-08-23T13:10:05Z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TC010183731033</vt:lpwstr>
  </property>
</Properties>
</file>