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7" r:id="rId3"/>
    <p:sldId id="257" r:id="rId4"/>
    <p:sldId id="268" r:id="rId5"/>
    <p:sldId id="269" r:id="rId6"/>
    <p:sldId id="270" r:id="rId7"/>
    <p:sldId id="271" r:id="rId8"/>
    <p:sldId id="272" r:id="rId9"/>
    <p:sldId id="266" r:id="rId10"/>
    <p:sldId id="273" r:id="rId11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60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57FDB4-E947-496C-B7FD-F436FA8237D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E4C80B-8910-445E-8D30-7A590951118B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212540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70809A4-F00E-45DC-B87B-CA1253D57013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Редагувати стиль зразка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81F1E7-4EFD-4BFF-B438-FCD52FD36B1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735619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0011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 dirty="0"/>
              <a:t>Це запитання, на яке має відповісти експеримент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D81F1E7-4EFD-4BFF-B438-FCD52FD36B17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482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uk-UA" noProof="0" smtClean="0"/>
              <a:t>9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44646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4572000"/>
            <a:ext cx="121920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609600" y="4740333"/>
            <a:ext cx="10972800" cy="1263534"/>
          </a:xfrm>
        </p:spPr>
        <p:txBody>
          <a:bodyPr rtlCol="0" anchor="ctr">
            <a:normAutofit/>
          </a:bodyPr>
          <a:lstStyle>
            <a:lvl1pPr algn="l">
              <a:defRPr sz="58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0" y="62103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09600" y="6286500"/>
            <a:ext cx="10972800" cy="45720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pic>
        <p:nvPicPr>
          <p:cNvPr id="9" name="Зображення 8" descr="Пробірки крупним планом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6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03961F-F828-40EF-9DEF-01B35B01C72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155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9310254" y="0"/>
            <a:ext cx="28817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 flipH="1">
            <a:off x="9310254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486900" y="685800"/>
            <a:ext cx="2324100" cy="5486399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199" y="685800"/>
            <a:ext cx="8105775" cy="5486399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37B10B-F7C6-4FDB-B3A8-616680D6211D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64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C8E1D2-9B88-40D4-BE2C-8BEA709BF60E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3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0"/>
            <a:ext cx="12192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3153095"/>
            <a:ext cx="10972800" cy="2286000"/>
          </a:xfrm>
        </p:spPr>
        <p:txBody>
          <a:bodyPr rtlCol="0" anchor="b">
            <a:normAutofit/>
          </a:bodyPr>
          <a:lstStyle>
            <a:lvl1pPr>
              <a:defRPr sz="5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0" y="57531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3250" y="5864054"/>
            <a:ext cx="10972800" cy="450042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93724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66800" y="1714501"/>
            <a:ext cx="4752109" cy="4457700"/>
          </a:xfrm>
        </p:spPr>
        <p:txBody>
          <a:bodyPr rtlCol="0">
            <a:normAutofit/>
          </a:bodyPr>
          <a:lstStyle>
            <a:lvl1pPr rtl="0"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73091" y="1714501"/>
            <a:ext cx="4752109" cy="4457700"/>
          </a:xfrm>
        </p:spPr>
        <p:txBody>
          <a:bodyPr rtlCol="0">
            <a:normAutofit/>
          </a:bodyPr>
          <a:lstStyle>
            <a:lvl1pPr rtl="0"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7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4EDAB6-45E2-40E6-B4CD-BB3063C9833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23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529541"/>
            <a:ext cx="4754880" cy="811583"/>
          </a:xfrm>
        </p:spPr>
        <p:txBody>
          <a:bodyPr rtlCol="0" anchor="b"/>
          <a:lstStyle>
            <a:lvl1pPr marL="0" indent="0" rtl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066800" y="2484692"/>
            <a:ext cx="4754880" cy="3687508"/>
          </a:xfrm>
        </p:spPr>
        <p:txBody>
          <a:bodyPr rtlCol="0"/>
          <a:lstStyle>
            <a:lvl1pPr rtl="0"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370320" y="1529541"/>
            <a:ext cx="4754880" cy="811583"/>
          </a:xfrm>
        </p:spPr>
        <p:txBody>
          <a:bodyPr rtlCol="0" anchor="b"/>
          <a:lstStyle>
            <a:lvl1pPr marL="0" indent="0" rtl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370320" y="2484692"/>
            <a:ext cx="4754880" cy="3687508"/>
          </a:xfrm>
        </p:spPr>
        <p:txBody>
          <a:bodyPr rtlCol="0"/>
          <a:lstStyle>
            <a:lvl1pPr rtl="0"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5FAF08-AD21-4B61-BC65-871CB41B90C0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062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F91D4-18A8-4D6B-B80C-E73046482A76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594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862448-6EDB-47E1-B73E-E9CD46EB187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63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 12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9" name="Пряма сполучна лінія 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0519" y="465512"/>
            <a:ext cx="3506162" cy="1600200"/>
          </a:xfrm>
        </p:spPr>
        <p:txBody>
          <a:bodyPr rtlCol="0" anchor="t">
            <a:normAutofit/>
          </a:bodyPr>
          <a:lstStyle>
            <a:lvl1pPr>
              <a:defRPr sz="2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380519" y="3746500"/>
            <a:ext cx="3506162" cy="2425700"/>
          </a:xfrm>
        </p:spPr>
        <p:txBody>
          <a:bodyPr rtlCol="0" anchor="b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99000" y="465513"/>
            <a:ext cx="7048500" cy="5935287"/>
          </a:xfrm>
        </p:spPr>
        <p:txBody>
          <a:bodyPr rtlCol="0">
            <a:normAutofit/>
          </a:bodyPr>
          <a:lstStyle>
            <a:lvl1pPr rtl="0"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20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2688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29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9" name="Пряма сполучна лінія 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4048" y="466344"/>
            <a:ext cx="3502152" cy="1600200"/>
          </a:xfrm>
        </p:spPr>
        <p:txBody>
          <a:bodyPr rtlCol="0" anchor="t">
            <a:normAutofit/>
          </a:bodyPr>
          <a:lstStyle>
            <a:lvl1pPr>
              <a:defRPr sz="2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</p:spPr>
        <p:txBody>
          <a:bodyPr rtlCol="0" anchor="b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4309872" y="0"/>
            <a:ext cx="7882128" cy="6858000"/>
          </a:xfrm>
        </p:spPr>
        <p:txBody>
          <a:bodyPr tIns="7315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493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1066800" y="127000"/>
            <a:ext cx="10058400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cxnSp>
        <p:nvCxnSpPr>
          <p:cNvPr id="9" name="Пряма сполучна лінія 8"/>
          <p:cNvCxnSpPr/>
          <p:nvPr/>
        </p:nvCxnSpPr>
        <p:spPr>
          <a:xfrm>
            <a:off x="0" y="13716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714500"/>
            <a:ext cx="100584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/>
              <a:t>Редагувати стиль зразка тексту</a:t>
            </a:r>
            <a:endParaRPr lang="uk-UA" noProof="0" dirty="0"/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724" y="6394450"/>
            <a:ext cx="52387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5F4C9F40-B079-4B71-A627-7266DFEA7F03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809625" y="6394450"/>
            <a:ext cx="81343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9486900" y="6394450"/>
            <a:ext cx="23241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E8EB6C81-344E-4ADA-961B-FB0F6976ADDB}" type="datetime1">
              <a:rPr lang="uk-UA" noProof="0" smtClean="0"/>
              <a:t>23.08.2021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275958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ts val="2200"/>
        </a:spcBef>
        <a:buClr>
          <a:schemeClr val="tx1">
            <a:lumMod val="65000"/>
          </a:schemeClr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ts val="1600"/>
        </a:spcBef>
        <a:buClr>
          <a:schemeClr val="tx1">
            <a:lumMod val="6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ts val="1200"/>
        </a:spcBef>
        <a:buClr>
          <a:schemeClr val="tx1">
            <a:lumMod val="65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ts val="10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17320" indent="-228600" algn="l" defTabSz="914400" rtl="0" eaLnBrk="1" latinLnBrk="0" hangingPunct="1">
        <a:spcBef>
          <a:spcPts val="8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5910" y="4740333"/>
            <a:ext cx="11887200" cy="1263534"/>
          </a:xfrm>
        </p:spPr>
        <p:txBody>
          <a:bodyPr rtlCol="0">
            <a:normAutofit fontScale="90000"/>
          </a:bodyPr>
          <a:lstStyle/>
          <a:p>
            <a:r>
              <a:rPr lang="uk-UA" dirty="0"/>
              <a:t>Алюміній: фізичні і хімічні </a:t>
            </a:r>
            <a:r>
              <a:rPr lang="uk-UA" dirty="0" smtClean="0"/>
              <a:t>властивості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078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27" y="259993"/>
            <a:ext cx="11817246" cy="1658748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 </a:t>
            </a:r>
            <a:r>
              <a:rPr lang="ru-RU" sz="5400" dirty="0"/>
              <a:t>Поясніть, </a:t>
            </a:r>
            <a:r>
              <a:rPr lang="ru-RU" sz="5400" dirty="0" err="1"/>
              <a:t>чому</a:t>
            </a:r>
            <a:r>
              <a:rPr lang="ru-RU" sz="5400" dirty="0"/>
              <a:t> </a:t>
            </a:r>
            <a:r>
              <a:rPr lang="ru-RU" sz="5400" dirty="0" err="1"/>
              <a:t>хімічно</a:t>
            </a:r>
            <a:r>
              <a:rPr lang="ru-RU" sz="5400" dirty="0"/>
              <a:t> </a:t>
            </a:r>
            <a:r>
              <a:rPr lang="ru-RU" sz="5400" dirty="0" err="1"/>
              <a:t>активний</a:t>
            </a:r>
            <a:r>
              <a:rPr lang="ru-RU" sz="5400" dirty="0"/>
              <a:t> </a:t>
            </a:r>
            <a:r>
              <a:rPr lang="ru-RU" sz="5400" dirty="0" err="1"/>
              <a:t>алюміній</a:t>
            </a:r>
            <a:r>
              <a:rPr lang="ru-RU" sz="5400" dirty="0"/>
              <a:t> </a:t>
            </a:r>
            <a:r>
              <a:rPr lang="ru-RU" sz="5400" dirty="0" err="1"/>
              <a:t>стійкий</a:t>
            </a:r>
            <a:r>
              <a:rPr lang="ru-RU" sz="5400" dirty="0"/>
              <a:t> до </a:t>
            </a:r>
            <a:r>
              <a:rPr lang="ru-RU" sz="5400" dirty="0" err="1" smtClean="0"/>
              <a:t>корозії</a:t>
            </a:r>
            <a:endParaRPr lang="uk-UA" sz="54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508" y="2098623"/>
            <a:ext cx="6676765" cy="450531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26" y="2098623"/>
            <a:ext cx="4930619" cy="450531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99329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59994"/>
            <a:ext cx="11962150" cy="504504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/>
              <a:t>Алюміній</a:t>
            </a:r>
            <a:r>
              <a:rPr lang="ru-RU" sz="3200" dirty="0"/>
              <a:t> є </a:t>
            </a:r>
            <a:r>
              <a:rPr lang="ru-RU" sz="3200" dirty="0" err="1"/>
              <a:t>найпоширенішим</a:t>
            </a:r>
            <a:r>
              <a:rPr lang="ru-RU" sz="3200" dirty="0"/>
              <a:t> </a:t>
            </a:r>
            <a:r>
              <a:rPr lang="ru-RU" sz="3200" dirty="0" err="1"/>
              <a:t>металічним</a:t>
            </a:r>
            <a:r>
              <a:rPr lang="ru-RU" sz="3200" dirty="0"/>
              <a:t> </a:t>
            </a:r>
            <a:r>
              <a:rPr lang="ru-RU" sz="3200" dirty="0" err="1"/>
              <a:t>елементом</a:t>
            </a:r>
            <a:r>
              <a:rPr lang="ru-RU" sz="3200" dirty="0"/>
              <a:t> на </a:t>
            </a:r>
            <a:r>
              <a:rPr lang="ru-RU" sz="3200" dirty="0" err="1"/>
              <a:t>Землі</a:t>
            </a:r>
            <a:endParaRPr lang="uk-UA" sz="32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19921" y="5823679"/>
            <a:ext cx="11842230" cy="103432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Через </a:t>
            </a:r>
            <a:r>
              <a:rPr lang="ru-RU" b="1" dirty="0" err="1" smtClean="0">
                <a:solidFill>
                  <a:schemeClr val="tx1"/>
                </a:solidFill>
              </a:rPr>
              <a:t>високу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хімічну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активність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вигляді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простої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речовини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Алюміній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 smtClean="0">
                <a:solidFill>
                  <a:schemeClr val="tx1"/>
                </a:solidFill>
              </a:rPr>
              <a:t>природі</a:t>
            </a:r>
            <a:r>
              <a:rPr lang="ru-RU" b="1" dirty="0" smtClean="0">
                <a:solidFill>
                  <a:schemeClr val="tx1"/>
                </a:solidFill>
              </a:rPr>
              <a:t> не </a:t>
            </a:r>
            <a:r>
              <a:rPr lang="ru-RU" b="1" dirty="0" err="1" smtClean="0">
                <a:solidFill>
                  <a:schemeClr val="tx1"/>
                </a:solidFill>
              </a:rPr>
              <a:t>трапляється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b="1" dirty="0" err="1">
                <a:solidFill>
                  <a:schemeClr val="tx1"/>
                </a:solidFill>
              </a:rPr>
              <a:t>Він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міститься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складі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сполук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які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утворюють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ґрунти</a:t>
            </a:r>
            <a:r>
              <a:rPr lang="ru-RU" b="1" dirty="0" smtClean="0">
                <a:solidFill>
                  <a:schemeClr val="tx1"/>
                </a:solidFill>
              </a:rPr>
              <a:t> — </a:t>
            </a:r>
            <a:r>
              <a:rPr lang="ru-RU" b="1" dirty="0" err="1">
                <a:solidFill>
                  <a:srgbClr val="FFFF00"/>
                </a:solidFill>
              </a:rPr>
              <a:t>глиноземів</a:t>
            </a:r>
            <a:r>
              <a:rPr lang="ru-RU" b="1" dirty="0">
                <a:solidFill>
                  <a:srgbClr val="FFFF00"/>
                </a:solidFill>
              </a:rPr>
              <a:t> (А</a:t>
            </a:r>
            <a:r>
              <a:rPr lang="ru-RU" sz="1400" dirty="0">
                <a:solidFill>
                  <a:srgbClr val="FFFF00"/>
                </a:solidFill>
              </a:rPr>
              <a:t>12</a:t>
            </a:r>
            <a:r>
              <a:rPr lang="ru-RU" b="1" dirty="0">
                <a:solidFill>
                  <a:srgbClr val="FFFF00"/>
                </a:solidFill>
              </a:rPr>
              <a:t>0 </a:t>
            </a:r>
            <a:r>
              <a:rPr lang="ru-RU" sz="1600" b="1" dirty="0">
                <a:solidFill>
                  <a:srgbClr val="FFFF00"/>
                </a:solidFill>
              </a:rPr>
              <a:t>3</a:t>
            </a:r>
            <a:r>
              <a:rPr lang="ru-RU" b="1" dirty="0">
                <a:solidFill>
                  <a:srgbClr val="FFFF00"/>
                </a:solidFill>
              </a:rPr>
              <a:t>)  </a:t>
            </a:r>
            <a:r>
              <a:rPr lang="ru-RU" b="1" dirty="0">
                <a:solidFill>
                  <a:schemeClr val="tx1"/>
                </a:solidFill>
              </a:rPr>
              <a:t>і </a:t>
            </a:r>
            <a:r>
              <a:rPr lang="ru-RU" b="1" dirty="0" err="1">
                <a:solidFill>
                  <a:srgbClr val="FFFF00"/>
                </a:solidFill>
              </a:rPr>
              <a:t>бокситів</a:t>
            </a:r>
            <a:r>
              <a:rPr lang="ru-RU" b="1" dirty="0">
                <a:solidFill>
                  <a:srgbClr val="FFFF00"/>
                </a:solidFill>
              </a:rPr>
              <a:t> (А</a:t>
            </a:r>
            <a:r>
              <a:rPr lang="ru-RU" sz="1600" b="1" dirty="0">
                <a:solidFill>
                  <a:srgbClr val="FFFF00"/>
                </a:solidFill>
              </a:rPr>
              <a:t>12</a:t>
            </a:r>
            <a:r>
              <a:rPr lang="ru-RU" b="1" dirty="0">
                <a:solidFill>
                  <a:srgbClr val="FFFF00"/>
                </a:solidFill>
              </a:rPr>
              <a:t>0 </a:t>
            </a:r>
            <a:r>
              <a:rPr lang="ru-RU" sz="1600" b="1" dirty="0">
                <a:solidFill>
                  <a:srgbClr val="FFFF00"/>
                </a:solidFill>
              </a:rPr>
              <a:t>3</a:t>
            </a:r>
            <a:r>
              <a:rPr lang="ru-RU" b="1" dirty="0">
                <a:solidFill>
                  <a:srgbClr val="FFFF00"/>
                </a:solidFill>
              </a:rPr>
              <a:t>  х Н</a:t>
            </a:r>
            <a:r>
              <a:rPr lang="ru-RU" sz="1600" b="1" dirty="0">
                <a:solidFill>
                  <a:srgbClr val="FFFF00"/>
                </a:solidFill>
              </a:rPr>
              <a:t>2</a:t>
            </a:r>
            <a:r>
              <a:rPr lang="ru-RU" b="1" dirty="0">
                <a:solidFill>
                  <a:srgbClr val="FFFF00"/>
                </a:solidFill>
              </a:rPr>
              <a:t>0)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26" y="1080202"/>
            <a:ext cx="10334020" cy="442777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38111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878112" y="631600"/>
            <a:ext cx="9188970" cy="1006781"/>
          </a:xfrm>
          <a:effectLst>
            <a:glow rad="127000">
              <a:schemeClr val="tx1">
                <a:lumMod val="95000"/>
              </a:schemeClr>
            </a:glow>
            <a:softEdge rad="63500"/>
          </a:effectLst>
        </p:spPr>
        <p:txBody>
          <a:bodyPr rtlCol="0">
            <a:noAutofit/>
          </a:bodyPr>
          <a:lstStyle/>
          <a:p>
            <a:pPr algn="just"/>
            <a:r>
              <a:rPr lang="uk-UA" sz="2400" dirty="0"/>
              <a:t>Алюміній розташований у ІІІА </a:t>
            </a:r>
            <a:r>
              <a:rPr lang="uk-UA" sz="2400" dirty="0" smtClean="0"/>
              <a:t>гру­пі</a:t>
            </a:r>
            <a:r>
              <a:rPr lang="uk-UA" sz="2400" dirty="0"/>
              <a:t>. На зовнішньому енергетичному </a:t>
            </a:r>
            <a:r>
              <a:rPr lang="uk-UA" sz="2400" dirty="0" smtClean="0"/>
              <a:t>рівні атом </a:t>
            </a:r>
            <a:r>
              <a:rPr lang="uk-UA" sz="2400" dirty="0"/>
              <a:t>Алюмінію містить три </a:t>
            </a:r>
            <a:r>
              <a:rPr lang="uk-UA" sz="2400" dirty="0" smtClean="0"/>
              <a:t>електрони, він </a:t>
            </a:r>
            <a:r>
              <a:rPr lang="uk-UA" sz="2400" dirty="0"/>
              <a:t>може лише віддавати електрони, </a:t>
            </a:r>
            <a:r>
              <a:rPr lang="uk-UA" sz="2400" dirty="0" smtClean="0"/>
              <a:t>тому стабільний </a:t>
            </a:r>
            <a:r>
              <a:rPr lang="uk-UA" sz="2400" dirty="0"/>
              <a:t>ступінь </a:t>
            </a:r>
            <a:r>
              <a:rPr lang="uk-UA" sz="2400" dirty="0" smtClean="0"/>
              <a:t>окиснення Алюмінію у </a:t>
            </a:r>
            <a:r>
              <a:rPr lang="uk-UA" sz="2400" dirty="0"/>
              <a:t>сполуках </a:t>
            </a:r>
            <a:r>
              <a:rPr lang="uk-UA" sz="2400" dirty="0" smtClean="0"/>
              <a:t>+3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0" y="2016352"/>
            <a:ext cx="5037696" cy="3500028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570" y="1928621"/>
            <a:ext cx="5546514" cy="367549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762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" y="95267"/>
            <a:ext cx="2037145" cy="173210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0105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6568"/>
            <a:ext cx="12018260" cy="1772134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ФІЗИЧНІ ВЛАСТИВОСТІ АЛЮМІНІЮ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39" y="1978702"/>
            <a:ext cx="6339940" cy="3447619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52" y="1271079"/>
            <a:ext cx="2239608" cy="1845437"/>
          </a:xfrm>
          <a:prstGeom prst="rect">
            <a:avLst/>
          </a:prstGeom>
          <a:effectLst>
            <a:glow rad="127000">
              <a:schemeClr val="tx1">
                <a:lumMod val="95000"/>
                <a:alpha val="99000"/>
              </a:schemeClr>
            </a:glow>
            <a:softEdge rad="889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0257" y="3609821"/>
            <a:ext cx="2728004" cy="1760928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52" y="3702511"/>
            <a:ext cx="2239608" cy="173135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0256" y="1271079"/>
            <a:ext cx="2619375" cy="2030817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2562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250" y="989350"/>
            <a:ext cx="10972800" cy="59960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3"/>
                </a:solidFill>
              </a:rPr>
              <a:t>Хімічні властивості </a:t>
            </a:r>
            <a:r>
              <a:rPr lang="en-US" b="1" dirty="0" smtClean="0">
                <a:solidFill>
                  <a:schemeClr val="accent3"/>
                </a:solidFill>
              </a:rPr>
              <a:t>Al</a:t>
            </a:r>
            <a:r>
              <a:rPr lang="uk-UA" b="1" dirty="0" smtClean="0">
                <a:solidFill>
                  <a:schemeClr val="accent3"/>
                </a:solidFill>
              </a:rPr>
              <a:t/>
            </a:r>
            <a:br>
              <a:rPr lang="uk-UA" b="1" dirty="0" smtClean="0">
                <a:solidFill>
                  <a:schemeClr val="accent3"/>
                </a:solidFill>
              </a:rPr>
            </a:br>
            <a:endParaRPr lang="uk-UA" b="1" dirty="0">
              <a:solidFill>
                <a:schemeClr val="accent3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3171" y="6058927"/>
            <a:ext cx="10972800" cy="450042"/>
          </a:xfrm>
        </p:spPr>
        <p:txBody>
          <a:bodyPr>
            <a:noAutofit/>
          </a:bodyPr>
          <a:lstStyle/>
          <a:p>
            <a:pPr algn="ctr"/>
            <a:r>
              <a:rPr lang="uk-UA" sz="5400" dirty="0">
                <a:solidFill>
                  <a:schemeClr val="tx1"/>
                </a:solidFill>
              </a:rPr>
              <a:t>Алюміній — дуже активний метал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64892" y="1404291"/>
            <a:ext cx="117672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uk-UA" sz="4400" dirty="0" smtClean="0"/>
              <a:t>ВЗАЄМОДІЯ З </a:t>
            </a:r>
            <a:r>
              <a:rPr lang="uk-UA" sz="4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КИСНЕМ</a:t>
            </a:r>
          </a:p>
          <a:p>
            <a:pPr marL="342900" indent="-342900">
              <a:buAutoNum type="arabicParenR"/>
            </a:pPr>
            <a:endParaRPr lang="uk-UA" sz="4400" dirty="0"/>
          </a:p>
          <a:p>
            <a:r>
              <a:rPr lang="uk-UA" sz="4400" dirty="0" smtClean="0"/>
              <a:t>2) ВЗАЄМОДІЯ З </a:t>
            </a:r>
            <a:r>
              <a:rPr lang="uk-UA" sz="4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НЕМЕТАЛАМИ</a:t>
            </a:r>
            <a:endParaRPr lang="uk-UA" sz="4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711" y="1503412"/>
            <a:ext cx="3440404" cy="612682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157" y="3573618"/>
            <a:ext cx="2986339" cy="1986879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157" y="2776982"/>
            <a:ext cx="3028012" cy="59641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sp>
        <p:nvSpPr>
          <p:cNvPr id="10" name="Прямокутник 9"/>
          <p:cNvSpPr/>
          <p:nvPr/>
        </p:nvSpPr>
        <p:spPr>
          <a:xfrm>
            <a:off x="603250" y="3677576"/>
            <a:ext cx="78512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Під час взаємодії </a:t>
            </a:r>
            <a:r>
              <a:rPr lang="uk-UA" sz="2400" dirty="0" smtClean="0"/>
              <a:t>алюмінію з </a:t>
            </a:r>
            <a:r>
              <a:rPr lang="uk-UA" sz="2400" dirty="0"/>
              <a:t>йодом виділяється велика кількість</a:t>
            </a:r>
          </a:p>
          <a:p>
            <a:pPr algn="ctr"/>
            <a:r>
              <a:rPr lang="uk-UA" sz="2400" dirty="0"/>
              <a:t>теплоти, під дією якої йод </a:t>
            </a:r>
            <a:r>
              <a:rPr lang="uk-UA" sz="2400" dirty="0" smtClean="0"/>
              <a:t>частково сублімує</a:t>
            </a:r>
            <a:r>
              <a:rPr lang="uk-UA" sz="2400" dirty="0"/>
              <a:t>, утворюючи хмару випарів</a:t>
            </a:r>
          </a:p>
          <a:p>
            <a:pPr algn="ctr"/>
            <a:r>
              <a:rPr lang="uk-UA" sz="2400" dirty="0"/>
              <a:t>йоду фіолетового кольору</a:t>
            </a:r>
          </a:p>
        </p:txBody>
      </p:sp>
    </p:spTree>
    <p:extLst>
      <p:ext uri="{BB962C8B-B14F-4D97-AF65-F5344CB8AC3E}">
        <p14:creationId xmlns:p14="http://schemas.microsoft.com/office/powerpoint/2010/main" val="152839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250" y="989350"/>
            <a:ext cx="10972800" cy="59960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3"/>
                </a:solidFill>
              </a:rPr>
              <a:t>Хімічні властивості </a:t>
            </a:r>
            <a:r>
              <a:rPr lang="en-US" b="1" dirty="0" smtClean="0">
                <a:solidFill>
                  <a:schemeClr val="accent3"/>
                </a:solidFill>
              </a:rPr>
              <a:t>Al</a:t>
            </a:r>
            <a:r>
              <a:rPr lang="uk-UA" b="1" dirty="0" smtClean="0">
                <a:solidFill>
                  <a:schemeClr val="accent3"/>
                </a:solidFill>
              </a:rPr>
              <a:t/>
            </a:r>
            <a:br>
              <a:rPr lang="uk-UA" b="1" dirty="0" smtClean="0">
                <a:solidFill>
                  <a:schemeClr val="accent3"/>
                </a:solidFill>
              </a:rPr>
            </a:br>
            <a:endParaRPr lang="uk-UA" b="1" dirty="0">
              <a:solidFill>
                <a:schemeClr val="accent3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14793" y="6058927"/>
            <a:ext cx="11381178" cy="450042"/>
          </a:xfrm>
        </p:spPr>
        <p:txBody>
          <a:bodyPr>
            <a:noAutofit/>
          </a:bodyPr>
          <a:lstStyle/>
          <a:p>
            <a:pPr algn="just"/>
            <a:r>
              <a:rPr lang="uk-UA" sz="4400" dirty="0" smtClean="0">
                <a:solidFill>
                  <a:schemeClr val="tx1"/>
                </a:solidFill>
              </a:rPr>
              <a:t>5) </a:t>
            </a:r>
            <a:r>
              <a:rPr lang="uk-UA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АЛЮМОТЕРМІЯ</a:t>
            </a:r>
            <a:endParaRPr lang="uk-UA" sz="4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06011" y="909157"/>
            <a:ext cx="11767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dirty="0" smtClean="0"/>
              <a:t>3) ВЗАЄМОДІЯ З </a:t>
            </a:r>
            <a:r>
              <a:rPr lang="uk-UA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КИСЛОТАМИ</a:t>
            </a:r>
          </a:p>
          <a:p>
            <a:pPr marL="342900" indent="-342900">
              <a:buAutoNum type="arabicParenR"/>
            </a:pPr>
            <a:endParaRPr lang="uk-UA" sz="4400" dirty="0"/>
          </a:p>
          <a:p>
            <a:endParaRPr lang="uk-UA" sz="4400" dirty="0" smtClean="0"/>
          </a:p>
          <a:p>
            <a:endParaRPr lang="uk-UA" sz="4400" dirty="0"/>
          </a:p>
          <a:p>
            <a:r>
              <a:rPr lang="uk-UA" sz="4400" dirty="0" smtClean="0"/>
              <a:t>4) ВЗАЄМОДІЯ З </a:t>
            </a:r>
            <a:r>
              <a:rPr lang="uk-UA" sz="4400" b="1" dirty="0" smtClean="0">
                <a:solidFill>
                  <a:schemeClr val="accent3"/>
                </a:solidFill>
              </a:rPr>
              <a:t>ЛУГАМИ</a:t>
            </a:r>
          </a:p>
          <a:p>
            <a:endParaRPr lang="uk-UA" sz="4400" dirty="0"/>
          </a:p>
          <a:p>
            <a:endParaRPr lang="uk-UA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828" y="1669150"/>
            <a:ext cx="5445810" cy="83309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44" y="2713220"/>
            <a:ext cx="7409524" cy="85969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381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74" y="4697177"/>
            <a:ext cx="8588263" cy="66872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07" y="5965285"/>
            <a:ext cx="6152381" cy="67619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93242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87" y="164825"/>
            <a:ext cx="11872325" cy="2286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Гідрокси́д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алюмі́нію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Al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(OH)</a:t>
            </a:r>
            <a:r>
              <a:rPr lang="ru-RU" sz="27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3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— </a:t>
            </a:r>
            <a:r>
              <a:rPr lang="uk-UA" dirty="0" smtClean="0"/>
              <a:t>біла </a:t>
            </a:r>
            <a:r>
              <a:rPr lang="ru-RU" dirty="0" smtClean="0"/>
              <a:t> </a:t>
            </a:r>
            <a:r>
              <a:rPr lang="ru-RU" dirty="0" err="1"/>
              <a:t>порошкоподібна</a:t>
            </a:r>
            <a:r>
              <a:rPr lang="ru-RU" dirty="0"/>
              <a:t> </a:t>
            </a:r>
            <a:r>
              <a:rPr lang="ru-RU" dirty="0" err="1"/>
              <a:t>речовина</a:t>
            </a:r>
            <a:r>
              <a:rPr lang="ru-RU" dirty="0"/>
              <a:t>. У </a:t>
            </a:r>
            <a:r>
              <a:rPr lang="ru-RU" dirty="0" err="1"/>
              <a:t>воді</a:t>
            </a:r>
            <a:r>
              <a:rPr lang="ru-RU" dirty="0"/>
              <a:t> практично не </a:t>
            </a:r>
            <a:r>
              <a:rPr lang="ru-RU" dirty="0" err="1" smtClean="0"/>
              <a:t>розчиняється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56" y="2450825"/>
            <a:ext cx="7183989" cy="150039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87" y="2450825"/>
            <a:ext cx="4358552" cy="299060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56" y="4300570"/>
            <a:ext cx="7183989" cy="57123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56" y="5078445"/>
            <a:ext cx="7233956" cy="46519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72487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3" y="524655"/>
            <a:ext cx="11872453" cy="581618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4567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1769" y="283335"/>
            <a:ext cx="11990231" cy="44577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uk-UA" sz="2800" dirty="0"/>
              <a:t>Склад бокситу можна описати формулою </a:t>
            </a:r>
            <a:r>
              <a:rPr lang="en-US" sz="2800" dirty="0"/>
              <a:t>Al</a:t>
            </a:r>
            <a:r>
              <a:rPr lang="en-US" sz="1600" b="1" dirty="0"/>
              <a:t>2</a:t>
            </a:r>
            <a:r>
              <a:rPr lang="en-US" sz="2800" dirty="0"/>
              <a:t>O</a:t>
            </a:r>
            <a:r>
              <a:rPr lang="en-US" sz="1600" b="1" dirty="0"/>
              <a:t>3</a:t>
            </a:r>
            <a:r>
              <a:rPr lang="en-US" sz="2800" dirty="0"/>
              <a:t>•3H</a:t>
            </a:r>
            <a:r>
              <a:rPr lang="en-US" sz="1600" b="1" dirty="0"/>
              <a:t>2</a:t>
            </a:r>
            <a:r>
              <a:rPr lang="en-US" sz="2800" dirty="0"/>
              <a:t>O, </a:t>
            </a:r>
            <a:r>
              <a:rPr lang="uk-UA" sz="2800" dirty="0"/>
              <a:t>а склад глини — </a:t>
            </a:r>
            <a:r>
              <a:rPr lang="en-US" sz="2800" dirty="0"/>
              <a:t>Al</a:t>
            </a:r>
            <a:r>
              <a:rPr lang="en-US" sz="1600" b="1" dirty="0"/>
              <a:t>2</a:t>
            </a:r>
            <a:r>
              <a:rPr lang="en-US" sz="2800" dirty="0"/>
              <a:t>O</a:t>
            </a:r>
            <a:r>
              <a:rPr lang="en-US" sz="1600" b="1" dirty="0"/>
              <a:t>3</a:t>
            </a:r>
            <a:r>
              <a:rPr lang="en-US" sz="2800" dirty="0"/>
              <a:t>•2Si</a:t>
            </a:r>
            <a:r>
              <a:rPr lang="uk-UA" sz="2800" dirty="0"/>
              <a:t>О</a:t>
            </a:r>
            <a:r>
              <a:rPr lang="uk-UA" sz="1600" b="1" dirty="0"/>
              <a:t>2</a:t>
            </a:r>
            <a:r>
              <a:rPr lang="uk-UA" sz="2800" dirty="0"/>
              <a:t>•2</a:t>
            </a:r>
            <a:r>
              <a:rPr lang="en-US" sz="2800" dirty="0"/>
              <a:t>H</a:t>
            </a:r>
            <a:r>
              <a:rPr lang="en-US" sz="1600" b="1" dirty="0"/>
              <a:t>2</a:t>
            </a:r>
            <a:r>
              <a:rPr lang="en-US" sz="2800" dirty="0"/>
              <a:t>O. </a:t>
            </a:r>
            <a:r>
              <a:rPr lang="uk-UA" sz="2800" dirty="0"/>
              <a:t>У якій речовині масова частка Алюмінію </a:t>
            </a:r>
            <a:r>
              <a:rPr lang="uk-UA" sz="2800" dirty="0" smtClean="0"/>
              <a:t>більша?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ДАНО</a:t>
            </a:r>
            <a:r>
              <a:rPr lang="uk-UA" sz="2800" dirty="0" smtClean="0"/>
              <a:t>: </a:t>
            </a:r>
            <a:r>
              <a:rPr lang="uk-UA" sz="2800" dirty="0"/>
              <a:t>боксит </a:t>
            </a:r>
            <a:r>
              <a:rPr lang="en-US" sz="2800" dirty="0"/>
              <a:t>Al</a:t>
            </a:r>
            <a:r>
              <a:rPr lang="en-US" sz="1600" dirty="0"/>
              <a:t>2</a:t>
            </a:r>
            <a:r>
              <a:rPr lang="en-US" sz="2800" dirty="0"/>
              <a:t>O</a:t>
            </a:r>
            <a:r>
              <a:rPr lang="en-US" sz="1400" dirty="0"/>
              <a:t>3</a:t>
            </a:r>
            <a:r>
              <a:rPr lang="en-US" sz="2800" dirty="0"/>
              <a:t>•3H</a:t>
            </a:r>
            <a:r>
              <a:rPr lang="en-US" sz="1400" b="1" dirty="0"/>
              <a:t>2</a:t>
            </a:r>
            <a:r>
              <a:rPr lang="en-US" sz="2800" dirty="0"/>
              <a:t>O, </a:t>
            </a:r>
            <a:r>
              <a:rPr lang="uk-UA" sz="2800" dirty="0"/>
              <a:t>глина </a:t>
            </a:r>
            <a:r>
              <a:rPr lang="en-US" sz="2800" dirty="0"/>
              <a:t>Al</a:t>
            </a:r>
            <a:r>
              <a:rPr lang="en-US" sz="1400" b="1" dirty="0"/>
              <a:t>2</a:t>
            </a:r>
            <a:r>
              <a:rPr lang="en-US" sz="2800" dirty="0"/>
              <a:t>O</a:t>
            </a:r>
            <a:r>
              <a:rPr lang="en-US" sz="1400" b="1" dirty="0"/>
              <a:t>3</a:t>
            </a:r>
            <a:r>
              <a:rPr lang="en-US" sz="2800" dirty="0"/>
              <a:t>•2Si</a:t>
            </a:r>
            <a:r>
              <a:rPr lang="uk-UA" sz="2800" dirty="0"/>
              <a:t>О</a:t>
            </a:r>
            <a:r>
              <a:rPr lang="uk-UA" sz="1400" b="1" dirty="0"/>
              <a:t>2</a:t>
            </a:r>
            <a:r>
              <a:rPr lang="uk-UA" sz="2800" dirty="0"/>
              <a:t>•2</a:t>
            </a:r>
            <a:r>
              <a:rPr lang="en-US" sz="2800" dirty="0" smtClean="0"/>
              <a:t>H</a:t>
            </a:r>
            <a:r>
              <a:rPr lang="en-US" sz="1400" b="1" dirty="0" smtClean="0"/>
              <a:t>2</a:t>
            </a:r>
            <a:r>
              <a:rPr lang="en-US" sz="2800" dirty="0" smtClean="0"/>
              <a:t>O</a:t>
            </a:r>
            <a:endParaRPr lang="uk-UA" sz="2800" dirty="0" smtClean="0"/>
          </a:p>
          <a:p>
            <a:pPr marL="0" indent="0">
              <a:buNone/>
            </a:pPr>
            <a: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Знайти</a:t>
            </a:r>
            <a:r>
              <a:rPr lang="uk-UA" sz="2800" dirty="0"/>
              <a:t>: порівняти </a:t>
            </a:r>
            <a:r>
              <a:rPr lang="en-US" sz="2800" b="1" dirty="0">
                <a:solidFill>
                  <a:srgbClr val="00B0F0"/>
                </a:solidFill>
              </a:rPr>
              <a:t>w</a:t>
            </a:r>
            <a:r>
              <a:rPr lang="en-US" sz="1800" b="1" dirty="0">
                <a:solidFill>
                  <a:srgbClr val="00B0F0"/>
                </a:solidFill>
              </a:rPr>
              <a:t>1</a:t>
            </a:r>
            <a:r>
              <a:rPr lang="en-US" sz="2800" dirty="0"/>
              <a:t>(Al) </a:t>
            </a:r>
            <a:r>
              <a:rPr lang="uk-UA" sz="2800" dirty="0"/>
              <a:t>і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800" dirty="0"/>
              <a:t>(Al</a:t>
            </a:r>
            <a:r>
              <a:rPr lang="en-US" sz="2800" dirty="0" smtClean="0"/>
              <a:t>)-?</a:t>
            </a:r>
            <a:endParaRPr lang="uk-UA" sz="2800" dirty="0" smtClean="0"/>
          </a:p>
          <a:p>
            <a:pPr marL="0" indent="0">
              <a:buNone/>
            </a:pPr>
            <a: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Розв'язання</a:t>
            </a:r>
            <a:r>
              <a:rPr lang="uk-UA" sz="2800" dirty="0" smtClean="0"/>
              <a:t>:</a:t>
            </a:r>
            <a:r>
              <a:rPr lang="en-US" sz="2800" dirty="0" err="1" smtClean="0"/>
              <a:t>Mr</a:t>
            </a:r>
            <a:r>
              <a:rPr lang="en-US" sz="2800" dirty="0" smtClean="0"/>
              <a:t>(Al</a:t>
            </a:r>
            <a:r>
              <a:rPr lang="en-US" sz="1400" b="1" dirty="0" smtClean="0"/>
              <a:t>2</a:t>
            </a:r>
            <a:r>
              <a:rPr lang="en-US" sz="2800" dirty="0" smtClean="0"/>
              <a:t>O</a:t>
            </a:r>
            <a:r>
              <a:rPr lang="en-US" sz="1400" b="1" dirty="0" smtClean="0"/>
              <a:t>3</a:t>
            </a:r>
            <a:r>
              <a:rPr lang="en-US" sz="2800" dirty="0" smtClean="0"/>
              <a:t>•3H</a:t>
            </a:r>
            <a:r>
              <a:rPr lang="en-US" sz="1400" b="1" dirty="0" smtClean="0"/>
              <a:t>2</a:t>
            </a:r>
            <a:r>
              <a:rPr lang="en-US" sz="2800" dirty="0" smtClean="0"/>
              <a:t>O</a:t>
            </a:r>
            <a:r>
              <a:rPr lang="en-US" sz="2800" dirty="0"/>
              <a:t>)=</a:t>
            </a:r>
            <a:r>
              <a:rPr lang="en-US" sz="2800" dirty="0" smtClean="0"/>
              <a:t>156</a:t>
            </a:r>
            <a:r>
              <a:rPr lang="uk-UA" sz="2800" dirty="0" smtClean="0"/>
              <a:t> г/моль</a:t>
            </a:r>
            <a:r>
              <a:rPr lang="en-US" sz="2800" dirty="0" err="1" smtClean="0"/>
              <a:t>Mr</a:t>
            </a:r>
            <a:r>
              <a:rPr lang="en-US" sz="2800" dirty="0" smtClean="0"/>
              <a:t>(Al</a:t>
            </a:r>
            <a:r>
              <a:rPr lang="en-US" sz="1400" b="1" dirty="0" smtClean="0"/>
              <a:t>2</a:t>
            </a:r>
            <a:r>
              <a:rPr lang="en-US" sz="2800" dirty="0" smtClean="0"/>
              <a:t>O</a:t>
            </a:r>
            <a:r>
              <a:rPr lang="en-US" sz="1400" b="1" dirty="0" smtClean="0"/>
              <a:t>3</a:t>
            </a:r>
            <a:r>
              <a:rPr lang="en-US" sz="2800" dirty="0" smtClean="0"/>
              <a:t>•2SiO</a:t>
            </a:r>
            <a:r>
              <a:rPr lang="en-US" sz="1400" b="1" dirty="0" smtClean="0"/>
              <a:t>2</a:t>
            </a:r>
            <a:r>
              <a:rPr lang="en-US" sz="2800" dirty="0" smtClean="0"/>
              <a:t>•2H</a:t>
            </a:r>
            <a:r>
              <a:rPr lang="en-US" sz="1400" b="1" dirty="0" smtClean="0"/>
              <a:t>2</a:t>
            </a:r>
            <a:r>
              <a:rPr lang="en-US" sz="2800" dirty="0" smtClean="0"/>
              <a:t>O</a:t>
            </a:r>
            <a:r>
              <a:rPr lang="en-US" sz="2800" dirty="0"/>
              <a:t>)=</a:t>
            </a:r>
            <a:r>
              <a:rPr lang="en-US" sz="2800" dirty="0" smtClean="0"/>
              <a:t>256</a:t>
            </a:r>
            <a:r>
              <a:rPr lang="uk-UA" sz="2800" dirty="0"/>
              <a:t> </a:t>
            </a:r>
            <a:r>
              <a:rPr lang="uk-UA" sz="2800" dirty="0" smtClean="0"/>
              <a:t>г/моль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F0"/>
                </a:solidFill>
              </a:rPr>
              <a:t>w1</a:t>
            </a:r>
            <a:r>
              <a:rPr lang="en-US" sz="2800" dirty="0" smtClean="0"/>
              <a:t>(Al</a:t>
            </a:r>
            <a:r>
              <a:rPr lang="en-US" sz="2800" dirty="0"/>
              <a:t>)=2•Ar(Al):</a:t>
            </a:r>
            <a:r>
              <a:rPr lang="en-US" sz="2800" dirty="0" err="1"/>
              <a:t>Mr</a:t>
            </a:r>
            <a:r>
              <a:rPr lang="en-US" sz="2800" dirty="0"/>
              <a:t>(Al</a:t>
            </a:r>
            <a:r>
              <a:rPr lang="en-US" sz="1400" b="1" dirty="0"/>
              <a:t>2</a:t>
            </a:r>
            <a:r>
              <a:rPr lang="en-US" sz="2800" dirty="0"/>
              <a:t>O</a:t>
            </a:r>
            <a:r>
              <a:rPr lang="en-US" sz="1400" b="1" dirty="0"/>
              <a:t>3</a:t>
            </a:r>
            <a:r>
              <a:rPr lang="en-US" sz="2800" dirty="0"/>
              <a:t>•3H</a:t>
            </a:r>
            <a:r>
              <a:rPr lang="en-US" sz="1400" b="1" dirty="0"/>
              <a:t>2</a:t>
            </a:r>
            <a:r>
              <a:rPr lang="en-US" sz="2800" dirty="0"/>
              <a:t>O)=2•27:156=0,346, </a:t>
            </a:r>
            <a:r>
              <a:rPr lang="uk-UA" sz="2800" dirty="0"/>
              <a:t>або </a:t>
            </a:r>
            <a:r>
              <a:rPr lang="uk-UA" sz="2800" dirty="0">
                <a:solidFill>
                  <a:srgbClr val="00B0F0"/>
                </a:solidFill>
              </a:rPr>
              <a:t>34,6%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w2</a:t>
            </a:r>
            <a:r>
              <a:rPr lang="en-US" sz="2800" dirty="0" smtClean="0"/>
              <a:t>(Al</a:t>
            </a:r>
            <a:r>
              <a:rPr lang="en-US" sz="2800" dirty="0"/>
              <a:t>)=2•Ar(Al):</a:t>
            </a:r>
            <a:r>
              <a:rPr lang="en-US" sz="2800" dirty="0" err="1"/>
              <a:t>Mr</a:t>
            </a:r>
            <a:r>
              <a:rPr lang="en-US" sz="2800" dirty="0"/>
              <a:t>(Al</a:t>
            </a:r>
            <a:r>
              <a:rPr lang="en-US" sz="1400" b="1" dirty="0"/>
              <a:t>2</a:t>
            </a:r>
            <a:r>
              <a:rPr lang="en-US" sz="2800" dirty="0"/>
              <a:t>O</a:t>
            </a:r>
            <a:r>
              <a:rPr lang="en-US" sz="1400" b="1" dirty="0"/>
              <a:t>3</a:t>
            </a:r>
            <a:r>
              <a:rPr lang="en-US" sz="2800" dirty="0"/>
              <a:t>•2Si</a:t>
            </a:r>
            <a:r>
              <a:rPr lang="uk-UA" sz="2800" dirty="0"/>
              <a:t>О</a:t>
            </a:r>
            <a:r>
              <a:rPr lang="uk-UA" sz="1400" b="1" dirty="0"/>
              <a:t>2</a:t>
            </a:r>
            <a:r>
              <a:rPr lang="uk-UA" sz="2800" dirty="0"/>
              <a:t>•2</a:t>
            </a:r>
            <a:r>
              <a:rPr lang="en-US" sz="2800" dirty="0"/>
              <a:t>H</a:t>
            </a:r>
            <a:r>
              <a:rPr lang="en-US" sz="1400" b="1" dirty="0"/>
              <a:t>2</a:t>
            </a:r>
            <a:r>
              <a:rPr lang="en-US" sz="2800" dirty="0"/>
              <a:t>O)=2•27:256=0,21, </a:t>
            </a:r>
            <a:r>
              <a:rPr lang="uk-UA" sz="2800" dirty="0"/>
              <a:t>або </a:t>
            </a:r>
            <a:r>
              <a:rPr lang="uk-UA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21%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accent3"/>
                </a:solidFill>
              </a:rPr>
              <a:t>Відповідь</a:t>
            </a:r>
            <a:r>
              <a:rPr lang="uk-UA" sz="2800" dirty="0"/>
              <a:t>: у складі </a:t>
            </a:r>
            <a:r>
              <a:rPr lang="uk-UA" sz="2800" b="1" dirty="0">
                <a:solidFill>
                  <a:srgbClr val="00B0F0"/>
                </a:solidFill>
              </a:rPr>
              <a:t>бокситу </a:t>
            </a:r>
            <a:r>
              <a:rPr lang="en-US" sz="2800" b="1" dirty="0">
                <a:solidFill>
                  <a:srgbClr val="00B0F0"/>
                </a:solidFill>
              </a:rPr>
              <a:t>Al</a:t>
            </a:r>
            <a:r>
              <a:rPr lang="en-US" sz="1400" b="1" dirty="0">
                <a:solidFill>
                  <a:srgbClr val="00B0F0"/>
                </a:solidFill>
              </a:rPr>
              <a:t>2</a:t>
            </a:r>
            <a:r>
              <a:rPr lang="en-US" sz="2800" b="1" dirty="0">
                <a:solidFill>
                  <a:srgbClr val="00B0F0"/>
                </a:solidFill>
              </a:rPr>
              <a:t>O</a:t>
            </a:r>
            <a:r>
              <a:rPr lang="en-US" sz="1400" b="1" dirty="0">
                <a:solidFill>
                  <a:srgbClr val="00B0F0"/>
                </a:solidFill>
              </a:rPr>
              <a:t>3</a:t>
            </a:r>
            <a:r>
              <a:rPr lang="en-US" sz="2800" b="1" dirty="0">
                <a:solidFill>
                  <a:srgbClr val="00B0F0"/>
                </a:solidFill>
              </a:rPr>
              <a:t>•3H</a:t>
            </a:r>
            <a:r>
              <a:rPr lang="en-US" sz="1400" b="1" dirty="0">
                <a:solidFill>
                  <a:srgbClr val="00B0F0"/>
                </a:solidFill>
              </a:rPr>
              <a:t>2</a:t>
            </a:r>
            <a:r>
              <a:rPr lang="en-US" sz="2800" b="1" dirty="0">
                <a:solidFill>
                  <a:srgbClr val="00B0F0"/>
                </a:solidFill>
              </a:rPr>
              <a:t>O </a:t>
            </a:r>
            <a:r>
              <a:rPr lang="uk-UA" sz="2800" dirty="0"/>
              <a:t>в</a:t>
            </a:r>
            <a:r>
              <a:rPr lang="uk-UA" sz="2800" dirty="0" smtClean="0"/>
              <a:t>міст </a:t>
            </a:r>
            <a:r>
              <a:rPr lang="uk-UA" sz="2800" dirty="0"/>
              <a:t>Алюмінію більший</a:t>
            </a:r>
          </a:p>
        </p:txBody>
      </p:sp>
    </p:spTree>
    <p:extLst>
      <p:ext uri="{BB962C8B-B14F-4D97-AF65-F5344CB8AC3E}">
        <p14:creationId xmlns:p14="http://schemas.microsoft.com/office/powerpoint/2010/main" val="107404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ковий проект 16x9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793019_TF02922647" id="{14120D37-9CD7-4D59-A882-CF9A4968A426}" vid="{EB946D38-6558-4A78-A63D-8704814EC62E}"/>
    </a:ext>
  </a:extLst>
</a:theme>
</file>

<file path=ppt/theme/theme2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наукового проекту (широкоформатна)</Template>
  <TotalTime>500</TotalTime>
  <Words>256</Words>
  <Application>Microsoft Office PowerPoint</Application>
  <PresentationFormat>Широкий екран</PresentationFormat>
  <Paragraphs>33</Paragraphs>
  <Slides>10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2" baseType="lpstr">
      <vt:lpstr>Arial</vt:lpstr>
      <vt:lpstr>Науковий проект 16x9</vt:lpstr>
      <vt:lpstr>Алюміній: фізичні і хімічні властивості</vt:lpstr>
      <vt:lpstr>Алюміній є найпоширенішим металічним елементом на Землі</vt:lpstr>
      <vt:lpstr>Алюміній розташований у ІІІА гру­пі. На зовнішньому енергетичному рівні атом Алюмінію містить три електрони, він може лише віддавати електрони, тому стабільний ступінь окиснення Алюмінію у сполуках +3</vt:lpstr>
      <vt:lpstr>ФІЗИЧНІ ВЛАСТИВОСТІ АЛЮМІНІЮ</vt:lpstr>
      <vt:lpstr>Хімічні властивості Al </vt:lpstr>
      <vt:lpstr>Хімічні властивості Al </vt:lpstr>
      <vt:lpstr>Гідрокси́д алюмі́нію Al(OH)3 — біла  порошкоподібна речовина. У воді практично не розчиняється</vt:lpstr>
      <vt:lpstr>Презентація PowerPoint</vt:lpstr>
      <vt:lpstr>Презентація PowerPoint</vt:lpstr>
      <vt:lpstr> Поясніть, чому хімічно активний алюміній стійкий до корозії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Алюміній: фізичні і хімічні властивості</dc:title>
  <dc:creator>Закликовська А.В.</dc:creator>
  <cp:lastModifiedBy>Закликовська А.В.</cp:lastModifiedBy>
  <cp:revision>18</cp:revision>
  <dcterms:created xsi:type="dcterms:W3CDTF">2020-03-26T12:52:18Z</dcterms:created>
  <dcterms:modified xsi:type="dcterms:W3CDTF">2021-08-23T13:12:26Z</dcterms:modified>
</cp:coreProperties>
</file>