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67" r:id="rId5"/>
    <p:sldId id="258" r:id="rId6"/>
    <p:sldId id="268" r:id="rId7"/>
    <p:sldId id="269" r:id="rId8"/>
    <p:sldId id="259" r:id="rId9"/>
    <p:sldId id="270" r:id="rId10"/>
    <p:sldId id="272" r:id="rId11"/>
    <p:sldId id="271" r:id="rId12"/>
    <p:sldId id="274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36">
          <p15:clr>
            <a:srgbClr val="A4A3A4"/>
          </p15:clr>
        </p15:guide>
        <p15:guide id="2" pos="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c Herzog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FFFF66"/>
    <a:srgbClr val="FFCC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27" autoAdjust="0"/>
  </p:normalViewPr>
  <p:slideViewPr>
    <p:cSldViewPr>
      <p:cViewPr varScale="1">
        <p:scale>
          <a:sx n="74" d="100"/>
          <a:sy n="74" d="100"/>
        </p:scale>
        <p:origin x="1068" y="72"/>
      </p:cViewPr>
      <p:guideLst>
        <p:guide orient="horz" pos="1536"/>
        <p:guide pos="9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7794497-EFD9-492C-B6E3-72A99D07D5B4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23EAD02-AB43-44C3-B714-119BF3B29E4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17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1" descr="scifair_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</p:spPr>
        <p:txBody>
          <a:bodyPr/>
          <a:lstStyle>
            <a:lvl1pPr algn="r">
              <a:defRPr sz="4400"/>
            </a:lvl1pPr>
          </a:lstStyle>
          <a:p>
            <a:pPr lvl="0"/>
            <a:r>
              <a:rPr lang="uk-UA" noProof="0" smtClean="0"/>
              <a:t>Зразок заголовка</a:t>
            </a:r>
            <a:endParaRPr lang="en-US" noProof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400" i="1"/>
            </a:lvl1pPr>
          </a:lstStyle>
          <a:p>
            <a:pPr lvl="0"/>
            <a:r>
              <a:rPr lang="uk-UA" noProof="0" smtClean="0"/>
              <a:t>Зразок підзаголовка</a:t>
            </a:r>
            <a:endParaRPr lang="en-US" noProof="0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911852C2-ADEA-4952-A053-F8FDBEE25431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6401D-3330-406A-94C3-ADF326D0703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3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838200"/>
            <a:ext cx="22860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838200"/>
            <a:ext cx="6705600" cy="518160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4D2B3-2A2B-405C-9E87-1DECDACC1245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0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C4059-A69E-4AD4-A621-AE45DF56F42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1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3A629-8F0F-4DCA-BB51-C48F27B9532D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5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8DA5D-657B-41B0-AFD5-A2DDE6AABE0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3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2197D-0535-44BF-9283-F5191F7EA283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4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30BD3-251A-4220-9D45-2CFED5D60BFD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6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F908F-A053-4DB5-8FB1-0FA6E12C53D9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7CCB1-F0F9-47A2-961B-50B466337B9B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1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32EE6-78AD-42FC-98FF-4DD244B97AEB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5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scifair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B9EBD66A-8837-444A-A1BF-1E099BBB4972}" type="slidenum">
              <a:rPr lang="en-US"/>
              <a:pPr/>
              <a:t>‹№›</a:t>
            </a:fld>
            <a:endParaRPr lang="en-US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700">
          <a:solidFill>
            <a:schemeClr val="tx2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600">
          <a:solidFill>
            <a:schemeClr val="tx2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500">
          <a:solidFill>
            <a:schemeClr val="tx2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504" y="1844824"/>
            <a:ext cx="8784975" cy="1368152"/>
          </a:xfrm>
        </p:spPr>
        <p:txBody>
          <a:bodyPr/>
          <a:lstStyle/>
          <a:p>
            <a:pPr algn="ctr"/>
            <a:r>
              <a:rPr lang="ru-RU" sz="6600" b="1" dirty="0" err="1" smtClean="0"/>
              <a:t>Амінокислоти</a:t>
            </a:r>
            <a:r>
              <a:rPr lang="uk-UA" sz="6600" b="1" dirty="0"/>
              <a:t/>
            </a:r>
            <a:br>
              <a:rPr lang="uk-UA" sz="6600" b="1" dirty="0"/>
            </a:br>
            <a:r>
              <a:rPr lang="uk-UA" sz="6600" b="1" dirty="0" smtClean="0"/>
              <a:t>Пептиди</a:t>
            </a:r>
            <a:endParaRPr lang="en-US" sz="6600" b="1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99592" y="5661248"/>
            <a:ext cx="7413104" cy="613048"/>
          </a:xfrm>
        </p:spPr>
        <p:txBody>
          <a:bodyPr/>
          <a:lstStyle/>
          <a:p>
            <a:pPr algn="ctr"/>
            <a:r>
              <a:rPr lang="uk-UA" sz="2800" b="1" dirty="0" smtClean="0"/>
              <a:t>ХІМІЯ 10 КЛАС</a:t>
            </a:r>
            <a:endParaRPr lang="en-US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41484"/>
            <a:ext cx="1152128" cy="460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221088"/>
            <a:ext cx="2168785" cy="2044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17" y="361674"/>
            <a:ext cx="1656184" cy="148315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9396536" cy="914400"/>
          </a:xfrm>
        </p:spPr>
        <p:txBody>
          <a:bodyPr/>
          <a:lstStyle/>
          <a:p>
            <a:pPr algn="just"/>
            <a:r>
              <a:rPr lang="uk-UA" b="1" dirty="0" smtClean="0">
                <a:solidFill>
                  <a:srgbClr val="FF0000"/>
                </a:solidFill>
              </a:rPr>
              <a:t>ЗАСТОСУВАННЯ АМІНОКИСЛОТ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28184" y="2708920"/>
            <a:ext cx="2763416" cy="3310880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ТРАНКВИЛИЗАТОР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3140968"/>
            <a:ext cx="2191595" cy="3334355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61" y="3645024"/>
            <a:ext cx="4968552" cy="2969487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214859" y="3192515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ПІДГОДІВЛЯ ТВАРИН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607095"/>
            <a:ext cx="3672408" cy="1585419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sp>
        <p:nvSpPr>
          <p:cNvPr id="8" name="Прямокутник 7"/>
          <p:cNvSpPr/>
          <p:nvPr/>
        </p:nvSpPr>
        <p:spPr>
          <a:xfrm>
            <a:off x="5021796" y="2003382"/>
            <a:ext cx="3860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СИНТЕЗ ВОЛОКОН І ТКАНИН</a:t>
            </a:r>
            <a:endParaRPr lang="uk-UA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0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347936"/>
          </a:xfrm>
        </p:spPr>
        <p:txBody>
          <a:bodyPr/>
          <a:lstStyle/>
          <a:p>
            <a:r>
              <a:rPr lang="uk-UA" sz="4000" b="1" dirty="0" smtClean="0">
                <a:solidFill>
                  <a:srgbClr val="0070C0"/>
                </a:solidFill>
              </a:rPr>
              <a:t>ДАЙТЕ ВІДПОВІДІ</a:t>
            </a:r>
            <a:br>
              <a:rPr lang="uk-UA" sz="4000" b="1" dirty="0" smtClean="0">
                <a:solidFill>
                  <a:srgbClr val="0070C0"/>
                </a:solidFill>
              </a:rPr>
            </a:br>
            <a:r>
              <a:rPr lang="uk-UA" sz="4000" b="1" dirty="0" smtClean="0">
                <a:solidFill>
                  <a:srgbClr val="0070C0"/>
                </a:solidFill>
              </a:rPr>
              <a:t> НА ЗАПИТАННЯ</a:t>
            </a:r>
            <a:endParaRPr lang="uk-UA" sz="4000" b="1" dirty="0">
              <a:solidFill>
                <a:srgbClr val="0070C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752600"/>
            <a:ext cx="8568952" cy="42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1.Чому </a:t>
            </a:r>
            <a:r>
              <a:rPr lang="ru-RU" sz="3200" b="1" dirty="0" err="1">
                <a:solidFill>
                  <a:srgbClr val="00B050"/>
                </a:solidFill>
              </a:rPr>
              <a:t>амінокислоти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називають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амфотерними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органічними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сполуками</a:t>
            </a:r>
            <a:r>
              <a:rPr lang="ru-RU" sz="3200" b="1" dirty="0" smtClean="0">
                <a:solidFill>
                  <a:srgbClr val="00B050"/>
                </a:solidFill>
              </a:rPr>
              <a:t>?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2.Поясніть </a:t>
            </a:r>
            <a:r>
              <a:rPr lang="ru-RU" sz="3200" b="1" dirty="0" err="1">
                <a:solidFill>
                  <a:srgbClr val="C00000"/>
                </a:solidFill>
              </a:rPr>
              <a:t>особливості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амфотерних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властивостей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амінокислот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порівняно</a:t>
            </a:r>
            <a:r>
              <a:rPr lang="ru-RU" sz="3200" b="1" dirty="0">
                <a:solidFill>
                  <a:srgbClr val="C00000"/>
                </a:solidFill>
              </a:rPr>
              <a:t> з </a:t>
            </a:r>
            <a:r>
              <a:rPr lang="ru-RU" sz="3200" b="1" dirty="0" err="1">
                <a:solidFill>
                  <a:srgbClr val="C00000"/>
                </a:solidFill>
              </a:rPr>
              <a:t>властивостями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амфотерних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</a:rPr>
              <a:t>гідроксидів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3.Складіть </a:t>
            </a:r>
            <a:r>
              <a:rPr lang="ru-RU" sz="3200" b="1" dirty="0" err="1">
                <a:solidFill>
                  <a:srgbClr val="0070C0"/>
                </a:solidFill>
              </a:rPr>
              <a:t>рівняння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взаємодії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аміноетанової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кислоти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з  </a:t>
            </a:r>
            <a:r>
              <a:rPr lang="ru-RU" sz="3200" b="1" dirty="0" err="1" smtClean="0">
                <a:solidFill>
                  <a:srgbClr val="0070C0"/>
                </a:solidFill>
              </a:rPr>
              <a:t>калій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гідроксидом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4.Складіть </a:t>
            </a:r>
            <a:r>
              <a:rPr lang="ru-RU" sz="3200" b="1" dirty="0" err="1">
                <a:solidFill>
                  <a:srgbClr val="7030A0"/>
                </a:solidFill>
              </a:rPr>
              <a:t>рівняння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взаємодії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аміноетанової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кислоти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з хлоридною кислотою</a:t>
            </a:r>
          </a:p>
          <a:p>
            <a:pPr marL="0" indent="0" algn="just">
              <a:buNone/>
            </a:pPr>
            <a:endParaRPr lang="ru-RU" sz="3200" dirty="0"/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235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4000" cy="1298575"/>
          </a:xfrm>
        </p:spPr>
        <p:txBody>
          <a:bodyPr/>
          <a:lstStyle/>
          <a:p>
            <a:r>
              <a:rPr lang="ru-RU" dirty="0" err="1"/>
              <a:t>Амінокислоти</a:t>
            </a:r>
            <a:r>
              <a:rPr lang="ru-RU" dirty="0"/>
              <a:t> — </a:t>
            </a:r>
            <a:r>
              <a:rPr lang="ru-RU" dirty="0" err="1"/>
              <a:t>похідні</a:t>
            </a:r>
            <a:r>
              <a:rPr lang="ru-RU" dirty="0"/>
              <a:t> </a:t>
            </a:r>
            <a:r>
              <a:rPr lang="ru-RU" dirty="0" err="1"/>
              <a:t>вуглеводнів</a:t>
            </a:r>
            <a:r>
              <a:rPr lang="ru-RU" dirty="0"/>
              <a:t>, у </a:t>
            </a:r>
            <a:r>
              <a:rPr lang="ru-RU" dirty="0" smtClean="0"/>
              <a:t>молекулах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/>
              <a:t>містяться</a:t>
            </a:r>
            <a:r>
              <a:rPr lang="ru-RU" dirty="0"/>
              <a:t> </a:t>
            </a:r>
            <a:r>
              <a:rPr lang="ru-RU" dirty="0" err="1" smtClean="0"/>
              <a:t>аміно</a:t>
            </a:r>
            <a:r>
              <a:rPr lang="ru-RU" dirty="0" smtClean="0"/>
              <a:t>  </a:t>
            </a:r>
            <a:r>
              <a:rPr lang="ru-RU" dirty="0"/>
              <a:t>і </a:t>
            </a:r>
            <a:r>
              <a:rPr lang="ru-RU" dirty="0" err="1"/>
              <a:t>карбоксильні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endParaRPr 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31640" y="2132856"/>
            <a:ext cx="6696744" cy="388694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400" b="1" dirty="0" smtClean="0">
                <a:solidFill>
                  <a:srgbClr val="0070C0"/>
                </a:solidFill>
              </a:rPr>
              <a:t>ЗАГАЛЬНА ФОРМУЛА АМІНОКИСЛОТ (</a:t>
            </a:r>
            <a:r>
              <a:rPr lang="el-GR" sz="2400" b="1" dirty="0" smtClean="0">
                <a:solidFill>
                  <a:srgbClr val="0070C0"/>
                </a:solidFill>
              </a:rPr>
              <a:t>α</a:t>
            </a:r>
            <a:r>
              <a:rPr lang="uk-UA" sz="2400" b="1" dirty="0" smtClean="0">
                <a:solidFill>
                  <a:srgbClr val="0070C0"/>
                </a:solidFill>
              </a:rPr>
              <a:t>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07138"/>
            <a:ext cx="6336704" cy="2655631"/>
          </a:xfrm>
          <a:prstGeom prst="rect">
            <a:avLst/>
          </a:prstGeom>
          <a:effectLst>
            <a:glow rad="127000">
              <a:schemeClr val="tx1">
                <a:lumMod val="40000"/>
                <a:lumOff val="60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201141" y="5277693"/>
            <a:ext cx="8619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tx2"/>
                </a:solidFill>
              </a:rPr>
              <a:t>У залежності від того, до якого атому Карбону приєднана аміногрупа, амінокислоти поділяються на 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l-GR" dirty="0">
                <a:solidFill>
                  <a:schemeClr val="tx2"/>
                </a:solidFill>
              </a:rPr>
              <a:t>-, </a:t>
            </a:r>
            <a:r>
              <a:rPr lang="el-GR" b="1" dirty="0">
                <a:solidFill>
                  <a:srgbClr val="00B050"/>
                </a:solidFill>
              </a:rPr>
              <a:t>β</a:t>
            </a:r>
            <a:r>
              <a:rPr lang="el-GR" dirty="0">
                <a:solidFill>
                  <a:schemeClr val="tx2"/>
                </a:solidFill>
              </a:rPr>
              <a:t>-, </a:t>
            </a:r>
            <a:r>
              <a:rPr lang="el-GR" b="1" dirty="0">
                <a:solidFill>
                  <a:srgbClr val="0070C0"/>
                </a:solidFill>
              </a:rPr>
              <a:t>γ</a:t>
            </a:r>
            <a:r>
              <a:rPr lang="el-GR" dirty="0">
                <a:solidFill>
                  <a:schemeClr val="tx2"/>
                </a:solidFill>
              </a:rPr>
              <a:t>- </a:t>
            </a:r>
            <a:r>
              <a:rPr lang="uk-UA" dirty="0">
                <a:solidFill>
                  <a:schemeClr val="tx2"/>
                </a:solidFill>
              </a:rPr>
              <a:t>тощо. У </a:t>
            </a:r>
            <a:r>
              <a:rPr lang="el-GR" dirty="0">
                <a:solidFill>
                  <a:schemeClr val="tx2"/>
                </a:solidFill>
              </a:rPr>
              <a:t>α-</a:t>
            </a:r>
            <a:r>
              <a:rPr lang="uk-UA" dirty="0">
                <a:solidFill>
                  <a:schemeClr val="tx2"/>
                </a:solidFill>
              </a:rPr>
              <a:t>амінокислотах </a:t>
            </a:r>
            <a:r>
              <a:rPr lang="uk-UA" dirty="0" err="1">
                <a:solidFill>
                  <a:schemeClr val="tx2"/>
                </a:solidFill>
              </a:rPr>
              <a:t>карбоксильна</a:t>
            </a:r>
            <a:r>
              <a:rPr lang="uk-UA" dirty="0">
                <a:solidFill>
                  <a:schemeClr val="tx2"/>
                </a:solidFill>
              </a:rPr>
              <a:t> група і аміногрупа </a:t>
            </a:r>
            <a:r>
              <a:rPr lang="uk-UA" i="1" u="sng" dirty="0">
                <a:solidFill>
                  <a:schemeClr val="tx2"/>
                </a:solidFill>
              </a:rPr>
              <a:t>приєднані</a:t>
            </a:r>
            <a:r>
              <a:rPr lang="uk-UA" u="sng" dirty="0">
                <a:solidFill>
                  <a:schemeClr val="tx2"/>
                </a:solidFill>
              </a:rPr>
              <a:t> </a:t>
            </a:r>
            <a:r>
              <a:rPr lang="uk-UA" i="1" u="sng" dirty="0">
                <a:solidFill>
                  <a:schemeClr val="tx2"/>
                </a:solidFill>
              </a:rPr>
              <a:t>до одного атома Карбону</a:t>
            </a:r>
            <a:r>
              <a:rPr lang="uk-UA" dirty="0">
                <a:solidFill>
                  <a:schemeClr val="tx2"/>
                </a:solidFill>
              </a:rPr>
              <a:t>. Усі </a:t>
            </a:r>
            <a:r>
              <a:rPr lang="uk-UA" dirty="0" err="1">
                <a:solidFill>
                  <a:schemeClr val="tx2"/>
                </a:solidFill>
              </a:rPr>
              <a:t>протеїногенні</a:t>
            </a:r>
            <a:r>
              <a:rPr lang="uk-UA" dirty="0">
                <a:solidFill>
                  <a:schemeClr val="tx2"/>
                </a:solidFill>
              </a:rPr>
              <a:t> амінокислоти є </a:t>
            </a:r>
            <a:r>
              <a:rPr lang="el-GR" b="1" dirty="0">
                <a:solidFill>
                  <a:srgbClr val="0070C0"/>
                </a:solidFill>
              </a:rPr>
              <a:t>α-</a:t>
            </a:r>
            <a:r>
              <a:rPr lang="uk-UA" b="1" dirty="0">
                <a:solidFill>
                  <a:srgbClr val="0070C0"/>
                </a:solidFill>
              </a:rPr>
              <a:t>амінокислотами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НОМЕНКЛАТУРА АМІНОКИСЛОТ</a:t>
            </a:r>
            <a:endParaRPr lang="uk-U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323528" y="1702158"/>
            <a:ext cx="82807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/>
              <a:t>Систематичні</a:t>
            </a:r>
            <a:r>
              <a:rPr lang="ru-RU" sz="2800" dirty="0"/>
              <a:t> </a:t>
            </a:r>
            <a:r>
              <a:rPr lang="ru-RU" sz="2800" dirty="0" err="1"/>
              <a:t>назви</a:t>
            </a:r>
            <a:r>
              <a:rPr lang="ru-RU" sz="2800" dirty="0"/>
              <a:t> </a:t>
            </a:r>
            <a:r>
              <a:rPr lang="ru-RU" sz="2800" dirty="0" err="1" smtClean="0"/>
              <a:t>амінокислот</a:t>
            </a:r>
            <a:r>
              <a:rPr lang="ru-RU" sz="2800" dirty="0" smtClean="0"/>
              <a:t> </a:t>
            </a:r>
            <a:r>
              <a:rPr lang="ru-RU" sz="2800" dirty="0" err="1" smtClean="0"/>
              <a:t>складають</a:t>
            </a:r>
            <a:r>
              <a:rPr lang="ru-RU" sz="2800" dirty="0"/>
              <a:t>, </a:t>
            </a:r>
            <a:r>
              <a:rPr lang="ru-RU" sz="2800" dirty="0" err="1"/>
              <a:t>додаючи</a:t>
            </a:r>
            <a:r>
              <a:rPr lang="ru-RU" sz="2800" dirty="0"/>
              <a:t> </a:t>
            </a:r>
            <a:r>
              <a:rPr lang="ru-RU" sz="2800" b="1" dirty="0"/>
              <a:t>до</a:t>
            </a:r>
            <a:r>
              <a:rPr lang="ru-RU" sz="2800" dirty="0"/>
              <a:t> </a:t>
            </a:r>
            <a:r>
              <a:rPr lang="ru-RU" sz="2800" dirty="0" err="1"/>
              <a:t>назв</a:t>
            </a:r>
            <a:r>
              <a:rPr lang="ru-RU" sz="2800" dirty="0"/>
              <a:t> </a:t>
            </a:r>
            <a:r>
              <a:rPr lang="ru-RU" sz="2800" dirty="0" err="1" smtClean="0"/>
              <a:t>відповідних</a:t>
            </a:r>
            <a:r>
              <a:rPr lang="ru-RU" sz="2800" dirty="0" smtClean="0"/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карбонових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кислот </a:t>
            </a:r>
            <a:r>
              <a:rPr lang="ru-RU" sz="2800" dirty="0" err="1"/>
              <a:t>префікс</a:t>
            </a:r>
            <a:r>
              <a:rPr lang="ru-RU" sz="2800" dirty="0"/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аміно</a:t>
            </a:r>
            <a:endParaRPr lang="uk-UA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80" y="4479570"/>
            <a:ext cx="4941792" cy="1152763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2" name="Місце для вмісту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96" y="3224985"/>
            <a:ext cx="4243657" cy="1116753"/>
          </a:xfr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24985"/>
            <a:ext cx="4029857" cy="1116753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750693"/>
            <a:ext cx="3024336" cy="822938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3188" y="5700668"/>
            <a:ext cx="3510221" cy="832726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sp>
        <p:nvSpPr>
          <p:cNvPr id="17" name="Прямокутник 16"/>
          <p:cNvSpPr/>
          <p:nvPr/>
        </p:nvSpPr>
        <p:spPr>
          <a:xfrm>
            <a:off x="5220072" y="4559538"/>
            <a:ext cx="3825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амінокислоти</a:t>
            </a:r>
            <a:r>
              <a:rPr lang="ru-RU" b="1" dirty="0"/>
              <a:t> </a:t>
            </a:r>
            <a:r>
              <a:rPr lang="ru-RU" b="1" dirty="0" err="1"/>
              <a:t>складаються</a:t>
            </a:r>
            <a:r>
              <a:rPr lang="ru-RU" b="1" dirty="0"/>
              <a:t> не з</a:t>
            </a:r>
          </a:p>
          <a:p>
            <a:pPr algn="ctr"/>
            <a:r>
              <a:rPr lang="ru-RU" b="1" dirty="0"/>
              <a:t>молекул, а з </a:t>
            </a:r>
            <a:r>
              <a:rPr lang="ru-RU" b="1" dirty="0" err="1"/>
              <a:t>особливих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00B0F0"/>
                </a:solidFill>
              </a:rPr>
              <a:t>йонів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 smtClean="0"/>
              <a:t>називають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біполярними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9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Overview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8991600" cy="3352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Type a brief overview or summary of</a:t>
            </a:r>
          </a:p>
          <a:p>
            <a:pPr>
              <a:buFont typeface="Wingdings" pitchFamily="2" charset="2"/>
              <a:buNone/>
            </a:pPr>
            <a:r>
              <a:rPr lang="en-US"/>
              <a:t>your project here.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8640"/>
            <a:ext cx="8280920" cy="6477769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433" y="314246"/>
            <a:ext cx="8664048" cy="1419944"/>
          </a:xfrm>
        </p:spPr>
        <p:txBody>
          <a:bodyPr/>
          <a:lstStyle/>
          <a:p>
            <a:r>
              <a:rPr lang="uk-UA" sz="4800" b="1" dirty="0" smtClean="0">
                <a:solidFill>
                  <a:srgbClr val="002060"/>
                </a:solidFill>
              </a:rPr>
              <a:t>ФІЗИЧНІ ВЛАСТИВОСТІ</a:t>
            </a:r>
            <a:endParaRPr lang="uk-UA" sz="4800" b="1" dirty="0">
              <a:solidFill>
                <a:srgbClr val="00206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8433" y="1532057"/>
            <a:ext cx="5688632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 smtClean="0"/>
              <a:t>-</a:t>
            </a:r>
            <a:r>
              <a:rPr lang="uk-UA" sz="2800" b="1" dirty="0" smtClean="0"/>
              <a:t>кристалічні речовини </a:t>
            </a:r>
          </a:p>
          <a:p>
            <a:pPr marL="0" indent="0" algn="just">
              <a:buNone/>
            </a:pPr>
            <a:r>
              <a:rPr lang="uk-UA" sz="2800" b="1" dirty="0" smtClean="0"/>
              <a:t>-добре </a:t>
            </a:r>
            <a:r>
              <a:rPr lang="uk-UA" sz="2800" b="1" dirty="0"/>
              <a:t>розчиняються </a:t>
            </a:r>
            <a:r>
              <a:rPr lang="uk-UA" sz="2800" b="1" dirty="0" smtClean="0"/>
              <a:t>у воді</a:t>
            </a:r>
          </a:p>
          <a:p>
            <a:pPr marL="0" indent="0" algn="just">
              <a:buNone/>
            </a:pPr>
            <a:r>
              <a:rPr lang="uk-UA" sz="2800" b="1" dirty="0" smtClean="0"/>
              <a:t>-в </a:t>
            </a:r>
            <a:r>
              <a:rPr lang="uk-UA" sz="2800" b="1" dirty="0"/>
              <a:t>органічних розчинниках, як </a:t>
            </a:r>
            <a:r>
              <a:rPr lang="uk-UA" sz="2800" b="1" dirty="0" smtClean="0"/>
              <a:t>правило</a:t>
            </a:r>
            <a:r>
              <a:rPr lang="uk-UA" sz="2800" b="1" dirty="0"/>
              <a:t>, </a:t>
            </a:r>
            <a:r>
              <a:rPr lang="uk-UA" sz="2800" b="1" dirty="0" smtClean="0"/>
              <a:t>нерозчинні</a:t>
            </a:r>
          </a:p>
          <a:p>
            <a:pPr marL="0" indent="0" algn="just">
              <a:buNone/>
            </a:pPr>
            <a:r>
              <a:rPr lang="uk-UA" sz="2800" b="1" dirty="0" smtClean="0"/>
              <a:t>-водні </a:t>
            </a:r>
            <a:r>
              <a:rPr lang="uk-UA" sz="2800" b="1" dirty="0"/>
              <a:t>розчини амінокислот </a:t>
            </a:r>
            <a:r>
              <a:rPr lang="uk-UA" sz="2800" b="1" dirty="0" smtClean="0"/>
              <a:t>з однією </a:t>
            </a:r>
            <a:r>
              <a:rPr lang="uk-UA" sz="2800" b="1" dirty="0" err="1"/>
              <a:t>карбоксильною</a:t>
            </a:r>
            <a:r>
              <a:rPr lang="uk-UA" sz="2800" b="1" dirty="0"/>
              <a:t> й однією аміногрупою </a:t>
            </a:r>
            <a:r>
              <a:rPr lang="uk-UA" sz="2800" b="1" dirty="0" smtClean="0"/>
              <a:t>в молекулі </a:t>
            </a:r>
            <a:r>
              <a:rPr lang="uk-UA" sz="2800" b="1" dirty="0"/>
              <a:t>майже </a:t>
            </a:r>
            <a:r>
              <a:rPr lang="uk-UA" sz="2800" b="1" dirty="0" smtClean="0"/>
              <a:t>нейтральні, в </a:t>
            </a:r>
            <a:r>
              <a:rPr lang="uk-UA" sz="2800" b="1" dirty="0"/>
              <a:t>них </a:t>
            </a:r>
            <a:r>
              <a:rPr lang="uk-UA" sz="2800" b="1" dirty="0" smtClean="0"/>
              <a:t>індикатори не </a:t>
            </a:r>
            <a:r>
              <a:rPr lang="uk-UA" sz="2800" b="1" dirty="0"/>
              <a:t>змінюють свого забарвлення. </a:t>
            </a:r>
            <a:endParaRPr lang="uk-UA" sz="2800" b="1" dirty="0" smtClean="0"/>
          </a:p>
          <a:p>
            <a:pPr marL="0" indent="0" algn="just">
              <a:buNone/>
            </a:pPr>
            <a:r>
              <a:rPr lang="uk-UA" sz="2800" b="1" dirty="0"/>
              <a:t>-</a:t>
            </a:r>
            <a:r>
              <a:rPr lang="uk-UA" sz="2800" b="1" dirty="0" smtClean="0"/>
              <a:t>деякі аміно</a:t>
            </a:r>
            <a:r>
              <a:rPr lang="uk-UA" sz="2800" b="1" dirty="0"/>
              <a:t>к</a:t>
            </a:r>
            <a:r>
              <a:rPr lang="uk-UA" sz="2800" b="1" dirty="0" smtClean="0"/>
              <a:t>ислоти </a:t>
            </a:r>
            <a:r>
              <a:rPr lang="uk-UA" sz="2800" b="1" dirty="0"/>
              <a:t>мають солодкий або гіркий смак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59" y="1734190"/>
            <a:ext cx="2738801" cy="2690627"/>
          </a:xfrm>
          <a:prstGeom prst="rect">
            <a:avLst/>
          </a:prstGeom>
          <a:effectLst>
            <a:glow rad="127000">
              <a:schemeClr val="accent5">
                <a:lumMod val="9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80" y="4581129"/>
            <a:ext cx="2160240" cy="1991488"/>
          </a:xfrm>
          <a:prstGeom prst="rect">
            <a:avLst/>
          </a:prstGeom>
          <a:effectLst>
            <a:glow rad="127000">
              <a:schemeClr val="accent5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375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833"/>
            <a:ext cx="9144000" cy="914400"/>
          </a:xfrm>
        </p:spPr>
        <p:txBody>
          <a:bodyPr/>
          <a:lstStyle/>
          <a:p>
            <a:r>
              <a:rPr lang="uk-UA" sz="4800" b="1" dirty="0" smtClean="0">
                <a:solidFill>
                  <a:srgbClr val="0070C0"/>
                </a:solidFill>
              </a:rPr>
              <a:t>ХІМІЧНІ ВЛАСТИВОСТІ</a:t>
            </a:r>
            <a:endParaRPr lang="uk-UA" sz="4800" b="1" dirty="0">
              <a:solidFill>
                <a:srgbClr val="0070C0"/>
              </a:solidFill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52600"/>
            <a:ext cx="6408712" cy="4828504"/>
          </a:xfrm>
          <a:effectLst>
            <a:glow rad="127000">
              <a:schemeClr val="accent5">
                <a:lumMod val="90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161764" y="1145233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Амінокислоти</a:t>
            </a:r>
            <a:r>
              <a:rPr lang="ru-RU" b="1" dirty="0">
                <a:solidFill>
                  <a:srgbClr val="FF0000"/>
                </a:solidFill>
              </a:rPr>
              <a:t> — </a:t>
            </a:r>
            <a:r>
              <a:rPr lang="ru-RU" b="1" dirty="0" err="1">
                <a:solidFill>
                  <a:srgbClr val="FF0000"/>
                </a:solidFill>
              </a:rPr>
              <a:t>амфотерні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сполуки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smtClean="0">
                <a:solidFill>
                  <a:srgbClr val="FF0000"/>
                </a:solidFill>
              </a:rPr>
              <a:t>Вони </a:t>
            </a:r>
            <a:r>
              <a:rPr lang="ru-RU" b="1" dirty="0" err="1" smtClean="0">
                <a:solidFill>
                  <a:srgbClr val="FF0000"/>
                </a:solidFill>
              </a:rPr>
              <a:t>реагують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з лугами і кислотами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2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>
          <a:xfrm>
            <a:off x="164285" y="3717032"/>
            <a:ext cx="8639217" cy="50304"/>
          </a:xfrm>
        </p:spPr>
        <p:txBody>
          <a:bodyPr/>
          <a:lstStyle/>
          <a:p>
            <a:r>
              <a:rPr lang="ru-RU" sz="2400" b="1" u="sng" dirty="0" smtClean="0">
                <a:solidFill>
                  <a:srgbClr val="00B050"/>
                </a:solidFill>
              </a:rPr>
              <a:t>ПЕПТИДИ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— </a:t>
            </a:r>
            <a:r>
              <a:rPr lang="ru-RU" sz="2400" b="1" dirty="0" err="1">
                <a:solidFill>
                  <a:srgbClr val="0070C0"/>
                </a:solidFill>
              </a:rPr>
              <a:t>речовини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молекули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яких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побудовані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із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залишків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l-GR" sz="2400" b="1" dirty="0" smtClean="0">
                <a:solidFill>
                  <a:srgbClr val="0070C0"/>
                </a:solidFill>
              </a:rPr>
              <a:t>α-</a:t>
            </a:r>
            <a:r>
              <a:rPr lang="ru-RU" sz="2400" b="1" dirty="0" err="1">
                <a:solidFill>
                  <a:srgbClr val="0070C0"/>
                </a:solidFill>
              </a:rPr>
              <a:t>амінокислот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з’єднаних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між</a:t>
            </a:r>
            <a:r>
              <a:rPr lang="ru-RU" sz="2400" b="1" dirty="0">
                <a:solidFill>
                  <a:srgbClr val="0070C0"/>
                </a:solidFill>
              </a:rPr>
              <a:t> собою </a:t>
            </a:r>
            <a:r>
              <a:rPr lang="ru-RU" sz="2400" b="1" dirty="0" err="1">
                <a:solidFill>
                  <a:srgbClr val="0070C0"/>
                </a:solidFill>
              </a:rPr>
              <a:t>пептидними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зв’язками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err="1">
                <a:solidFill>
                  <a:srgbClr val="FF0000"/>
                </a:solidFill>
              </a:rPr>
              <a:t>Пептиди</a:t>
            </a:r>
            <a:r>
              <a:rPr lang="ru-RU" sz="2400" b="1" dirty="0">
                <a:solidFill>
                  <a:srgbClr val="FF0000"/>
                </a:solidFill>
              </a:rPr>
              <a:t> з великою молекулярною </a:t>
            </a:r>
            <a:r>
              <a:rPr lang="ru-RU" sz="2400" b="1" dirty="0" err="1">
                <a:solidFill>
                  <a:srgbClr val="FF0000"/>
                </a:solidFill>
              </a:rPr>
              <a:t>масою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більше</a:t>
            </a:r>
            <a:r>
              <a:rPr lang="ru-RU" sz="2400" b="1" dirty="0">
                <a:solidFill>
                  <a:srgbClr val="FF0000"/>
                </a:solidFill>
              </a:rPr>
              <a:t> 10 </a:t>
            </a:r>
            <a:r>
              <a:rPr lang="ru-RU" sz="2400" b="1" dirty="0" err="1">
                <a:solidFill>
                  <a:srgbClr val="FF0000"/>
                </a:solidFill>
              </a:rPr>
              <a:t>тисяч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а.о.м</a:t>
            </a:r>
            <a:r>
              <a:rPr lang="ru-RU" sz="2400" b="1" dirty="0">
                <a:solidFill>
                  <a:srgbClr val="FF0000"/>
                </a:solidFill>
              </a:rPr>
              <a:t>., </a:t>
            </a:r>
            <a:r>
              <a:rPr lang="ru-RU" sz="2400" b="1" dirty="0" err="1">
                <a:solidFill>
                  <a:srgbClr val="FF0000"/>
                </a:solidFill>
              </a:rPr>
              <a:t>або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більше</a:t>
            </a:r>
            <a:r>
              <a:rPr lang="ru-RU" sz="2400" b="1" dirty="0">
                <a:solidFill>
                  <a:srgbClr val="FF0000"/>
                </a:solidFill>
              </a:rPr>
              <a:t> 100 </a:t>
            </a:r>
            <a:r>
              <a:rPr lang="ru-RU" sz="2400" b="1" dirty="0" err="1">
                <a:solidFill>
                  <a:srgbClr val="FF0000"/>
                </a:solidFill>
              </a:rPr>
              <a:t>амінокислотних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залишків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b="1" dirty="0" err="1" smtClean="0">
                <a:solidFill>
                  <a:srgbClr val="FF0000"/>
                </a:solidFill>
              </a:rPr>
              <a:t>називають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u="sng" dirty="0" smtClean="0">
                <a:solidFill>
                  <a:srgbClr val="00B050"/>
                </a:solidFill>
              </a:rPr>
              <a:t>БІЛКАМИ</a:t>
            </a:r>
            <a:endParaRPr lang="en-US" sz="2400" b="1" u="sng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" y="548680"/>
            <a:ext cx="8463004" cy="1296144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5085184"/>
            <a:ext cx="1944216" cy="1486805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5031947"/>
            <a:ext cx="2160240" cy="1540042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1795" y="5301208"/>
            <a:ext cx="1764196" cy="1272938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48" y="404664"/>
            <a:ext cx="8136904" cy="914400"/>
          </a:xfrm>
        </p:spPr>
        <p:txBody>
          <a:bodyPr/>
          <a:lstStyle/>
          <a:p>
            <a:r>
              <a:rPr lang="uk-UA" sz="6000" b="1" dirty="0" smtClean="0">
                <a:solidFill>
                  <a:srgbClr val="FF0000"/>
                </a:solidFill>
              </a:rPr>
              <a:t>ЯКІСНА РЕАКЦІЯ</a:t>
            </a:r>
            <a:endParaRPr lang="uk-UA" sz="60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95936" y="1484784"/>
            <a:ext cx="4788074" cy="335280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r>
              <a:rPr lang="el-GR" sz="4200" dirty="0" smtClean="0"/>
              <a:t>α</a:t>
            </a:r>
            <a:r>
              <a:rPr lang="uk-UA" sz="4200" dirty="0" smtClean="0"/>
              <a:t> - Амінокислота </a:t>
            </a:r>
            <a:r>
              <a:rPr lang="uk-UA" sz="4200" dirty="0"/>
              <a:t>взаємодіє у водному </a:t>
            </a:r>
            <a:r>
              <a:rPr lang="uk-UA" sz="4200" dirty="0" smtClean="0"/>
              <a:t>розчині з </a:t>
            </a:r>
            <a:r>
              <a:rPr lang="uk-UA" sz="4200" dirty="0" err="1"/>
              <a:t>купрум</a:t>
            </a:r>
            <a:r>
              <a:rPr lang="uk-UA" sz="4200" dirty="0"/>
              <a:t>(ІІ) гідроксидом з утворенням </a:t>
            </a:r>
            <a:r>
              <a:rPr lang="uk-UA" sz="4200" dirty="0" smtClean="0"/>
              <a:t>сполуки синього кольору</a:t>
            </a:r>
            <a:endParaRPr lang="uk-UA" sz="4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99" y="1772816"/>
            <a:ext cx="3587337" cy="4722393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188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419944"/>
          </a:xfrm>
        </p:spPr>
        <p:txBody>
          <a:bodyPr/>
          <a:lstStyle/>
          <a:p>
            <a:r>
              <a:rPr lang="uk-UA" sz="4000" b="1" dirty="0" smtClean="0">
                <a:solidFill>
                  <a:srgbClr val="FF0000"/>
                </a:solidFill>
              </a:rPr>
              <a:t>ДОБУВАННЯ АМІНОКИСЛОТ</a:t>
            </a:r>
            <a:endParaRPr lang="uk-UA" sz="40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744078"/>
            <a:ext cx="7776864" cy="1828938"/>
          </a:xfrm>
        </p:spPr>
        <p:txBody>
          <a:bodyPr/>
          <a:lstStyle/>
          <a:p>
            <a:pPr marL="0" indent="0" algn="just">
              <a:buNone/>
            </a:pPr>
            <a:r>
              <a:rPr lang="uk-UA" sz="4800" b="1" dirty="0" smtClean="0">
                <a:solidFill>
                  <a:srgbClr val="0070C0"/>
                </a:solidFill>
              </a:rPr>
              <a:t>1)Гідроліз білків</a:t>
            </a:r>
          </a:p>
          <a:p>
            <a:pPr marL="0" indent="0" algn="just">
              <a:buNone/>
            </a:pPr>
            <a:r>
              <a:rPr lang="uk-UA" sz="4400" b="1" dirty="0" smtClean="0">
                <a:solidFill>
                  <a:srgbClr val="0070C0"/>
                </a:solidFill>
              </a:rPr>
              <a:t>2)Дія </a:t>
            </a:r>
            <a:r>
              <a:rPr lang="uk-UA" sz="4400" b="1" dirty="0">
                <a:solidFill>
                  <a:srgbClr val="0070C0"/>
                </a:solidFill>
              </a:rPr>
              <a:t>амоніаку на солі      </a:t>
            </a:r>
          </a:p>
          <a:p>
            <a:pPr marL="0" indent="0" algn="just">
              <a:buNone/>
            </a:pPr>
            <a:r>
              <a:rPr lang="el-GR" sz="4400" b="1" dirty="0">
                <a:solidFill>
                  <a:srgbClr val="0070C0"/>
                </a:solidFill>
              </a:rPr>
              <a:t>α</a:t>
            </a:r>
            <a:r>
              <a:rPr lang="uk-UA" sz="4400" b="1" dirty="0">
                <a:solidFill>
                  <a:srgbClr val="0070C0"/>
                </a:solidFill>
              </a:rPr>
              <a:t>-</a:t>
            </a:r>
            <a:r>
              <a:rPr lang="uk-UA" sz="4400" b="1" dirty="0" err="1">
                <a:solidFill>
                  <a:srgbClr val="0070C0"/>
                </a:solidFill>
              </a:rPr>
              <a:t>галогенокарбонових</a:t>
            </a:r>
            <a:r>
              <a:rPr lang="uk-UA" sz="4400" b="1" dirty="0">
                <a:solidFill>
                  <a:srgbClr val="0070C0"/>
                </a:solidFill>
              </a:rPr>
              <a:t> </a:t>
            </a:r>
            <a:endParaRPr lang="uk-UA" sz="4400" b="1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uk-UA" sz="4400" b="1" dirty="0" smtClean="0">
                <a:solidFill>
                  <a:srgbClr val="0070C0"/>
                </a:solidFill>
              </a:rPr>
              <a:t>кислот </a:t>
            </a:r>
            <a:endParaRPr lang="uk-UA" sz="44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uk-UA" sz="7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642" y="1742601"/>
            <a:ext cx="2016224" cy="2232248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26" y="5112483"/>
            <a:ext cx="8532948" cy="1048058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8536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18373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E7224F8-078A-4341-8DE8-9CF98DE80A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проекту для наукової виставки</Template>
  <TotalTime>307</TotalTime>
  <Words>260</Words>
  <Application>Microsoft Office PowerPoint</Application>
  <PresentationFormat>Екран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Verdana</vt:lpstr>
      <vt:lpstr>Wingdings</vt:lpstr>
      <vt:lpstr>01018373</vt:lpstr>
      <vt:lpstr>Амінокислоти Пептиди</vt:lpstr>
      <vt:lpstr>Амінокислоти — похідні вуглеводнів, у молекулах яких містяться аміно  і карбоксильні групи</vt:lpstr>
      <vt:lpstr>НОМЕНКЛАТУРА АМІНОКИСЛОТ</vt:lpstr>
      <vt:lpstr>Project Overview</vt:lpstr>
      <vt:lpstr>ФІЗИЧНІ ВЛАСТИВОСТІ</vt:lpstr>
      <vt:lpstr>ХІМІЧНІ ВЛАСТИВОСТІ</vt:lpstr>
      <vt:lpstr>ПЕПТИДИ — речовини, молекули яких побудовані із залишків α-амінокислот, з’єднаних між собою пептидними зв’язками  Пептиди з великою молекулярною масою (більше 10 тисяч а.о.м., або більше 100 амінокислотних залишків) називають БІЛКАМИ</vt:lpstr>
      <vt:lpstr>ЯКІСНА РЕАКЦІЯ</vt:lpstr>
      <vt:lpstr>ДОБУВАННЯ АМІНОКИСЛОТ</vt:lpstr>
      <vt:lpstr>ЗАСТОСУВАННЯ АМІНОКИСЛОТ</vt:lpstr>
      <vt:lpstr>ДАЙТЕ ВІДПОВІДІ  НА ЗАПИТАННЯ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Амінокислоти: склад і Пептидна група</dc:title>
  <dc:creator>Закликовська А.В.</dc:creator>
  <cp:keywords/>
  <cp:lastModifiedBy>Закликовська А.В.</cp:lastModifiedBy>
  <cp:revision>31</cp:revision>
  <cp:lastPrinted>1601-01-01T00:00:00Z</cp:lastPrinted>
  <dcterms:created xsi:type="dcterms:W3CDTF">2020-04-16T13:28:45Z</dcterms:created>
  <dcterms:modified xsi:type="dcterms:W3CDTF">2021-08-23T12:38:59Z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TC010183731033</vt:lpwstr>
  </property>
</Properties>
</file>