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</p:sldMasterIdLst>
  <p:sldIdLst>
    <p:sldId id="256" r:id="rId2"/>
    <p:sldId id="257" r:id="rId3"/>
    <p:sldId id="262" r:id="rId4"/>
    <p:sldId id="264" r:id="rId5"/>
    <p:sldId id="258" r:id="rId6"/>
    <p:sldId id="259" r:id="rId7"/>
    <p:sldId id="260" r:id="rId8"/>
    <p:sldId id="266" r:id="rId9"/>
    <p:sldId id="267" r:id="rId10"/>
    <p:sldId id="26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5185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055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8103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7845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6577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0621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0826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8998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8960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313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0507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728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9636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459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149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0618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860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929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3520" y="1794064"/>
            <a:ext cx="9448800" cy="1825096"/>
          </a:xfrm>
        </p:spPr>
        <p:txBody>
          <a:bodyPr>
            <a:noAutofit/>
          </a:bodyPr>
          <a:lstStyle/>
          <a:p>
            <a:pPr algn="ctr"/>
            <a:r>
              <a:rPr lang="uk-UA" sz="6600" b="1" dirty="0" smtClean="0"/>
              <a:t>Дисахариди</a:t>
            </a:r>
            <a:br>
              <a:rPr lang="uk-UA" sz="6600" b="1" dirty="0" smtClean="0"/>
            </a:br>
            <a:r>
              <a:rPr lang="uk-UA" sz="6600" b="1" dirty="0" smtClean="0"/>
              <a:t>САХАРОЗА</a:t>
            </a:r>
            <a:endParaRPr lang="uk-UA" sz="6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7582" y="3619161"/>
            <a:ext cx="2780675" cy="1717338"/>
          </a:xfrm>
          <a:prstGeom prst="rect">
            <a:avLst/>
          </a:prstGeom>
          <a:effectLst>
            <a:glow rad="127000">
              <a:schemeClr val="bg1"/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230070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538" y="802250"/>
            <a:ext cx="10807908" cy="1303867"/>
          </a:xfrm>
        </p:spPr>
        <p:txBody>
          <a:bodyPr>
            <a:noAutofit/>
          </a:bodyPr>
          <a:lstStyle/>
          <a:p>
            <a:r>
              <a:rPr lang="uk-UA" sz="6600" b="1" dirty="0" smtClean="0">
                <a:solidFill>
                  <a:schemeClr val="accent6">
                    <a:lumMod val="50000"/>
                  </a:schemeClr>
                </a:solidFill>
              </a:rPr>
              <a:t>Виробництво сахарози з цукрового буряку</a:t>
            </a:r>
            <a:endParaRPr lang="uk-UA" sz="6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704" y="2499206"/>
            <a:ext cx="4242509" cy="3536874"/>
          </a:xfrm>
          <a:effectLst>
            <a:glow rad="127000">
              <a:schemeClr val="accent6">
                <a:lumMod val="20000"/>
                <a:lumOff val="80000"/>
              </a:schemeClr>
            </a:glow>
            <a:softEdge rad="381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650" y="2499206"/>
            <a:ext cx="2857500" cy="1600200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508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650" y="4327895"/>
            <a:ext cx="2857500" cy="1708185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381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1351" y="2499206"/>
            <a:ext cx="2544301" cy="3536874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52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6669" y="764373"/>
            <a:ext cx="11153105" cy="1293028"/>
          </a:xfrm>
        </p:spPr>
        <p:txBody>
          <a:bodyPr>
            <a:noAutofit/>
          </a:bodyPr>
          <a:lstStyle/>
          <a:p>
            <a:pPr algn="just"/>
            <a:r>
              <a:rPr lang="ru-RU" sz="3600" b="1" dirty="0">
                <a:solidFill>
                  <a:srgbClr val="FF0000"/>
                </a:solidFill>
              </a:rPr>
              <a:t>Дисахаридами</a:t>
            </a:r>
            <a:r>
              <a:rPr lang="ru-RU" sz="3600" b="1" dirty="0"/>
              <a:t> </a:t>
            </a:r>
            <a:r>
              <a:rPr lang="ru-RU" sz="3600" b="1" dirty="0" err="1"/>
              <a:t>називають</a:t>
            </a:r>
            <a:r>
              <a:rPr lang="ru-RU" sz="3600" b="1" dirty="0"/>
              <a:t> </a:t>
            </a:r>
            <a:r>
              <a:rPr lang="ru-RU" sz="3600" b="1" dirty="0" err="1"/>
              <a:t>вуглеводи</a:t>
            </a:r>
            <a:r>
              <a:rPr lang="ru-RU" sz="3600" b="1" dirty="0"/>
              <a:t>, </a:t>
            </a:r>
            <a:r>
              <a:rPr lang="ru-RU" sz="3600" b="1" dirty="0" err="1"/>
              <a:t>молекули</a:t>
            </a:r>
            <a:r>
              <a:rPr lang="ru-RU" sz="3600" b="1" dirty="0"/>
              <a:t> </a:t>
            </a:r>
            <a:r>
              <a:rPr lang="ru-RU" sz="3600" b="1" dirty="0" err="1"/>
              <a:t>яких</a:t>
            </a: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err="1"/>
              <a:t>складаються</a:t>
            </a:r>
            <a:r>
              <a:rPr lang="ru-RU" sz="3600" b="1" dirty="0"/>
              <a:t> </a:t>
            </a:r>
            <a:r>
              <a:rPr lang="ru-RU" sz="3600" b="1" dirty="0" err="1"/>
              <a:t>із</a:t>
            </a:r>
            <a:r>
              <a:rPr lang="ru-RU" sz="3600" b="1" dirty="0"/>
              <a:t> </a:t>
            </a:r>
            <a:r>
              <a:rPr lang="ru-RU" sz="3600" b="1" dirty="0" err="1"/>
              <a:t>двох</a:t>
            </a:r>
            <a:r>
              <a:rPr lang="ru-RU" sz="3600" b="1" dirty="0"/>
              <a:t> </a:t>
            </a:r>
            <a:r>
              <a:rPr lang="ru-RU" sz="3600" b="1" dirty="0" err="1"/>
              <a:t>залишків</a:t>
            </a:r>
            <a:r>
              <a:rPr lang="ru-RU" sz="3600" b="1" dirty="0"/>
              <a:t> молекул одного </a:t>
            </a:r>
            <a:r>
              <a:rPr lang="ru-RU" sz="3600" b="1" dirty="0" err="1"/>
              <a:t>або</a:t>
            </a:r>
            <a:r>
              <a:rPr lang="ru-RU" sz="3600" b="1" dirty="0"/>
              <a:t> </a:t>
            </a:r>
            <a:r>
              <a:rPr lang="ru-RU" sz="3600" b="1" dirty="0" err="1" smtClean="0"/>
              <a:t>двох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моносахаридів</a:t>
            </a:r>
            <a:endParaRPr lang="uk-UA" sz="36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62884" y="2556932"/>
            <a:ext cx="10470523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сахароза                     лактоза 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                  мальтоза </a:t>
            </a:r>
          </a:p>
          <a:p>
            <a:pPr marL="0" indent="0" algn="just">
              <a:buNone/>
            </a:pPr>
            <a:r>
              <a:rPr lang="pt-BR" sz="4000" b="1" dirty="0" smtClean="0">
                <a:solidFill>
                  <a:schemeClr val="tx1"/>
                </a:solidFill>
              </a:rPr>
              <a:t>С</a:t>
            </a:r>
            <a:r>
              <a:rPr lang="pt-BR" sz="3200" b="1" dirty="0" smtClean="0">
                <a:solidFill>
                  <a:schemeClr val="tx1"/>
                </a:solidFill>
              </a:rPr>
              <a:t>12</a:t>
            </a:r>
            <a:r>
              <a:rPr lang="pt-BR" sz="4000" b="1" dirty="0" smtClean="0">
                <a:solidFill>
                  <a:schemeClr val="tx1"/>
                </a:solidFill>
              </a:rPr>
              <a:t>H</a:t>
            </a:r>
            <a:r>
              <a:rPr lang="pt-BR" sz="3200" b="1" dirty="0" smtClean="0">
                <a:solidFill>
                  <a:schemeClr val="tx1"/>
                </a:solidFill>
              </a:rPr>
              <a:t>22</a:t>
            </a:r>
            <a:r>
              <a:rPr lang="pt-BR" sz="4000" b="1" dirty="0" smtClean="0">
                <a:solidFill>
                  <a:schemeClr val="tx1"/>
                </a:solidFill>
              </a:rPr>
              <a:t>O</a:t>
            </a:r>
            <a:r>
              <a:rPr lang="pt-BR" sz="3200" b="1" dirty="0" smtClean="0">
                <a:solidFill>
                  <a:schemeClr val="tx1"/>
                </a:solidFill>
              </a:rPr>
              <a:t>11</a:t>
            </a:r>
            <a:endParaRPr lang="en-US" sz="3600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ru-RU" sz="3600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uk-UA" sz="36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2394" y="4094004"/>
            <a:ext cx="3900610" cy="1959066"/>
          </a:xfrm>
          <a:prstGeom prst="rect">
            <a:avLst/>
          </a:prstGeom>
          <a:effectLst>
            <a:glow rad="127000">
              <a:schemeClr val="bg1"/>
            </a:glow>
            <a:softEdge rad="88900"/>
          </a:effectLst>
        </p:spPr>
      </p:pic>
      <p:sp>
        <p:nvSpPr>
          <p:cNvPr id="5" name="Прямокутник 4"/>
          <p:cNvSpPr/>
          <p:nvPr/>
        </p:nvSpPr>
        <p:spPr>
          <a:xfrm>
            <a:off x="4859114" y="3295850"/>
            <a:ext cx="24449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/>
              <a:t>C</a:t>
            </a:r>
            <a:r>
              <a:rPr lang="en-US" sz="3200" b="1" dirty="0" smtClean="0"/>
              <a:t>12</a:t>
            </a:r>
            <a:r>
              <a:rPr lang="en-US" sz="4000" b="1" dirty="0" smtClean="0"/>
              <a:t>H</a:t>
            </a:r>
            <a:r>
              <a:rPr lang="en-US" sz="3200" b="1" dirty="0" smtClean="0"/>
              <a:t>22</a:t>
            </a:r>
            <a:r>
              <a:rPr lang="en-US" sz="4000" b="1" dirty="0" smtClean="0"/>
              <a:t>O</a:t>
            </a:r>
            <a:r>
              <a:rPr lang="en-US" sz="3200" b="1" dirty="0" smtClean="0"/>
              <a:t>11</a:t>
            </a:r>
            <a:endParaRPr lang="uk-UA" sz="3200" b="1" dirty="0"/>
          </a:p>
        </p:txBody>
      </p:sp>
      <p:sp>
        <p:nvSpPr>
          <p:cNvPr id="6" name="Прямокутник 5"/>
          <p:cNvSpPr/>
          <p:nvPr/>
        </p:nvSpPr>
        <p:spPr>
          <a:xfrm>
            <a:off x="8774292" y="3181792"/>
            <a:ext cx="24449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dirty="0"/>
              <a:t>С</a:t>
            </a:r>
            <a:r>
              <a:rPr lang="uk-UA" sz="3200" b="1" dirty="0"/>
              <a:t>12</a:t>
            </a:r>
            <a:r>
              <a:rPr lang="en-US" sz="4000" b="1" dirty="0" smtClean="0"/>
              <a:t>H</a:t>
            </a:r>
            <a:r>
              <a:rPr lang="en-US" sz="3200" b="1" dirty="0" smtClean="0"/>
              <a:t>22</a:t>
            </a:r>
            <a:r>
              <a:rPr lang="en-US" sz="4000" b="1" dirty="0" smtClean="0"/>
              <a:t>O</a:t>
            </a:r>
            <a:r>
              <a:rPr lang="en-US" sz="3200" b="1" dirty="0" smtClean="0"/>
              <a:t>11</a:t>
            </a:r>
            <a:endParaRPr lang="en-US" sz="32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1280" y="4094004"/>
            <a:ext cx="2972279" cy="1959066"/>
          </a:xfrm>
          <a:prstGeom prst="rect">
            <a:avLst/>
          </a:prstGeom>
          <a:effectLst>
            <a:glow rad="127000">
              <a:schemeClr val="bg1"/>
            </a:glow>
            <a:softEdge rad="63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86" y="4005402"/>
            <a:ext cx="3361386" cy="2047667"/>
          </a:xfrm>
          <a:prstGeom prst="rect">
            <a:avLst/>
          </a:prstGeom>
          <a:effectLst>
            <a:glow rad="127000">
              <a:schemeClr val="bg1"/>
            </a:glow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197332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4510" y="787260"/>
            <a:ext cx="10702977" cy="1303867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САХАРОЗА</a:t>
            </a:r>
            <a:r>
              <a:rPr lang="uk-UA" b="1" dirty="0" smtClean="0"/>
              <a:t> МАЄ ТІЛЬКИ </a:t>
            </a:r>
            <a:r>
              <a:rPr lang="uk-UA" b="1" dirty="0" smtClean="0">
                <a:solidFill>
                  <a:srgbClr val="FF0000"/>
                </a:solidFill>
              </a:rPr>
              <a:t>ГІДРОКСИЛЬНІ</a:t>
            </a:r>
            <a:r>
              <a:rPr lang="uk-UA" b="1" dirty="0" smtClean="0"/>
              <a:t> ГРУПИ, НЕ МАЄ АЛЬДЕГІДНИХ</a:t>
            </a: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744511" y="2698229"/>
            <a:ext cx="3872460" cy="131885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3200" b="1" dirty="0" smtClean="0"/>
              <a:t>САХАРОЗА МІСТИТЬ 8 ГІДРОКСИЛЬНИХ ГРУП І УТВОРЮЄ АЛКАНОЛЯТИ (САХАРАТИ)</a:t>
            </a:r>
            <a:endParaRPr lang="uk-UA" sz="32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6971" y="2698229"/>
            <a:ext cx="6667500" cy="3447737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09522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6839" y="689548"/>
            <a:ext cx="10178322" cy="1596451"/>
          </a:xfrm>
          <a:effectLst>
            <a:glow rad="127000">
              <a:schemeClr val="accent6">
                <a:lumMod val="20000"/>
                <a:lumOff val="80000"/>
              </a:schemeClr>
            </a:glow>
          </a:effectLst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accent6">
                    <a:lumMod val="75000"/>
                  </a:schemeClr>
                </a:solidFill>
              </a:rPr>
              <a:t>ЯКІ МОЖНА НАЗВАТИ ВЛАСТИВОСТІ САХАРОЗИ?</a:t>
            </a:r>
            <a:endParaRPr lang="uk-UA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39" y="2645763"/>
            <a:ext cx="10178322" cy="3425586"/>
          </a:xfrm>
          <a:effectLst>
            <a:glow rad="127000">
              <a:schemeClr val="accent6">
                <a:lumMod val="20000"/>
                <a:lumOff val="80000"/>
              </a:schemeClr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339438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9469" y="982132"/>
            <a:ext cx="10658006" cy="1303867"/>
          </a:xfrm>
        </p:spPr>
        <p:txBody>
          <a:bodyPr>
            <a:noAutofit/>
          </a:bodyPr>
          <a:lstStyle/>
          <a:p>
            <a:r>
              <a:rPr lang="uk-UA" sz="6000" b="1" dirty="0" err="1" smtClean="0">
                <a:solidFill>
                  <a:srgbClr val="FF0000"/>
                </a:solidFill>
              </a:rPr>
              <a:t>Сахаро́за</a:t>
            </a:r>
            <a:r>
              <a:rPr lang="uk-UA" sz="6000" dirty="0" smtClean="0"/>
              <a:t> (</a:t>
            </a:r>
            <a:r>
              <a:rPr lang="uk-UA" sz="6000" dirty="0" err="1" smtClean="0"/>
              <a:t>цукро́за</a:t>
            </a:r>
            <a:r>
              <a:rPr lang="uk-UA" sz="6000" dirty="0" smtClean="0"/>
              <a:t>, </a:t>
            </a:r>
            <a:r>
              <a:rPr lang="uk-UA" sz="6000" dirty="0"/>
              <a:t>буряковий цукор, тростинний </a:t>
            </a:r>
            <a:r>
              <a:rPr lang="uk-UA" sz="6000" dirty="0" smtClean="0"/>
              <a:t>цукор)</a:t>
            </a:r>
            <a:endParaRPr lang="uk-UA" sz="60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09469" y="2556932"/>
            <a:ext cx="10478124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err="1"/>
              <a:t>б</a:t>
            </a:r>
            <a:r>
              <a:rPr lang="ru-RU" sz="2800" b="1" dirty="0" err="1" smtClean="0"/>
              <a:t>ілий</a:t>
            </a:r>
            <a:r>
              <a:rPr lang="ru-RU" sz="2800" b="1" dirty="0"/>
              <a:t>, без запаху, </a:t>
            </a:r>
            <a:r>
              <a:rPr lang="ru-RU" sz="2800" b="1" dirty="0" err="1"/>
              <a:t>кристалічний</a:t>
            </a:r>
            <a:r>
              <a:rPr lang="ru-RU" sz="2800" b="1" dirty="0"/>
              <a:t> порошок з </a:t>
            </a:r>
            <a:r>
              <a:rPr lang="ru-RU" sz="2800" b="1" dirty="0" err="1"/>
              <a:t>солодким</a:t>
            </a:r>
            <a:r>
              <a:rPr lang="ru-RU" sz="2800" b="1" dirty="0"/>
              <a:t> </a:t>
            </a:r>
            <a:r>
              <a:rPr lang="ru-RU" sz="2800" b="1" dirty="0" smtClean="0"/>
              <a:t>смаком, </a:t>
            </a:r>
            <a:r>
              <a:rPr lang="ru-RU" sz="2800" b="1" dirty="0" err="1" smtClean="0"/>
              <a:t>найвідоміший</a:t>
            </a:r>
            <a:r>
              <a:rPr lang="ru-RU" sz="2800" b="1" dirty="0" smtClean="0"/>
              <a:t> </a:t>
            </a:r>
            <a:r>
              <a:rPr lang="ru-RU" sz="2800" b="1" dirty="0"/>
              <a:t>і широко </a:t>
            </a:r>
            <a:r>
              <a:rPr lang="ru-RU" sz="2800" b="1" dirty="0" err="1"/>
              <a:t>застосовується</a:t>
            </a:r>
            <a:r>
              <a:rPr lang="ru-RU" sz="2800" b="1" dirty="0"/>
              <a:t> у </a:t>
            </a:r>
            <a:r>
              <a:rPr lang="ru-RU" sz="2800" b="1" dirty="0" err="1"/>
              <a:t>харчовій</a:t>
            </a:r>
            <a:r>
              <a:rPr lang="ru-RU" sz="2800" b="1" dirty="0"/>
              <a:t> </a:t>
            </a:r>
            <a:r>
              <a:rPr lang="ru-RU" sz="2800" b="1" dirty="0" err="1"/>
              <a:t>промисловості</a:t>
            </a:r>
            <a:r>
              <a:rPr lang="ru-RU" sz="2800" b="1" dirty="0"/>
              <a:t>(</a:t>
            </a:r>
            <a:r>
              <a:rPr lang="ru-RU" sz="2800" b="1" dirty="0" err="1"/>
              <a:t>цукор</a:t>
            </a:r>
            <a:r>
              <a:rPr lang="ru-RU" sz="2800" b="1" dirty="0"/>
              <a:t>)</a:t>
            </a:r>
            <a:endParaRPr lang="uk-UA" sz="2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6166" y="4016115"/>
            <a:ext cx="4194788" cy="2130686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4847" y="3629493"/>
            <a:ext cx="2632745" cy="2517308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63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468" y="3807502"/>
            <a:ext cx="2986156" cy="2339299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123092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9665" y="2976169"/>
            <a:ext cx="3267855" cy="884419"/>
          </a:xfrm>
        </p:spPr>
        <p:txBody>
          <a:bodyPr>
            <a:noAutofit/>
          </a:bodyPr>
          <a:lstStyle/>
          <a:p>
            <a:r>
              <a:rPr lang="ru-RU" sz="4000" b="1" dirty="0" err="1"/>
              <a:t>Залежність</a:t>
            </a: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 err="1"/>
              <a:t>розчинності</a:t>
            </a: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 err="1"/>
              <a:t>сахарози</a:t>
            </a: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/>
              <a:t>у </a:t>
            </a:r>
            <a:r>
              <a:rPr lang="ru-RU" sz="4000" b="1" dirty="0" err="1"/>
              <a:t>воді</a:t>
            </a:r>
            <a:r>
              <a:rPr lang="ru-RU" sz="4000" b="1" dirty="0"/>
              <a:t> </a:t>
            </a:r>
            <a:r>
              <a:rPr lang="ru-RU" sz="4000" b="1" dirty="0" err="1"/>
              <a:t>від</a:t>
            </a: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 err="1"/>
              <a:t>температури</a:t>
            </a: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 smtClean="0"/>
              <a:t>t</a:t>
            </a:r>
            <a:r>
              <a:rPr lang="ru-RU" sz="4000" b="1" dirty="0"/>
              <a:t>, °С</a:t>
            </a:r>
            <a:br>
              <a:rPr lang="ru-RU" sz="4000" b="1" dirty="0"/>
            </a:br>
            <a:endParaRPr lang="uk-UA" sz="4000" b="1" dirty="0"/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780" y="764499"/>
            <a:ext cx="7546872" cy="5307760"/>
          </a:xfrm>
          <a:effectLst>
            <a:glow rad="127000">
              <a:schemeClr val="accent6">
                <a:lumMod val="20000"/>
                <a:lumOff val="80000"/>
              </a:schemeClr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158766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56" y="817240"/>
            <a:ext cx="10777928" cy="1303867"/>
          </a:xfrm>
        </p:spPr>
        <p:txBody>
          <a:bodyPr>
            <a:normAutofit fontScale="90000"/>
          </a:bodyPr>
          <a:lstStyle/>
          <a:p>
            <a:r>
              <a:rPr lang="uk-UA" sz="6000" b="1" dirty="0" smtClean="0"/>
              <a:t>САХАРОЗА – БАГАТОАТОМНИЙ СПИРТ </a:t>
            </a:r>
            <a:endParaRPr lang="uk-UA" sz="6000" b="1" dirty="0"/>
          </a:p>
        </p:txBody>
      </p:sp>
      <p:pic>
        <p:nvPicPr>
          <p:cNvPr id="10" name="Місце для вмісту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262" y="2285999"/>
            <a:ext cx="10178322" cy="3886869"/>
          </a:xfrm>
        </p:spPr>
      </p:pic>
    </p:spTree>
    <p:extLst>
      <p:ext uri="{BB962C8B-B14F-4D97-AF65-F5344CB8AC3E}">
        <p14:creationId xmlns:p14="http://schemas.microsoft.com/office/powerpoint/2010/main" val="325302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41154" y="734518"/>
            <a:ext cx="4576616" cy="3630281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114300"/>
          </a:effectLst>
        </p:spPr>
      </p:pic>
      <p:sp>
        <p:nvSpPr>
          <p:cNvPr id="5" name="Прямокутник 4"/>
          <p:cNvSpPr/>
          <p:nvPr/>
        </p:nvSpPr>
        <p:spPr>
          <a:xfrm>
            <a:off x="712814" y="4408437"/>
            <a:ext cx="109645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err="1" smtClean="0"/>
              <a:t>Якщо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розчин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сахарози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долити</a:t>
            </a:r>
            <a:r>
              <a:rPr lang="ru-RU" sz="2800" b="1" dirty="0" smtClean="0"/>
              <a:t> до </a:t>
            </a:r>
            <a:r>
              <a:rPr lang="ru-RU" sz="2800" b="1" dirty="0" err="1" smtClean="0"/>
              <a:t>купрум</a:t>
            </a:r>
            <a:r>
              <a:rPr lang="ru-RU" sz="2800" b="1" dirty="0" smtClean="0"/>
              <a:t> (ІІ) </a:t>
            </a:r>
            <a:r>
              <a:rPr lang="ru-RU" sz="2800" b="1" dirty="0" err="1" smtClean="0"/>
              <a:t>гідроксиду</a:t>
            </a:r>
            <a:r>
              <a:rPr lang="ru-RU" sz="2800" b="1" dirty="0" smtClean="0"/>
              <a:t>, </a:t>
            </a:r>
            <a:r>
              <a:rPr lang="ru-RU" sz="2800" b="1" dirty="0" err="1" smtClean="0"/>
              <a:t>утвориться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яскраво</a:t>
            </a:r>
            <a:r>
              <a:rPr lang="ru-RU" sz="2800" b="1" dirty="0" smtClean="0"/>
              <a:t> – </a:t>
            </a:r>
            <a:r>
              <a:rPr lang="ru-RU" sz="2800" b="1" dirty="0" err="1" smtClean="0"/>
              <a:t>синій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розчин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сахарату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міді</a:t>
            </a:r>
            <a:r>
              <a:rPr lang="ru-RU" sz="2800" b="1" dirty="0" smtClean="0"/>
              <a:t>. </a:t>
            </a:r>
            <a:r>
              <a:rPr lang="ru-RU" sz="2800" b="1" dirty="0" err="1" smtClean="0">
                <a:solidFill>
                  <a:srgbClr val="FF0000"/>
                </a:solidFill>
              </a:rPr>
              <a:t>Альдегідної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групи</a:t>
            </a:r>
            <a:r>
              <a:rPr lang="ru-RU" sz="2800" b="1" dirty="0" smtClean="0">
                <a:solidFill>
                  <a:srgbClr val="FF0000"/>
                </a:solidFill>
              </a:rPr>
              <a:t> в </a:t>
            </a:r>
            <a:r>
              <a:rPr lang="ru-RU" sz="2800" b="1" dirty="0" err="1" smtClean="0">
                <a:solidFill>
                  <a:srgbClr val="FF0000"/>
                </a:solidFill>
              </a:rPr>
              <a:t>сахарозі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немає</a:t>
            </a:r>
            <a:r>
              <a:rPr lang="ru-RU" sz="2800" b="1" dirty="0" smtClean="0"/>
              <a:t>. </a:t>
            </a:r>
            <a:r>
              <a:rPr lang="ru-RU" sz="2800" b="1" dirty="0" err="1" smtClean="0"/>
              <a:t>Реакція</a:t>
            </a:r>
            <a:r>
              <a:rPr lang="ru-RU" sz="2800" b="1" dirty="0" smtClean="0"/>
              <a:t> «</a:t>
            </a:r>
            <a:r>
              <a:rPr lang="ru-RU" sz="2800" b="1" dirty="0" err="1" smtClean="0"/>
              <a:t>срібного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дзеркала</a:t>
            </a:r>
            <a:r>
              <a:rPr lang="ru-RU" sz="2800" b="1" dirty="0" smtClean="0"/>
              <a:t>» не </a:t>
            </a:r>
            <a:r>
              <a:rPr lang="ru-RU" sz="2800" b="1" dirty="0" err="1" smtClean="0"/>
              <a:t>відбувається</a:t>
            </a:r>
            <a:endParaRPr lang="uk-UA" sz="2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414" y="734518"/>
            <a:ext cx="5261503" cy="3630281"/>
          </a:xfrm>
          <a:prstGeom prst="rect">
            <a:avLst/>
          </a:prstGeom>
          <a:effectLst>
            <a:glow rad="127000">
              <a:schemeClr val="accent6">
                <a:lumMod val="20000"/>
                <a:lumOff val="80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74100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644578"/>
            <a:ext cx="9601196" cy="1641422"/>
          </a:xfrm>
        </p:spPr>
        <p:txBody>
          <a:bodyPr>
            <a:normAutofit/>
          </a:bodyPr>
          <a:lstStyle/>
          <a:p>
            <a:r>
              <a:rPr lang="uk-UA" sz="4800" b="1" dirty="0" smtClean="0">
                <a:solidFill>
                  <a:schemeClr val="accent5"/>
                </a:solidFill>
              </a:rPr>
              <a:t>ЗАСТОСУВАННЯ САХАРОЗИ</a:t>
            </a:r>
            <a:endParaRPr lang="uk-UA" sz="4800" b="1" dirty="0">
              <a:solidFill>
                <a:schemeClr val="accent5"/>
              </a:solidFill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43873" y="1769972"/>
            <a:ext cx="3454919" cy="2153242"/>
          </a:xfrm>
          <a:prstGeom prst="rect">
            <a:avLst/>
          </a:prstGeom>
          <a:effectLst>
            <a:glow rad="127000">
              <a:schemeClr val="accent6">
                <a:lumMod val="40000"/>
                <a:lumOff val="60000"/>
              </a:schemeClr>
            </a:glow>
            <a:softEdge rad="254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386" y="1790402"/>
            <a:ext cx="6393441" cy="4265624"/>
          </a:xfrm>
          <a:prstGeom prst="rect">
            <a:avLst/>
          </a:prstGeom>
          <a:effectLst>
            <a:glow rad="127000">
              <a:schemeClr val="accent6">
                <a:lumMod val="40000"/>
                <a:lumOff val="60000"/>
              </a:schemeClr>
            </a:glow>
            <a:softEdge rad="381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3873" y="4167265"/>
            <a:ext cx="1425177" cy="1996731"/>
          </a:xfrm>
          <a:prstGeom prst="rect">
            <a:avLst/>
          </a:prstGeom>
          <a:effectLst>
            <a:glow rad="127000">
              <a:schemeClr val="accent6">
                <a:lumMod val="40000"/>
                <a:lumOff val="60000"/>
              </a:schemeClr>
            </a:glow>
            <a:softEdge rad="127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1332" y="4167265"/>
            <a:ext cx="1871291" cy="1996731"/>
          </a:xfrm>
          <a:prstGeom prst="rect">
            <a:avLst/>
          </a:prstGeom>
          <a:effectLst>
            <a:glow rad="127000">
              <a:schemeClr val="accent6">
                <a:lumMod val="40000"/>
                <a:lumOff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0730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ирода">
  <a:themeElements>
    <a:clrScheme name="Природа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Природа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Природ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241</TotalTime>
  <Words>113</Words>
  <Application>Microsoft Office PowerPoint</Application>
  <PresentationFormat>Широкий екран</PresentationFormat>
  <Paragraphs>16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3" baseType="lpstr">
      <vt:lpstr>Arial</vt:lpstr>
      <vt:lpstr>Garamond</vt:lpstr>
      <vt:lpstr>Природа</vt:lpstr>
      <vt:lpstr>Дисахариди САХАРОЗА</vt:lpstr>
      <vt:lpstr>Дисахаридами називають вуглеводи, молекули яких складаються із двох залишків молекул одного або двох моносахаридів</vt:lpstr>
      <vt:lpstr>САХАРОЗА МАЄ ТІЛЬКИ ГІДРОКСИЛЬНІ ГРУПИ, НЕ МАЄ АЛЬДЕГІДНИХ</vt:lpstr>
      <vt:lpstr>ЯКІ МОЖНА НАЗВАТИ ВЛАСТИВОСТІ САХАРОЗИ?</vt:lpstr>
      <vt:lpstr>Сахаро́за (цукро́за, буряковий цукор, тростинний цукор)</vt:lpstr>
      <vt:lpstr>Залежність розчинності сахарози у воді від температури t, °С </vt:lpstr>
      <vt:lpstr>САХАРОЗА – БАГАТОАТОМНИЙ СПИРТ </vt:lpstr>
      <vt:lpstr>Презентація PowerPoint</vt:lpstr>
      <vt:lpstr>ЗАСТОСУВАННЯ САХАРОЗИ</vt:lpstr>
      <vt:lpstr>Виробництво сахарози з цукрового буряку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Полісахариди. Крохмаль целюлоза</dc:title>
  <dc:creator>Закликовська А.В.</dc:creator>
  <cp:lastModifiedBy>Закликовська А.В.</cp:lastModifiedBy>
  <cp:revision>22</cp:revision>
  <dcterms:created xsi:type="dcterms:W3CDTF">2020-03-19T16:48:46Z</dcterms:created>
  <dcterms:modified xsi:type="dcterms:W3CDTF">2021-08-23T13:13:30Z</dcterms:modified>
</cp:coreProperties>
</file>