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66" r:id="rId3"/>
    <p:sldId id="264" r:id="rId4"/>
    <p:sldId id="267" r:id="rId5"/>
    <p:sldId id="268" r:id="rId6"/>
    <p:sldId id="269" r:id="rId7"/>
    <p:sldId id="270" r:id="rId8"/>
    <p:sldId id="272" r:id="rId9"/>
    <p:sldId id="274" r:id="rId10"/>
    <p:sldId id="273" r:id="rId11"/>
    <p:sldId id="271" r:id="rId12"/>
    <p:sldId id="278" r:id="rId13"/>
    <p:sldId id="279" r:id="rId14"/>
    <p:sldId id="277" r:id="rId15"/>
    <p:sldId id="281" r:id="rId16"/>
    <p:sldId id="282" r:id="rId17"/>
    <p:sldId id="284" r:id="rId18"/>
    <p:sldId id="285" r:id="rId19"/>
  </p:sldIdLst>
  <p:sldSz cx="12188825" cy="6858000"/>
  <p:notesSz cx="6858000" cy="9144000"/>
  <p:defaultTextStyle>
    <a:defPPr rtl="0">
      <a:defRPr lang="uk-UA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4" userDrawn="1">
          <p15:clr>
            <a:srgbClr val="A4A3A4"/>
          </p15:clr>
        </p15:guide>
        <p15:guide id="3" orient="horz" pos="4144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orient="horz" pos="1136" userDrawn="1">
          <p15:clr>
            <a:srgbClr val="A4A3A4"/>
          </p15:clr>
        </p15:guide>
        <p15:guide id="6" pos="3839" userDrawn="1">
          <p15:clr>
            <a:srgbClr val="A4A3A4"/>
          </p15:clr>
        </p15:guide>
        <p15:guide id="7" pos="191" userDrawn="1">
          <p15:clr>
            <a:srgbClr val="A4A3A4"/>
          </p15:clr>
        </p15:guide>
        <p15:guide id="8" pos="7486" userDrawn="1">
          <p15:clr>
            <a:srgbClr val="A4A3A4"/>
          </p15:clr>
        </p15:guide>
        <p15:guide id="9" pos="576" userDrawn="1">
          <p15:clr>
            <a:srgbClr val="A4A3A4"/>
          </p15:clr>
        </p15:guide>
        <p15:guide id="10" pos="71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AF606853-7671-496A-8E4F-DF71F8EC918B}" styleName="Темний стиль 1 –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и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ий стиль 2 –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orient="horz" pos="2160"/>
        <p:guide orient="horz" pos="304"/>
        <p:guide orient="horz" pos="4144"/>
        <p:guide orient="horz" pos="3952"/>
        <p:guide orient="horz" pos="1136"/>
        <p:guide pos="3839"/>
        <p:guide pos="191"/>
        <p:guide pos="7486"/>
        <p:guide pos="576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53425BD5-0DD5-4AA6-9A7D-2CEF661692F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A52D9BF-D574-4807-B36C-9E2A025BE826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EC6DFC7-2D09-4BBE-8A3A-665064C6634A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заголовків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9E11EC53-F507-411E-9ADC-FBCFECE09D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8644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0" y="0"/>
            <a:ext cx="12227975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697" y="1871132"/>
            <a:ext cx="6813894" cy="1515533"/>
          </a:xfrm>
        </p:spPr>
        <p:txBody>
          <a:bodyPr anchor="b">
            <a:noAutofit/>
          </a:bodyPr>
          <a:lstStyle>
            <a:lvl1pPr algn="ctr">
              <a:defRPr sz="5398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1697" y="3657597"/>
            <a:ext cx="6813894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099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1154" y="5037663"/>
            <a:ext cx="897233" cy="279400"/>
          </a:xfrm>
        </p:spPr>
        <p:txBody>
          <a:bodyPr/>
          <a:lstStyle/>
          <a:p>
            <a:fld id="{5C83EABC-26CA-4F36-8FD7-F8C5FFF16DE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1696" y="5037663"/>
            <a:ext cx="5213277" cy="279400"/>
          </a:xfrm>
        </p:spPr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4568" y="5037663"/>
            <a:ext cx="551023" cy="279400"/>
          </a:xfrm>
        </p:spPr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1698" y="3522131"/>
            <a:ext cx="681389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064" y="4815415"/>
            <a:ext cx="9607163" cy="566738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156" y="1041400"/>
            <a:ext cx="10103340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064" y="5382153"/>
            <a:ext cx="9607163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61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528" y="982132"/>
            <a:ext cx="9590234" cy="2954868"/>
          </a:xfrm>
        </p:spPr>
        <p:txBody>
          <a:bodyPr anchor="ctr">
            <a:normAutofit/>
          </a:bodyPr>
          <a:lstStyle>
            <a:lvl1pPr algn="ctr">
              <a:defRPr sz="3199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528" y="4343400"/>
            <a:ext cx="9590234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5806" y="4140199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593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982132"/>
            <a:ext cx="9293977" cy="2370668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376" y="3352800"/>
            <a:ext cx="8836900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999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4" y="4343400"/>
            <a:ext cx="9607163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4" name="TextBox 13"/>
          <p:cNvSpPr txBox="1"/>
          <p:nvPr/>
        </p:nvSpPr>
        <p:spPr>
          <a:xfrm>
            <a:off x="861789" y="87996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97507" y="2827870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5806" y="4140199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694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065" y="3308581"/>
            <a:ext cx="9607165" cy="1468800"/>
          </a:xfrm>
        </p:spPr>
        <p:txBody>
          <a:bodyPr anchor="b">
            <a:normAutofit/>
          </a:bodyPr>
          <a:lstStyle>
            <a:lvl1pPr algn="l">
              <a:defRPr sz="3199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4" y="4777381"/>
            <a:ext cx="9607165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01516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982132"/>
            <a:ext cx="9293977" cy="2243668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064" y="3639312"/>
            <a:ext cx="9607165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3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4" y="4529667"/>
            <a:ext cx="9607165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861789" y="87996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97507" y="259926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5806" y="3429000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840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064" y="982132"/>
            <a:ext cx="9607163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064" y="3630168"/>
            <a:ext cx="9607165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3" y="4470400"/>
            <a:ext cx="9607167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5806" y="3429000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964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1C1-952A-4088-A310-B25ADA2A60D4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5806" y="2421466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60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7013" y="982132"/>
            <a:ext cx="1890403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061" y="982132"/>
            <a:ext cx="7431089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03C3-9990-471E-A01C-3C601D6778BB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1582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0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5806" y="2421466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380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544" y="1752606"/>
            <a:ext cx="8156563" cy="1822514"/>
          </a:xfrm>
        </p:spPr>
        <p:txBody>
          <a:bodyPr anchor="b">
            <a:normAutofit/>
          </a:bodyPr>
          <a:lstStyle>
            <a:lvl1pPr algn="ctr">
              <a:defRPr sz="4399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4542" y="3846052"/>
            <a:ext cx="8156565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3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674-5666-45B6-9300-0038C40627E0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199" y="3710585"/>
            <a:ext cx="816125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07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5806" y="2421466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110" y="2560320"/>
            <a:ext cx="4717075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734" y="2560320"/>
            <a:ext cx="4717075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760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3" y="2658533"/>
            <a:ext cx="4717075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7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063" y="3243263"/>
            <a:ext cx="4717075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9061" y="2658533"/>
            <a:ext cx="4717075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7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9061" y="3243263"/>
            <a:ext cx="4717075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A8FEE-AAD5-43B3-87DB-F81C5A3AFCF9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5806" y="2421466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0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377-64EC-48A9-845D-F8FF938F6B1D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5806" y="2421466"/>
            <a:ext cx="94048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6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20762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474" y="1388534"/>
            <a:ext cx="3717487" cy="1371600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7257" y="982132"/>
            <a:ext cx="5468042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474" y="3031065"/>
            <a:ext cx="3717487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1AB6-1ACD-4460-BC0B-1396C33366BF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5805" y="2912533"/>
            <a:ext cx="35135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99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061" y="1883832"/>
            <a:ext cx="6240191" cy="1371600"/>
          </a:xfrm>
        </p:spPr>
        <p:txBody>
          <a:bodyPr anchor="b">
            <a:normAutofit/>
          </a:bodyPr>
          <a:lstStyle>
            <a:lvl1pPr algn="ctr">
              <a:defRPr sz="2799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2724" y="1041400"/>
            <a:ext cx="3062549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061" y="3255432"/>
            <a:ext cx="624019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BD378-9CA1-4A98-80F3-6C9A4B59EB9E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42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2" y="0"/>
            <a:ext cx="12226777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065" y="982133"/>
            <a:ext cx="95986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064" y="2556932"/>
            <a:ext cx="95986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5241" y="5969000"/>
            <a:ext cx="15997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074DA0-0325-4B96-9746-B954F8CE17F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064" y="5969000"/>
            <a:ext cx="73039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1205" y="5969000"/>
            <a:ext cx="542556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FD5434-F838-4DD4-A17B-1CB1A1850DF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308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063" rtl="0" eaLnBrk="1" latinLnBrk="0" hangingPunct="1">
        <a:spcBef>
          <a:spcPct val="0"/>
        </a:spcBef>
        <a:buNone/>
        <a:defRPr sz="4399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399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999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799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5980" y="3501008"/>
            <a:ext cx="7920880" cy="1515533"/>
          </a:xfrm>
        </p:spPr>
        <p:txBody>
          <a:bodyPr rtlCol="0"/>
          <a:lstStyle/>
          <a:p>
            <a:r>
              <a:rPr lang="ru-RU" sz="6000" b="1" dirty="0" err="1" smtClean="0">
                <a:solidFill>
                  <a:schemeClr val="tx1"/>
                </a:solidFill>
              </a:rPr>
              <a:t>Крохмаль</a:t>
            </a:r>
            <a:r>
              <a:rPr lang="ru-RU" sz="6000" b="1" dirty="0" smtClean="0">
                <a:solidFill>
                  <a:schemeClr val="tx1"/>
                </a:solidFill>
              </a:rPr>
              <a:t> </a:t>
            </a:r>
            <a:r>
              <a:rPr lang="ru-RU" sz="6000" b="1" dirty="0">
                <a:solidFill>
                  <a:schemeClr val="tx1"/>
                </a:solidFill>
              </a:rPr>
              <a:t>і </a:t>
            </a:r>
            <a:r>
              <a:rPr lang="ru-RU" sz="6000" b="1" dirty="0" err="1">
                <a:solidFill>
                  <a:schemeClr val="tx1"/>
                </a:solidFill>
              </a:rPr>
              <a:t>целюлоза</a:t>
            </a:r>
            <a:r>
              <a:rPr lang="ru-RU" sz="6000" b="1" dirty="0">
                <a:solidFill>
                  <a:schemeClr val="tx1"/>
                </a:solidFill>
              </a:rPr>
              <a:t>: </a:t>
            </a:r>
            <a:r>
              <a:rPr lang="ru-RU" b="1" dirty="0" err="1">
                <a:solidFill>
                  <a:schemeClr val="tx1"/>
                </a:solidFill>
              </a:rPr>
              <a:t>молекулярні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формули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гідроліз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02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692696"/>
            <a:ext cx="11089232" cy="159330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3)ЯКІСНА РЕАКЦІЯ: </a:t>
            </a:r>
            <a:r>
              <a:rPr lang="uk-UA" b="1" dirty="0" smtClean="0">
                <a:solidFill>
                  <a:srgbClr val="0070C0"/>
                </a:solidFill>
              </a:rPr>
              <a:t>ЙОДОКРОХМАЛЬНА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7828" y="2556932"/>
            <a:ext cx="6984776" cy="3680380"/>
          </a:xfrm>
          <a:effectLst>
            <a:glow rad="127000">
              <a:schemeClr val="bg1"/>
            </a:glo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/>
              <a:t>при </a:t>
            </a:r>
            <a:r>
              <a:rPr lang="ru-RU" sz="3200" b="1" dirty="0" err="1" smtClean="0"/>
              <a:t>додаванні</a:t>
            </a:r>
            <a:r>
              <a:rPr lang="ru-RU" sz="3200" b="1" dirty="0" smtClean="0"/>
              <a:t> </a:t>
            </a:r>
            <a:r>
              <a:rPr lang="ru-RU" sz="3200" b="1" dirty="0"/>
              <a:t>бурого </a:t>
            </a:r>
            <a:r>
              <a:rPr lang="ru-RU" sz="3200" b="1" dirty="0" err="1"/>
              <a:t>розчину</a:t>
            </a:r>
            <a:r>
              <a:rPr lang="ru-RU" sz="3200" b="1" dirty="0"/>
              <a:t> йоду в </a:t>
            </a:r>
            <a:r>
              <a:rPr lang="ru-RU" sz="3200" b="1" dirty="0" err="1"/>
              <a:t>колоїдний</a:t>
            </a:r>
            <a:r>
              <a:rPr lang="ru-RU" sz="3200" b="1" dirty="0"/>
              <a:t> </a:t>
            </a:r>
            <a:r>
              <a:rPr lang="ru-RU" sz="3200" b="1" dirty="0" err="1" smtClean="0"/>
              <a:t>розчин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крохмалю</a:t>
            </a:r>
            <a:r>
              <a:rPr lang="ru-RU" sz="3200" b="1" dirty="0" smtClean="0"/>
              <a:t> </a:t>
            </a:r>
            <a:r>
              <a:rPr lang="ru-RU" sz="3200" b="1" dirty="0" err="1"/>
              <a:t>виникає</a:t>
            </a:r>
            <a:r>
              <a:rPr lang="ru-RU" sz="3200" b="1" dirty="0"/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темно - </a:t>
            </a:r>
            <a:r>
              <a:rPr lang="ru-RU" sz="3200" b="1" dirty="0" err="1" smtClean="0">
                <a:solidFill>
                  <a:srgbClr val="0070C0"/>
                </a:solidFill>
              </a:rPr>
              <a:t>синє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/>
              <a:t>забарвлення</a:t>
            </a:r>
            <a:endParaRPr lang="ru-RU" sz="3200" b="1" dirty="0" smtClean="0"/>
          </a:p>
          <a:p>
            <a:pPr marL="0" indent="0" algn="ctr">
              <a:buNone/>
            </a:pPr>
            <a:r>
              <a:rPr lang="ru-RU" sz="3200" b="1" dirty="0" smtClean="0"/>
              <a:t>при </a:t>
            </a:r>
            <a:r>
              <a:rPr lang="ru-RU" sz="3200" b="1" dirty="0" err="1" smtClean="0"/>
              <a:t>нагріванні</a:t>
            </a:r>
            <a:r>
              <a:rPr lang="ru-RU" sz="3200" b="1" dirty="0" smtClean="0"/>
              <a:t> </a:t>
            </a:r>
            <a:r>
              <a:rPr lang="ru-RU" sz="3200" b="1" dirty="0"/>
              <a:t>до 100 °С </a:t>
            </a:r>
            <a:r>
              <a:rPr lang="ru-RU" sz="3200" b="1" dirty="0" err="1"/>
              <a:t>воно</a:t>
            </a:r>
            <a:r>
              <a:rPr lang="ru-RU" sz="3200" b="1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зникає</a:t>
            </a:r>
            <a:r>
              <a:rPr lang="ru-RU" sz="3200" b="1" dirty="0"/>
              <a:t>, а при </a:t>
            </a:r>
            <a:r>
              <a:rPr lang="ru-RU" sz="3200" b="1" dirty="0" err="1" smtClean="0"/>
              <a:t>охолодженні</a:t>
            </a:r>
            <a:r>
              <a:rPr lang="ru-RU" sz="3200" b="1" dirty="0" smtClean="0"/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з’являється</a:t>
            </a:r>
            <a:r>
              <a:rPr lang="ru-RU" sz="3200" b="1" dirty="0"/>
              <a:t> </a:t>
            </a:r>
            <a:r>
              <a:rPr lang="ru-RU" sz="3200" b="1" dirty="0" err="1"/>
              <a:t>знову</a:t>
            </a:r>
            <a:endParaRPr lang="uk-UA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586" y="2556932"/>
            <a:ext cx="3312368" cy="345498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8080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620688"/>
            <a:ext cx="11017224" cy="1303867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rgbClr val="FF0000"/>
                </a:solidFill>
              </a:rPr>
              <a:t>Добування і </a:t>
            </a:r>
            <a:r>
              <a:rPr lang="uk-UA" sz="4800" b="1" dirty="0" smtClean="0">
                <a:solidFill>
                  <a:srgbClr val="FF0000"/>
                </a:solidFill>
              </a:rPr>
              <a:t>застосування КРОХМАЛЮ</a:t>
            </a:r>
            <a:endParaRPr lang="uk-UA" sz="4800" b="1" dirty="0">
              <a:solidFill>
                <a:srgbClr val="FF0000"/>
              </a:solidFill>
            </a:endParaRP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2965" y="1908484"/>
            <a:ext cx="2417215" cy="1572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36" y="1239444"/>
            <a:ext cx="2283129" cy="2477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36" y="3717032"/>
            <a:ext cx="3639627" cy="2448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5312" y="3533367"/>
            <a:ext cx="4389420" cy="2631937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4372" y="1953455"/>
            <a:ext cx="2623379" cy="1419079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4692" y="1239444"/>
            <a:ext cx="2736304" cy="2133090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2764" y="3548380"/>
            <a:ext cx="2090570" cy="2616923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523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764704"/>
            <a:ext cx="11233248" cy="1303867"/>
          </a:xfrm>
        </p:spPr>
        <p:txBody>
          <a:bodyPr>
            <a:noAutofit/>
          </a:bodyPr>
          <a:lstStyle/>
          <a:p>
            <a:r>
              <a:rPr lang="ru-RU" sz="6000" b="1" dirty="0" err="1">
                <a:solidFill>
                  <a:srgbClr val="FF0000"/>
                </a:solidFill>
              </a:rPr>
              <a:t>Целюлоза</a:t>
            </a:r>
            <a:r>
              <a:rPr lang="ru-RU" sz="6000" b="1" dirty="0">
                <a:solidFill>
                  <a:srgbClr val="FF0000"/>
                </a:solidFill>
              </a:rPr>
              <a:t>, </a:t>
            </a:r>
            <a:r>
              <a:rPr lang="ru-RU" sz="6000" b="1" dirty="0" err="1" smtClean="0">
                <a:solidFill>
                  <a:srgbClr val="FF0000"/>
                </a:solidFill>
              </a:rPr>
              <a:t>або</a:t>
            </a:r>
            <a:r>
              <a:rPr lang="ru-RU" sz="6000" b="1" dirty="0" smtClean="0">
                <a:solidFill>
                  <a:srgbClr val="FF0000"/>
                </a:solidFill>
              </a:rPr>
              <a:t>  </a:t>
            </a:r>
            <a:r>
              <a:rPr lang="ru-RU" sz="6000" b="1" dirty="0" err="1" smtClean="0">
                <a:solidFill>
                  <a:srgbClr val="FF0000"/>
                </a:solidFill>
              </a:rPr>
              <a:t>клітковина</a:t>
            </a:r>
            <a:r>
              <a:rPr lang="ru-RU" sz="6000" b="1" dirty="0" smtClean="0">
                <a:solidFill>
                  <a:srgbClr val="FF0000"/>
                </a:solidFill>
              </a:rPr>
              <a:t>  </a:t>
            </a: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 </a:t>
            </a:r>
            <a:r>
              <a:rPr lang="ru-RU" sz="6000" b="1" dirty="0">
                <a:solidFill>
                  <a:srgbClr val="002060"/>
                </a:solidFill>
              </a:rPr>
              <a:t>«</a:t>
            </a:r>
            <a:r>
              <a:rPr lang="ru-RU" sz="6000" b="1" dirty="0" err="1" smtClean="0">
                <a:solidFill>
                  <a:srgbClr val="002060"/>
                </a:solidFill>
              </a:rPr>
              <a:t>будівельний</a:t>
            </a:r>
            <a:r>
              <a:rPr lang="ru-RU" sz="6000" b="1" dirty="0" smtClean="0">
                <a:solidFill>
                  <a:srgbClr val="002060"/>
                </a:solidFill>
              </a:rPr>
              <a:t>»  </a:t>
            </a:r>
            <a:r>
              <a:rPr lang="ru-RU" sz="6000" b="1" dirty="0" err="1" smtClean="0">
                <a:solidFill>
                  <a:srgbClr val="002060"/>
                </a:solidFill>
              </a:rPr>
              <a:t>матеріал</a:t>
            </a:r>
            <a:r>
              <a:rPr lang="ru-RU" sz="6000" b="1" dirty="0" smtClean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рослин</a:t>
            </a:r>
            <a:endParaRPr lang="uk-UA" sz="6000" b="1" dirty="0">
              <a:solidFill>
                <a:srgbClr val="002060"/>
              </a:solidFill>
            </a:endParaRP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564904"/>
            <a:ext cx="10321998" cy="309634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324" y="5743369"/>
            <a:ext cx="1544898" cy="4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6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692697"/>
            <a:ext cx="10729192" cy="1593304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rgbClr val="FF0000"/>
                </a:solidFill>
              </a:rPr>
              <a:t>ВОЛОКНА ЦЕЛЮЛОЗИ</a:t>
            </a:r>
            <a:endParaRPr lang="uk-UA" sz="66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078" y="2393588"/>
            <a:ext cx="4699334" cy="3645623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444" y="2393588"/>
            <a:ext cx="4511316" cy="3645623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8459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67" y="764704"/>
            <a:ext cx="9695893" cy="5328592"/>
          </a:xfr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321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764704"/>
            <a:ext cx="10945216" cy="1449288"/>
          </a:xfrm>
        </p:spPr>
        <p:txBody>
          <a:bodyPr>
            <a:noAutofit/>
          </a:bodyPr>
          <a:lstStyle/>
          <a:p>
            <a:r>
              <a:rPr lang="ru-RU" sz="4400" b="1" dirty="0" err="1">
                <a:solidFill>
                  <a:srgbClr val="002060"/>
                </a:solidFill>
              </a:rPr>
              <a:t>Із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err="1">
                <a:solidFill>
                  <a:srgbClr val="002060"/>
                </a:solidFill>
              </a:rPr>
              <a:t>целюлози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err="1">
                <a:solidFill>
                  <a:srgbClr val="002060"/>
                </a:solidFill>
              </a:rPr>
              <a:t>виготовляють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err="1">
                <a:solidFill>
                  <a:srgbClr val="002060"/>
                </a:solidFill>
              </a:rPr>
              <a:t>папір</a:t>
            </a:r>
            <a:r>
              <a:rPr lang="ru-RU" sz="4400" b="1" dirty="0">
                <a:solidFill>
                  <a:srgbClr val="002060"/>
                </a:solidFill>
              </a:rPr>
              <a:t>, </a:t>
            </a:r>
            <a:r>
              <a:rPr lang="ru-RU" sz="4400" b="1" dirty="0" smtClean="0">
                <a:solidFill>
                  <a:srgbClr val="002060"/>
                </a:solidFill>
              </a:rPr>
              <a:t>картон,</a:t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400" b="1" dirty="0" smtClean="0">
                <a:solidFill>
                  <a:srgbClr val="002060"/>
                </a:solidFill>
              </a:rPr>
              <a:t>волокна</a:t>
            </a:r>
            <a:r>
              <a:rPr lang="ru-RU" sz="4400" b="1" dirty="0">
                <a:solidFill>
                  <a:srgbClr val="002060"/>
                </a:solidFill>
              </a:rPr>
              <a:t>, лаки, </a:t>
            </a:r>
            <a:r>
              <a:rPr lang="ru-RU" sz="4400" b="1" smtClean="0">
                <a:solidFill>
                  <a:srgbClr val="002060"/>
                </a:solidFill>
              </a:rPr>
              <a:t>емалі, </a:t>
            </a:r>
            <a:r>
              <a:rPr lang="ru-RU" sz="4400" b="1" dirty="0">
                <a:solidFill>
                  <a:srgbClr val="002060"/>
                </a:solidFill>
              </a:rPr>
              <a:t>вату, </a:t>
            </a:r>
            <a:r>
              <a:rPr lang="ru-RU" sz="4400" b="1" dirty="0" err="1">
                <a:solidFill>
                  <a:srgbClr val="002060"/>
                </a:solidFill>
              </a:rPr>
              <a:t>іншу</a:t>
            </a: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 err="1">
                <a:solidFill>
                  <a:srgbClr val="002060"/>
                </a:solidFill>
              </a:rPr>
              <a:t>продукцію</a:t>
            </a:r>
            <a:endParaRPr lang="uk-UA" sz="4400" b="1" dirty="0">
              <a:solidFill>
                <a:srgbClr val="00206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041" y="2576135"/>
            <a:ext cx="4604923" cy="3624487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860" y="2529054"/>
            <a:ext cx="4824536" cy="3671568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112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7200" b="1" dirty="0" smtClean="0">
                <a:solidFill>
                  <a:srgbClr val="FF0000"/>
                </a:solidFill>
              </a:rPr>
              <a:t>ВИСНОВОК</a:t>
            </a:r>
            <a:endParaRPr lang="uk-UA" sz="72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65820" y="2556932"/>
            <a:ext cx="10127940" cy="33189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rgbClr val="FF0000"/>
                </a:solidFill>
              </a:rPr>
              <a:t>Полісахариди</a:t>
            </a:r>
            <a:r>
              <a:rPr lang="uk-UA" sz="2800" dirty="0"/>
              <a:t> — вуглеводи, молекули </a:t>
            </a:r>
            <a:r>
              <a:rPr lang="uk-UA" sz="2800" dirty="0" smtClean="0"/>
              <a:t>яких складаються </a:t>
            </a:r>
            <a:r>
              <a:rPr lang="uk-UA" sz="2800" dirty="0"/>
              <a:t>з багатьох залишків </a:t>
            </a:r>
            <a:r>
              <a:rPr lang="uk-UA" sz="2800" dirty="0" smtClean="0"/>
              <a:t>молекул моносахаридів</a:t>
            </a:r>
            <a:r>
              <a:rPr lang="uk-UA" sz="2800" dirty="0"/>
              <a:t>. Найважливішими </a:t>
            </a:r>
            <a:r>
              <a:rPr lang="uk-UA" sz="2800" dirty="0" smtClean="0"/>
              <a:t>полісахаридами </a:t>
            </a:r>
            <a:r>
              <a:rPr lang="uk-UA" sz="2800" dirty="0"/>
              <a:t>є </a:t>
            </a:r>
            <a:r>
              <a:rPr lang="uk-UA" sz="2800" b="1" dirty="0">
                <a:solidFill>
                  <a:srgbClr val="0070C0"/>
                </a:solidFill>
              </a:rPr>
              <a:t>крохмаль</a:t>
            </a:r>
            <a:r>
              <a:rPr lang="uk-UA" sz="2800" dirty="0">
                <a:solidFill>
                  <a:srgbClr val="0070C0"/>
                </a:solidFill>
              </a:rPr>
              <a:t> </a:t>
            </a:r>
            <a:r>
              <a:rPr lang="uk-UA" sz="2800" dirty="0"/>
              <a:t>і </a:t>
            </a:r>
            <a:r>
              <a:rPr lang="uk-UA" sz="2800" b="1" dirty="0">
                <a:solidFill>
                  <a:srgbClr val="00B050"/>
                </a:solidFill>
              </a:rPr>
              <a:t>целюлоза</a:t>
            </a:r>
            <a:r>
              <a:rPr lang="uk-UA" sz="2800" dirty="0"/>
              <a:t>. Обидві </a:t>
            </a:r>
            <a:r>
              <a:rPr lang="uk-UA" sz="2800" dirty="0" smtClean="0"/>
              <a:t>речовини мають </a:t>
            </a:r>
            <a:r>
              <a:rPr lang="uk-UA" sz="2800" b="1" dirty="0">
                <a:solidFill>
                  <a:srgbClr val="FFC000"/>
                </a:solidFill>
              </a:rPr>
              <a:t>однакову</a:t>
            </a:r>
            <a:r>
              <a:rPr lang="uk-UA" sz="2800" dirty="0"/>
              <a:t> </a:t>
            </a:r>
            <a:r>
              <a:rPr lang="uk-UA" sz="2800" dirty="0" smtClean="0"/>
              <a:t>формулу (С </a:t>
            </a:r>
            <a:r>
              <a:rPr lang="uk-UA" sz="2800" dirty="0"/>
              <a:t>6 Н 10 О 5 ) </a:t>
            </a:r>
            <a:r>
              <a:rPr lang="en-US" sz="2800" dirty="0"/>
              <a:t>n </a:t>
            </a:r>
            <a:r>
              <a:rPr lang="en-US" sz="2800" dirty="0" smtClean="0"/>
              <a:t>.</a:t>
            </a:r>
            <a:r>
              <a:rPr lang="uk-UA" sz="2800" dirty="0" smtClean="0"/>
              <a:t> Крохмаль </a:t>
            </a:r>
            <a:r>
              <a:rPr lang="uk-UA" sz="2800" dirty="0"/>
              <a:t>утворює з водою колоїдний </a:t>
            </a:r>
            <a:r>
              <a:rPr lang="uk-UA" sz="2800" dirty="0" smtClean="0"/>
              <a:t>розчин. При </a:t>
            </a:r>
            <a:r>
              <a:rPr lang="uk-UA" sz="2800" dirty="0"/>
              <a:t>його змішуванні з розчином йоду </a:t>
            </a:r>
            <a:r>
              <a:rPr lang="uk-UA" sz="2800" dirty="0" smtClean="0"/>
              <a:t>виникає синє </a:t>
            </a:r>
            <a:r>
              <a:rPr lang="uk-UA" sz="2800" dirty="0"/>
              <a:t>забарвлення. Целюлоза у воді не </a:t>
            </a:r>
            <a:r>
              <a:rPr lang="uk-UA" sz="2800" dirty="0" smtClean="0"/>
              <a:t>розчиняється </a:t>
            </a:r>
            <a:r>
              <a:rPr lang="uk-UA" sz="2800" dirty="0"/>
              <a:t>і з йодом не </a:t>
            </a:r>
            <a:r>
              <a:rPr lang="uk-UA" sz="2800" dirty="0" smtClean="0"/>
              <a:t>реагує. Полісахариди </a:t>
            </a:r>
            <a:r>
              <a:rPr lang="uk-UA" sz="2800" dirty="0"/>
              <a:t>зазнають </a:t>
            </a:r>
            <a:r>
              <a:rPr lang="uk-UA" sz="2800" b="1" dirty="0">
                <a:solidFill>
                  <a:srgbClr val="00B050"/>
                </a:solidFill>
              </a:rPr>
              <a:t>гідролізу</a:t>
            </a:r>
            <a:r>
              <a:rPr lang="uk-UA" sz="2800" dirty="0"/>
              <a:t>, </a:t>
            </a:r>
            <a:r>
              <a:rPr lang="uk-UA" sz="2800" dirty="0" smtClean="0"/>
              <a:t>кінцевим продуктом </a:t>
            </a:r>
            <a:r>
              <a:rPr lang="uk-UA" sz="2800" dirty="0"/>
              <a:t>якого є </a:t>
            </a:r>
            <a:r>
              <a:rPr lang="uk-UA" sz="2800" b="1" dirty="0" smtClean="0">
                <a:solidFill>
                  <a:srgbClr val="FF0000"/>
                </a:solidFill>
              </a:rPr>
              <a:t>глюкоза</a:t>
            </a:r>
            <a:endParaRPr lang="uk-U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46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>
                <a:solidFill>
                  <a:srgbClr val="FF0000"/>
                </a:solidFill>
              </a:rPr>
              <a:t>ПРАКТИКУМ</a:t>
            </a:r>
            <a:endParaRPr lang="uk-UA" sz="66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7828" y="2492896"/>
            <a:ext cx="10513168" cy="3888431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ТЕМА: </a:t>
            </a:r>
            <a:r>
              <a:rPr lang="ru-RU" sz="1800" b="1" dirty="0" err="1" smtClean="0"/>
              <a:t>Розпізнавання</a:t>
            </a:r>
            <a:r>
              <a:rPr lang="ru-RU" sz="1800" b="1" dirty="0" smtClean="0"/>
              <a:t>  </a:t>
            </a:r>
            <a:r>
              <a:rPr lang="ru-RU" sz="1800" b="1" dirty="0" err="1" smtClean="0"/>
              <a:t>крохмалю</a:t>
            </a:r>
            <a:endParaRPr lang="ru-RU" sz="1800" b="1" dirty="0" smtClean="0"/>
          </a:p>
          <a:p>
            <a:pPr marL="0" indent="0">
              <a:buNone/>
            </a:pPr>
            <a:r>
              <a:rPr lang="ru-RU" sz="1800" b="1" dirty="0" smtClean="0"/>
              <a:t>МЕТА: </a:t>
            </a:r>
            <a:r>
              <a:rPr lang="ru-RU" sz="1800" b="1" dirty="0" err="1" smtClean="0"/>
              <a:t>навчитися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розпізнавати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крохмаль</a:t>
            </a:r>
            <a:endParaRPr lang="ru-RU" sz="1800" b="1" dirty="0" smtClean="0"/>
          </a:p>
          <a:p>
            <a:pPr marL="0" indent="0">
              <a:buNone/>
            </a:pPr>
            <a:r>
              <a:rPr lang="uk-UA" sz="1800" b="1" dirty="0" smtClean="0"/>
              <a:t>ОБЛАДНАННЯ І РЕАКТИВИ: спиртовий розчин йоду, вода, овочі, фрукти, молочні продукти, м‘ясна продукція, піпетка                                  </a:t>
            </a:r>
            <a:r>
              <a:rPr lang="uk-UA" sz="1800" b="1" dirty="0" smtClean="0">
                <a:solidFill>
                  <a:srgbClr val="0070C0"/>
                </a:solidFill>
              </a:rPr>
              <a:t>Завдання</a:t>
            </a:r>
          </a:p>
          <a:p>
            <a:pPr marL="0" indent="0" algn="just">
              <a:buNone/>
            </a:pPr>
            <a:r>
              <a:rPr lang="uk-UA" sz="1800" b="1" dirty="0" smtClean="0"/>
              <a:t>За допомогою </a:t>
            </a:r>
            <a:r>
              <a:rPr lang="uk-UA" sz="1800" b="1" dirty="0" err="1" smtClean="0"/>
              <a:t>йодокрохмальної</a:t>
            </a:r>
            <a:r>
              <a:rPr lang="uk-UA" sz="1800" b="1" dirty="0" smtClean="0"/>
              <a:t> реакції визначте наявність  крохмалю в наявних продуктах. Заповніть таблицю</a:t>
            </a:r>
          </a:p>
          <a:p>
            <a:pPr marL="0" indent="0" algn="just">
              <a:buNone/>
            </a:pPr>
            <a:endParaRPr lang="uk-UA" sz="1800" dirty="0" smtClean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7369"/>
              </p:ext>
            </p:extLst>
          </p:nvPr>
        </p:nvGraphicFramePr>
        <p:xfrm>
          <a:off x="1295065" y="4797152"/>
          <a:ext cx="9767898" cy="1096899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255966"/>
                <a:gridCol w="3255966"/>
                <a:gridCol w="3255966"/>
              </a:tblGrid>
              <a:tr h="30910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ПОСЛІДОВНІСТЬ</a:t>
                      </a:r>
                      <a:r>
                        <a:rPr lang="uk-UA" baseline="0" dirty="0" smtClean="0"/>
                        <a:t> ДІЙ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СПОСТЕРЕЖЕННЯ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ВИСНОВОК</a:t>
                      </a:r>
                      <a:endParaRPr lang="uk-UA" dirty="0"/>
                    </a:p>
                  </a:txBody>
                  <a:tcPr/>
                </a:tc>
              </a:tr>
              <a:tr h="31350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283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83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620688"/>
            <a:ext cx="9598696" cy="1303867"/>
          </a:xfrm>
        </p:spPr>
        <p:txBody>
          <a:bodyPr>
            <a:noAutofit/>
          </a:bodyPr>
          <a:lstStyle/>
          <a:p>
            <a:r>
              <a:rPr lang="uk-UA" sz="8000" dirty="0" smtClean="0"/>
              <a:t>Заповніть таблицю</a:t>
            </a:r>
            <a:endParaRPr lang="uk-UA" sz="80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813793"/>
              </p:ext>
            </p:extLst>
          </p:nvPr>
        </p:nvGraphicFramePr>
        <p:xfrm>
          <a:off x="909836" y="1844824"/>
          <a:ext cx="10297144" cy="432048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939905"/>
                <a:gridCol w="3321881"/>
                <a:gridCol w="3035358"/>
              </a:tblGrid>
              <a:tr h="54006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КРОХМАЛЬ</a:t>
                      </a:r>
                      <a:endParaRPr lang="uk-U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ЦЕЛЮЛОЗА</a:t>
                      </a:r>
                      <a:endParaRPr lang="uk-UA" sz="2800" b="1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ФОРМУЛА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СТРУКТУРА МОЛЕКУЛИ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ФІЗИЧНІ ВЛАСТИВОСТІ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ГІДРОЛІЗ (РІВНЯННЯ)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РЕАКЦІЯ</a:t>
                      </a:r>
                      <a:r>
                        <a:rPr lang="uk-UA" sz="2000" b="1" baseline="0" dirty="0" smtClean="0"/>
                        <a:t> З ЙОДОМ (КОЛІР)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ДОБУВАННЯ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uk-UA" sz="2000" b="1" dirty="0" smtClean="0"/>
                        <a:t>ЗАСТОСУВАННЯ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82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76" y="1124744"/>
            <a:ext cx="11449272" cy="1303867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Полісахаридами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називають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вуглеводи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молекули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яких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складаються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 </a:t>
            </a:r>
            <a:r>
              <a:rPr lang="ru-RU" b="1" dirty="0" err="1">
                <a:solidFill>
                  <a:srgbClr val="FF0000"/>
                </a:solidFill>
              </a:rPr>
              <a:t>багатьох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залишків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молекул </a:t>
            </a:r>
            <a:r>
              <a:rPr lang="ru-RU" b="1" dirty="0" err="1" smtClean="0">
                <a:solidFill>
                  <a:srgbClr val="FF0000"/>
                </a:solidFill>
              </a:rPr>
              <a:t>моносахаридів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93812" y="2428611"/>
            <a:ext cx="10657184" cy="38087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err="1" smtClean="0"/>
              <a:t>найважливішими</a:t>
            </a:r>
            <a:r>
              <a:rPr lang="ru-RU" sz="3200" b="1" dirty="0" smtClean="0"/>
              <a:t> </a:t>
            </a:r>
            <a:r>
              <a:rPr lang="ru-RU" sz="3200" b="1" dirty="0" err="1"/>
              <a:t>полісахаридами</a:t>
            </a:r>
            <a:r>
              <a:rPr lang="ru-RU" sz="3200" b="1" dirty="0"/>
              <a:t> </a:t>
            </a:r>
            <a:r>
              <a:rPr lang="ru-RU" sz="3200" b="1" dirty="0" smtClean="0"/>
              <a:t>є</a:t>
            </a:r>
          </a:p>
          <a:p>
            <a:pPr marL="0" indent="0" algn="ctr">
              <a:buNone/>
            </a:pPr>
            <a:r>
              <a:rPr lang="ru-RU" sz="3200" b="1" dirty="0" smtClean="0"/>
              <a:t> </a:t>
            </a:r>
            <a:r>
              <a:rPr lang="ru-RU" sz="3200" b="1" dirty="0" err="1" smtClean="0"/>
              <a:t>крохмаль</a:t>
            </a:r>
            <a:r>
              <a:rPr lang="ru-RU" sz="3200" b="1" dirty="0" smtClean="0"/>
              <a:t> </a:t>
            </a:r>
            <a:r>
              <a:rPr lang="ru-RU" sz="3200" b="1" dirty="0"/>
              <a:t>і </a:t>
            </a:r>
            <a:r>
              <a:rPr lang="ru-RU" sz="3200" b="1" dirty="0" err="1"/>
              <a:t>целюлоза</a:t>
            </a:r>
            <a:endParaRPr lang="uk-UA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3140968"/>
            <a:ext cx="3312368" cy="288032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817" y="3135098"/>
            <a:ext cx="3144391" cy="2886190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324" y="3824454"/>
            <a:ext cx="3420380" cy="2196834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4159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836712"/>
            <a:ext cx="10271957" cy="5184576"/>
          </a:xfrm>
        </p:spPr>
      </p:pic>
    </p:spTree>
    <p:extLst>
      <p:ext uri="{BB962C8B-B14F-4D97-AF65-F5344CB8AC3E}">
        <p14:creationId xmlns:p14="http://schemas.microsoft.com/office/powerpoint/2010/main" val="25318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982133"/>
            <a:ext cx="10945216" cy="1303867"/>
          </a:xfrm>
        </p:spPr>
        <p:txBody>
          <a:bodyPr>
            <a:noAutofit/>
          </a:bodyPr>
          <a:lstStyle/>
          <a:p>
            <a:r>
              <a:rPr lang="uk-UA" sz="5400" b="1" dirty="0">
                <a:solidFill>
                  <a:srgbClr val="FF0000"/>
                </a:solidFill>
              </a:rPr>
              <a:t>Склад і будова </a:t>
            </a:r>
            <a:r>
              <a:rPr lang="uk-UA" sz="5400" b="1" dirty="0" smtClean="0">
                <a:solidFill>
                  <a:srgbClr val="FF0000"/>
                </a:solidFill>
              </a:rPr>
              <a:t>молекули крохмалю</a:t>
            </a:r>
            <a:endParaRPr lang="uk-UA" sz="5400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286000"/>
            <a:ext cx="10081120" cy="3663280"/>
          </a:xfr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9121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836" y="188640"/>
            <a:ext cx="10657184" cy="1303867"/>
          </a:xfrm>
        </p:spPr>
        <p:txBody>
          <a:bodyPr>
            <a:noAutofit/>
          </a:bodyPr>
          <a:lstStyle/>
          <a:p>
            <a:r>
              <a:rPr lang="uk-UA" sz="5400" b="1" dirty="0">
                <a:solidFill>
                  <a:srgbClr val="FF0000"/>
                </a:solidFill>
              </a:rPr>
              <a:t>Склад і будова </a:t>
            </a:r>
            <a:r>
              <a:rPr lang="uk-UA" sz="5400" b="1" dirty="0" smtClean="0">
                <a:solidFill>
                  <a:srgbClr val="FF0000"/>
                </a:solidFill>
              </a:rPr>
              <a:t>молекул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uk-UA" sz="5400" b="1" dirty="0" smtClean="0">
                <a:solidFill>
                  <a:srgbClr val="FF0000"/>
                </a:solidFill>
              </a:rPr>
              <a:t>крохмалю</a:t>
            </a:r>
            <a:endParaRPr lang="uk-UA" sz="5400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492896"/>
            <a:ext cx="10153128" cy="3672408"/>
          </a:xfrm>
        </p:spPr>
      </p:pic>
      <p:sp>
        <p:nvSpPr>
          <p:cNvPr id="6" name="Прямокутник 5"/>
          <p:cNvSpPr/>
          <p:nvPr/>
        </p:nvSpPr>
        <p:spPr>
          <a:xfrm>
            <a:off x="585800" y="1107901"/>
            <a:ext cx="11089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Крохмаль є </a:t>
            </a:r>
            <a:r>
              <a:rPr lang="uk-UA" sz="2800" b="1" dirty="0" smtClean="0"/>
              <a:t>сумішшю </a:t>
            </a:r>
            <a:r>
              <a:rPr lang="uk-UA" sz="2800" b="1" dirty="0" smtClean="0">
                <a:solidFill>
                  <a:srgbClr val="FF0000"/>
                </a:solidFill>
              </a:rPr>
              <a:t>двох</a:t>
            </a:r>
            <a:r>
              <a:rPr lang="uk-UA" sz="2800" b="1" dirty="0" smtClean="0"/>
              <a:t> </a:t>
            </a:r>
            <a:r>
              <a:rPr lang="uk-UA" sz="2800" b="1" dirty="0"/>
              <a:t>полісахаридів — </a:t>
            </a:r>
            <a:r>
              <a:rPr lang="uk-UA" sz="2800" b="1" dirty="0">
                <a:solidFill>
                  <a:srgbClr val="0070C0"/>
                </a:solidFill>
              </a:rPr>
              <a:t>амілози</a:t>
            </a:r>
            <a:r>
              <a:rPr lang="uk-UA" sz="2800" b="1" dirty="0"/>
              <a:t> й </a:t>
            </a:r>
            <a:r>
              <a:rPr lang="uk-UA" sz="2800" b="1" dirty="0" smtClean="0">
                <a:solidFill>
                  <a:srgbClr val="7030A0"/>
                </a:solidFill>
              </a:rPr>
              <a:t>амілопектину</a:t>
            </a:r>
            <a:r>
              <a:rPr lang="uk-UA" sz="2800" b="1" dirty="0" smtClean="0"/>
              <a:t>. </a:t>
            </a:r>
            <a:r>
              <a:rPr lang="uk-UA" sz="2800" b="1" dirty="0" smtClean="0">
                <a:solidFill>
                  <a:srgbClr val="0070C0"/>
                </a:solidFill>
              </a:rPr>
              <a:t>Амілоза</a:t>
            </a:r>
            <a:r>
              <a:rPr lang="uk-UA" sz="2800" b="1" dirty="0" smtClean="0"/>
              <a:t> </a:t>
            </a:r>
            <a:r>
              <a:rPr lang="uk-UA" sz="2800" b="1" dirty="0"/>
              <a:t>міститься всередині </a:t>
            </a:r>
            <a:r>
              <a:rPr lang="uk-UA" sz="2800" b="1" dirty="0" err="1"/>
              <a:t>зерен</a:t>
            </a:r>
            <a:r>
              <a:rPr lang="uk-UA" sz="2800" b="1" dirty="0"/>
              <a:t> </a:t>
            </a:r>
            <a:r>
              <a:rPr lang="uk-UA" sz="2800" b="1" dirty="0" smtClean="0"/>
              <a:t>крохмалю, </a:t>
            </a:r>
            <a:r>
              <a:rPr lang="uk-UA" sz="2800" b="1" dirty="0" smtClean="0">
                <a:solidFill>
                  <a:srgbClr val="7030A0"/>
                </a:solidFill>
              </a:rPr>
              <a:t>амілопектин</a:t>
            </a:r>
            <a:r>
              <a:rPr lang="uk-UA" sz="2800" b="1" dirty="0" smtClean="0"/>
              <a:t> </a:t>
            </a:r>
            <a:r>
              <a:rPr lang="uk-UA" sz="2800" b="1" dirty="0"/>
              <a:t>— у їх оболонках</a:t>
            </a:r>
          </a:p>
        </p:txBody>
      </p:sp>
    </p:spTree>
    <p:extLst>
      <p:ext uri="{BB962C8B-B14F-4D97-AF65-F5344CB8AC3E}">
        <p14:creationId xmlns:p14="http://schemas.microsoft.com/office/powerpoint/2010/main" val="228931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8388" y="3140968"/>
            <a:ext cx="5544616" cy="1303867"/>
          </a:xfrm>
        </p:spPr>
        <p:txBody>
          <a:bodyPr>
            <a:noAutofit/>
          </a:bodyPr>
          <a:lstStyle/>
          <a:p>
            <a:r>
              <a:rPr lang="ru-RU" sz="4000" dirty="0" err="1"/>
              <a:t>Крохмаль</a:t>
            </a:r>
            <a:r>
              <a:rPr lang="ru-RU" sz="4000" dirty="0"/>
              <a:t> </a:t>
            </a:r>
            <a:r>
              <a:rPr lang="ru-RU" sz="4000" dirty="0" err="1"/>
              <a:t>складається</a:t>
            </a:r>
            <a:r>
              <a:rPr lang="ru-RU" sz="4000" dirty="0"/>
              <a:t> з </a:t>
            </a:r>
            <a:r>
              <a:rPr lang="ru-RU" sz="4000" dirty="0" err="1"/>
              <a:t>дуже</a:t>
            </a:r>
            <a:r>
              <a:rPr lang="ru-RU" sz="4000" dirty="0"/>
              <a:t> </a:t>
            </a:r>
            <a:r>
              <a:rPr lang="ru-RU" sz="4000" dirty="0" err="1"/>
              <a:t>дрібних</a:t>
            </a:r>
            <a:r>
              <a:rPr lang="ru-RU" sz="4000" dirty="0"/>
              <a:t> </a:t>
            </a:r>
            <a:r>
              <a:rPr lang="ru-RU" sz="4000" dirty="0" err="1" smtClean="0"/>
              <a:t>округлих</a:t>
            </a:r>
            <a:r>
              <a:rPr lang="ru-RU" sz="4000" dirty="0" smtClean="0"/>
              <a:t> </a:t>
            </a:r>
            <a:r>
              <a:rPr lang="ru-RU" sz="4000" dirty="0" err="1"/>
              <a:t>часточок</a:t>
            </a:r>
            <a:r>
              <a:rPr lang="ru-RU" sz="4000" dirty="0"/>
              <a:t> </a:t>
            </a:r>
            <a:r>
              <a:rPr lang="ru-RU" sz="4000" dirty="0" err="1"/>
              <a:t>білого</a:t>
            </a:r>
            <a:r>
              <a:rPr lang="ru-RU" sz="4000" dirty="0"/>
              <a:t> кольору не </a:t>
            </a:r>
            <a:r>
              <a:rPr lang="ru-RU" sz="4000" dirty="0" err="1" smtClean="0"/>
              <a:t>має</a:t>
            </a:r>
            <a:r>
              <a:rPr lang="ru-RU" sz="4000" dirty="0" smtClean="0"/>
              <a:t>  запаху</a:t>
            </a:r>
            <a:r>
              <a:rPr lang="ru-RU" sz="4000" dirty="0"/>
              <a:t>, смаку, не </a:t>
            </a:r>
            <a:r>
              <a:rPr lang="ru-RU" sz="4000" dirty="0" err="1"/>
              <a:t>розчиняється</a:t>
            </a:r>
            <a:r>
              <a:rPr lang="ru-RU" sz="4000" dirty="0"/>
              <a:t> </a:t>
            </a:r>
            <a:r>
              <a:rPr lang="ru-RU" sz="4000" dirty="0" smtClean="0"/>
              <a:t>в </a:t>
            </a:r>
            <a:r>
              <a:rPr lang="ru-RU" sz="4000" dirty="0" err="1" smtClean="0"/>
              <a:t>холодній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err="1"/>
              <a:t>воді</a:t>
            </a:r>
            <a:r>
              <a:rPr lang="ru-RU" sz="4000" dirty="0"/>
              <a:t>, а в </a:t>
            </a:r>
            <a:r>
              <a:rPr lang="ru-RU" sz="4000" dirty="0" err="1"/>
              <a:t>теплій</a:t>
            </a:r>
            <a:r>
              <a:rPr lang="ru-RU" sz="4000" dirty="0"/>
              <a:t> </a:t>
            </a:r>
            <a:r>
              <a:rPr lang="ru-RU" sz="4000" dirty="0" err="1"/>
              <a:t>утворює</a:t>
            </a:r>
            <a:r>
              <a:rPr lang="ru-RU" sz="4000" dirty="0"/>
              <a:t> </a:t>
            </a:r>
            <a:r>
              <a:rPr lang="ru-RU" sz="4000" dirty="0" err="1"/>
              <a:t>колоїдний</a:t>
            </a:r>
            <a:r>
              <a:rPr lang="ru-RU" sz="4000" dirty="0"/>
              <a:t> </a:t>
            </a:r>
            <a:r>
              <a:rPr lang="ru-RU" sz="4000" dirty="0" err="1" smtClean="0"/>
              <a:t>розчин</a:t>
            </a:r>
            <a:r>
              <a:rPr lang="ru-RU" sz="4000" dirty="0" smtClean="0"/>
              <a:t> (клейстер)</a:t>
            </a:r>
            <a:endParaRPr lang="uk-UA" sz="40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1524648"/>
            <a:ext cx="4752528" cy="4640655"/>
          </a:xfrm>
          <a:effectLst>
            <a:glow rad="127000">
              <a:schemeClr val="accent5">
                <a:lumMod val="40000"/>
                <a:lumOff val="60000"/>
              </a:schemeClr>
            </a:glow>
            <a:softEdge rad="50800"/>
          </a:effectLst>
        </p:spPr>
      </p:pic>
      <p:sp>
        <p:nvSpPr>
          <p:cNvPr id="5" name="Прямокутник 4"/>
          <p:cNvSpPr/>
          <p:nvPr/>
        </p:nvSpPr>
        <p:spPr>
          <a:xfrm>
            <a:off x="477788" y="548680"/>
            <a:ext cx="11089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FF0000"/>
                </a:solidFill>
              </a:rPr>
              <a:t>Фізичні властивості крохмалю</a:t>
            </a:r>
            <a:endParaRPr lang="uk-UA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548681"/>
            <a:ext cx="11089232" cy="173732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Хімічні властивості крохмалю: </a:t>
            </a:r>
            <a:r>
              <a:rPr lang="uk-UA" b="1" dirty="0" smtClean="0">
                <a:solidFill>
                  <a:srgbClr val="FF0000"/>
                </a:solidFill>
              </a:rPr>
              <a:t>1)НАГРІВАННЯ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09836" y="2420888"/>
            <a:ext cx="10585176" cy="34549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6000" dirty="0" smtClean="0"/>
              <a:t>при </a:t>
            </a:r>
            <a:r>
              <a:rPr lang="ru-RU" sz="6000" dirty="0" err="1" smtClean="0"/>
              <a:t>нагріванні</a:t>
            </a:r>
            <a:r>
              <a:rPr lang="ru-RU" sz="6000" dirty="0" smtClean="0"/>
              <a:t> </a:t>
            </a:r>
            <a:r>
              <a:rPr lang="ru-RU" sz="6000" dirty="0" err="1" smtClean="0"/>
              <a:t>крохмаль</a:t>
            </a:r>
            <a:r>
              <a:rPr lang="ru-RU" sz="6000" dirty="0"/>
              <a:t> </a:t>
            </a:r>
            <a:r>
              <a:rPr lang="ru-RU" sz="6000" dirty="0" smtClean="0"/>
              <a:t> </a:t>
            </a:r>
            <a:r>
              <a:rPr lang="ru-RU" sz="6000" dirty="0" err="1" smtClean="0"/>
              <a:t>розкладається</a:t>
            </a:r>
            <a:r>
              <a:rPr lang="ru-RU" sz="6000" dirty="0" smtClean="0"/>
              <a:t>, </a:t>
            </a:r>
            <a:r>
              <a:rPr lang="ru-RU" sz="6000" dirty="0" err="1" smtClean="0"/>
              <a:t>цей</a:t>
            </a:r>
            <a:r>
              <a:rPr lang="ru-RU" sz="6000" dirty="0" smtClean="0"/>
              <a:t> </a:t>
            </a:r>
            <a:r>
              <a:rPr lang="ru-RU" sz="6000" dirty="0" err="1" smtClean="0"/>
              <a:t>процес</a:t>
            </a:r>
            <a:r>
              <a:rPr lang="ru-RU" sz="6000" dirty="0" smtClean="0"/>
              <a:t> </a:t>
            </a:r>
            <a:r>
              <a:rPr lang="ru-RU" sz="6000" dirty="0" err="1" smtClean="0"/>
              <a:t>завершується</a:t>
            </a:r>
            <a:r>
              <a:rPr lang="ru-RU" sz="6000" dirty="0" smtClean="0"/>
              <a:t> </a:t>
            </a:r>
            <a:r>
              <a:rPr lang="ru-RU" sz="6000" dirty="0" err="1"/>
              <a:t>обвуглюванням</a:t>
            </a:r>
            <a:r>
              <a:rPr lang="ru-RU" sz="6000" dirty="0"/>
              <a:t> </a:t>
            </a:r>
            <a:r>
              <a:rPr lang="ru-RU" sz="6000" dirty="0" err="1"/>
              <a:t>речовини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367274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315619"/>
            <a:ext cx="3888432" cy="1737320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FF0000"/>
                </a:solidFill>
              </a:rPr>
              <a:t>2)ГІДРОЛІЗ</a:t>
            </a:r>
            <a:endParaRPr lang="uk-UA" sz="4800" b="1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2492896"/>
            <a:ext cx="8086108" cy="3600400"/>
          </a:xfr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96" y="654117"/>
            <a:ext cx="7272807" cy="958865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127" y="2537576"/>
            <a:ext cx="2145303" cy="1484953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3685" y="4260472"/>
            <a:ext cx="2298128" cy="1800200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2" y="5085184"/>
            <a:ext cx="901643" cy="8347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29" y="1675729"/>
            <a:ext cx="4047166" cy="62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0556" y="1011747"/>
            <a:ext cx="4392488" cy="2367307"/>
          </a:xfrm>
        </p:spPr>
        <p:txBody>
          <a:bodyPr>
            <a:normAutofit fontScale="90000"/>
          </a:bodyPr>
          <a:lstStyle/>
          <a:p>
            <a:r>
              <a:rPr lang="uk-UA" sz="5300" b="1" dirty="0" smtClean="0"/>
              <a:t>ДЕКСТРИНИ </a:t>
            </a:r>
            <a:r>
              <a:rPr lang="uk-UA" sz="5300" b="1" dirty="0" smtClean="0">
                <a:solidFill>
                  <a:srgbClr val="FF0000"/>
                </a:solidFill>
              </a:rPr>
              <a:t>ЛЕГШЕ </a:t>
            </a:r>
            <a:r>
              <a:rPr lang="uk-UA" sz="4000" b="1" dirty="0" smtClean="0"/>
              <a:t>ЗАСВОЮЮТЬСЯ</a:t>
            </a:r>
            <a:r>
              <a:rPr lang="uk-UA" b="1" dirty="0" smtClean="0"/>
              <a:t> ОРГАНІЗМОМ</a:t>
            </a:r>
            <a:endParaRPr lang="uk-UA" b="1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56" y="3933056"/>
            <a:ext cx="4032448" cy="2118546"/>
          </a:xfr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28" y="698552"/>
            <a:ext cx="6336704" cy="5353050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7701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834</TotalTime>
  <Words>293</Words>
  <Application>Microsoft Office PowerPoint</Application>
  <PresentationFormat>Довільний</PresentationFormat>
  <Paragraphs>42</Paragraphs>
  <Slides>18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Garamond</vt:lpstr>
      <vt:lpstr>Природа</vt:lpstr>
      <vt:lpstr>Крохмаль і целюлоза: молекулярні формули, гідроліз</vt:lpstr>
      <vt:lpstr>Полісахаридами називають вуглеводи, молекули яких складаються з багатьох залишків молекул моносахаридів </vt:lpstr>
      <vt:lpstr>Презентація PowerPoint</vt:lpstr>
      <vt:lpstr>Склад і будова молекули крохмалю</vt:lpstr>
      <vt:lpstr>Склад і будова молекул крохмалю</vt:lpstr>
      <vt:lpstr>Крохмаль складається з дуже дрібних округлих часточок білого кольору не має  запаху, смаку, не розчиняється в холодній воді, а в теплій утворює колоїдний розчин (клейстер)</vt:lpstr>
      <vt:lpstr>Хімічні властивості крохмалю: 1)НАГРІВАННЯ</vt:lpstr>
      <vt:lpstr>2)ГІДРОЛІЗ</vt:lpstr>
      <vt:lpstr>ДЕКСТРИНИ ЛЕГШЕ ЗАСВОЮЮТЬСЯ ОРГАНІЗМОМ</vt:lpstr>
      <vt:lpstr>3)ЯКІСНА РЕАКЦІЯ: ЙОДОКРОХМАЛЬНА</vt:lpstr>
      <vt:lpstr>Добування і застосування КРОХМАЛЮ</vt:lpstr>
      <vt:lpstr>Целюлоза, або  клітковина    «будівельний»  матеріал рослин</vt:lpstr>
      <vt:lpstr>ВОЛОКНА ЦЕЛЮЛОЗИ</vt:lpstr>
      <vt:lpstr>Презентація PowerPoint</vt:lpstr>
      <vt:lpstr>Із целюлози виготовляють папір, картон, волокна, лаки, емалі, вату, іншу продукцію</vt:lpstr>
      <vt:lpstr>ВИСНОВОК</vt:lpstr>
      <vt:lpstr>ПРАКТИКУМ</vt:lpstr>
      <vt:lpstr>Заповніть таблицю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Крохмаль і целюлоза: молекулярні формули, гідроліз</dc:title>
  <dc:creator>Закликовська А.В.</dc:creator>
  <cp:lastModifiedBy>Закликовська А.В.</cp:lastModifiedBy>
  <cp:revision>41</cp:revision>
  <dcterms:created xsi:type="dcterms:W3CDTF">2020-03-25T13:35:25Z</dcterms:created>
  <dcterms:modified xsi:type="dcterms:W3CDTF">2021-08-23T13:15:12Z</dcterms:modified>
</cp:coreProperties>
</file>