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5" r:id="rId10"/>
    <p:sldId id="274" r:id="rId11"/>
    <p:sldId id="278" r:id="rId12"/>
    <p:sldId id="283" r:id="rId13"/>
    <p:sldId id="286" r:id="rId14"/>
    <p:sldId id="285" r:id="rId15"/>
    <p:sldId id="277" r:id="rId16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2160" autoAdjust="0"/>
  </p:normalViewPr>
  <p:slideViewPr>
    <p:cSldViewPr snapToGrid="0">
      <p:cViewPr varScale="1">
        <p:scale>
          <a:sx n="74" d="100"/>
          <a:sy n="74" d="100"/>
        </p:scale>
        <p:origin x="360" y="9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F57FDB4-E947-496C-B7FD-F436FA8237D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E4C80B-8910-445E-8D30-7A590951118B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212540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70809A4-F00E-45DC-B87B-CA1253D57013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/>
              <a:t>Редагувати стиль зразка тексту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81F1E7-4EFD-4BFF-B438-FCD52FD36B1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735619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D81F1E7-4EFD-4BFF-B438-FCD52FD36B17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0011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 bwMode="ltGray">
          <a:xfrm>
            <a:off x="0" y="4572000"/>
            <a:ext cx="121920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609600" y="4740333"/>
            <a:ext cx="10972800" cy="1263534"/>
          </a:xfrm>
        </p:spPr>
        <p:txBody>
          <a:bodyPr rtlCol="0" anchor="ctr">
            <a:normAutofit/>
          </a:bodyPr>
          <a:lstStyle>
            <a:lvl1pPr algn="l">
              <a:defRPr sz="58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0" y="62103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09600" y="6286500"/>
            <a:ext cx="10972800" cy="45720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uk-UA" smtClean="0"/>
              <a:t>Зразок підзаголовка</a:t>
            </a:r>
            <a:endParaRPr lang="uk-UA" dirty="0"/>
          </a:p>
        </p:txBody>
      </p:sp>
      <p:pic>
        <p:nvPicPr>
          <p:cNvPr id="9" name="Зображення 8" descr="Пробірки крупним планом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0"/>
            <a:ext cx="12188952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6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03961F-F828-40EF-9DEF-01B35B01C723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155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 bwMode="ltGray">
          <a:xfrm>
            <a:off x="9310254" y="0"/>
            <a:ext cx="288174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 flipH="1">
            <a:off x="9310254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486900" y="685800"/>
            <a:ext cx="2324100" cy="5486399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199" y="685800"/>
            <a:ext cx="8105775" cy="5486399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37B10B-F7C6-4FDB-B3A8-616680D6211D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264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C8E1D2-9B88-40D4-BE2C-8BEA709BF60E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5308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 bwMode="ltGray">
          <a:xfrm>
            <a:off x="0" y="0"/>
            <a:ext cx="12192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9600" y="3153095"/>
            <a:ext cx="10972800" cy="2286000"/>
          </a:xfrm>
        </p:spPr>
        <p:txBody>
          <a:bodyPr rtlCol="0" anchor="b">
            <a:normAutofit/>
          </a:bodyPr>
          <a:lstStyle>
            <a:lvl1pPr>
              <a:defRPr sz="58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0" y="57531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03250" y="5864054"/>
            <a:ext cx="10972800" cy="450042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93724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066800" y="1714501"/>
            <a:ext cx="4752109" cy="4457700"/>
          </a:xfrm>
        </p:spPr>
        <p:txBody>
          <a:bodyPr rtlCol="0">
            <a:normAutofit/>
          </a:bodyPr>
          <a:lstStyle>
            <a:lvl1pPr rtl="0">
              <a:spcBef>
                <a:spcPts val="20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73091" y="1714501"/>
            <a:ext cx="4752109" cy="4457700"/>
          </a:xfrm>
        </p:spPr>
        <p:txBody>
          <a:bodyPr rtlCol="0">
            <a:normAutofit/>
          </a:bodyPr>
          <a:lstStyle>
            <a:lvl1pPr rtl="0">
              <a:spcBef>
                <a:spcPts val="20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7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4EDAB6-45E2-40E6-B4CD-BB3063C98333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238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1529541"/>
            <a:ext cx="4754880" cy="811583"/>
          </a:xfrm>
        </p:spPr>
        <p:txBody>
          <a:bodyPr rtlCol="0" anchor="b"/>
          <a:lstStyle>
            <a:lvl1pPr marL="0" indent="0" rtl="0">
              <a:lnSpc>
                <a:spcPct val="90000"/>
              </a:lnSpc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066800" y="2484692"/>
            <a:ext cx="4754880" cy="3687508"/>
          </a:xfrm>
        </p:spPr>
        <p:txBody>
          <a:bodyPr rtlCol="0"/>
          <a:lstStyle>
            <a:lvl1pPr rtl="0">
              <a:spcBef>
                <a:spcPts val="2000"/>
              </a:spcBef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370320" y="1529541"/>
            <a:ext cx="4754880" cy="811583"/>
          </a:xfrm>
        </p:spPr>
        <p:txBody>
          <a:bodyPr rtlCol="0" anchor="b"/>
          <a:lstStyle>
            <a:lvl1pPr marL="0" indent="0" rtl="0">
              <a:lnSpc>
                <a:spcPct val="90000"/>
              </a:lnSpc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370320" y="2484692"/>
            <a:ext cx="4754880" cy="3687508"/>
          </a:xfrm>
        </p:spPr>
        <p:txBody>
          <a:bodyPr rtlCol="0"/>
          <a:lstStyle>
            <a:lvl1pPr rtl="0">
              <a:spcBef>
                <a:spcPts val="2000"/>
              </a:spcBef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5FAF08-AD21-4B61-BC65-871CB41B90C0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062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5" name="Місце для номера слайда 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F91D4-18A8-4D6B-B80C-E73046482A76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594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862448-6EDB-47E1-B73E-E9CD46EB1873}" type="datetime1">
              <a:rPr lang="uk-UA" smtClean="0"/>
              <a:t>23.08.2021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633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 12"/>
          <p:cNvSpPr/>
          <p:nvPr/>
        </p:nvSpPr>
        <p:spPr bwMode="ltGray">
          <a:xfrm>
            <a:off x="0" y="0"/>
            <a:ext cx="4267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cxnSp>
        <p:nvCxnSpPr>
          <p:cNvPr id="9" name="Пряма сполучна лінія 8"/>
          <p:cNvCxnSpPr/>
          <p:nvPr/>
        </p:nvCxnSpPr>
        <p:spPr>
          <a:xfrm flipH="1">
            <a:off x="4267200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380519" y="465512"/>
            <a:ext cx="3506162" cy="1600200"/>
          </a:xfrm>
        </p:spPr>
        <p:txBody>
          <a:bodyPr rtlCol="0" anchor="t">
            <a:normAutofit/>
          </a:bodyPr>
          <a:lstStyle>
            <a:lvl1pPr>
              <a:defRPr sz="28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380519" y="3746500"/>
            <a:ext cx="3506162" cy="2425700"/>
          </a:xfrm>
        </p:spPr>
        <p:txBody>
          <a:bodyPr rtlCol="0" anchor="b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99000" y="465513"/>
            <a:ext cx="7048500" cy="5935287"/>
          </a:xfrm>
        </p:spPr>
        <p:txBody>
          <a:bodyPr rtlCol="0">
            <a:normAutofit/>
          </a:bodyPr>
          <a:lstStyle>
            <a:lvl1pPr rtl="0"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20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2688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29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/>
          <p:cNvSpPr/>
          <p:nvPr/>
        </p:nvSpPr>
        <p:spPr bwMode="ltGray">
          <a:xfrm>
            <a:off x="0" y="0"/>
            <a:ext cx="4267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cxnSp>
        <p:nvCxnSpPr>
          <p:cNvPr id="9" name="Пряма сполучна лінія 8"/>
          <p:cNvCxnSpPr/>
          <p:nvPr/>
        </p:nvCxnSpPr>
        <p:spPr>
          <a:xfrm flipH="1">
            <a:off x="4267200" y="0"/>
            <a:ext cx="1" cy="685800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384048" y="466344"/>
            <a:ext cx="3502152" cy="1600200"/>
          </a:xfrm>
        </p:spPr>
        <p:txBody>
          <a:bodyPr rtlCol="0" anchor="t">
            <a:normAutofit/>
          </a:bodyPr>
          <a:lstStyle>
            <a:lvl1pPr>
              <a:defRPr sz="28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384048" y="3749040"/>
            <a:ext cx="3502152" cy="2423160"/>
          </a:xfrm>
        </p:spPr>
        <p:txBody>
          <a:bodyPr rtlCol="0" anchor="b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4309872" y="0"/>
            <a:ext cx="7882128" cy="6858000"/>
          </a:xfrm>
        </p:spPr>
        <p:txBody>
          <a:bodyPr tIns="7315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493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 bwMode="ltGray">
          <a:xfrm>
            <a:off x="0" y="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1066800" y="127000"/>
            <a:ext cx="10058400" cy="10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-UA" noProof="0" dirty="0"/>
              <a:t>Зразок заголовка</a:t>
            </a:r>
          </a:p>
        </p:txBody>
      </p:sp>
      <p:cxnSp>
        <p:nvCxnSpPr>
          <p:cNvPr id="9" name="Пряма сполучна лінія 8"/>
          <p:cNvCxnSpPr/>
          <p:nvPr/>
        </p:nvCxnSpPr>
        <p:spPr>
          <a:xfrm>
            <a:off x="0" y="1371600"/>
            <a:ext cx="12192000" cy="0"/>
          </a:xfrm>
          <a:prstGeom prst="line">
            <a:avLst/>
          </a:prstGeom>
          <a:ln w="762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1714500"/>
            <a:ext cx="100584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/>
              <a:t>Редагувати стиль зразка тексту</a:t>
            </a:r>
            <a:endParaRPr lang="uk-UA" noProof="0" dirty="0"/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5724" y="6394450"/>
            <a:ext cx="52387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rtl="0"/>
            <a:fld id="{5F4C9F40-B079-4B71-A627-7266DFEA7F03}" type="slidenum">
              <a:rPr lang="uk-UA" noProof="0" smtClean="0"/>
              <a:pPr/>
              <a:t>‹№›</a:t>
            </a:fld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809625" y="6394450"/>
            <a:ext cx="81343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9486900" y="6394450"/>
            <a:ext cx="23241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rtl="0"/>
            <a:fld id="{E8EB6C81-344E-4ADA-961B-FB0F6976ADDB}" type="datetime1">
              <a:rPr lang="uk-UA" noProof="0" smtClean="0"/>
              <a:t>23.08.2021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2759584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ts val="2200"/>
        </a:spcBef>
        <a:buClr>
          <a:schemeClr val="tx1">
            <a:lumMod val="65000"/>
          </a:schemeClr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ts val="1600"/>
        </a:spcBef>
        <a:buClr>
          <a:schemeClr val="tx1">
            <a:lumMod val="6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ts val="1200"/>
        </a:spcBef>
        <a:buClr>
          <a:schemeClr val="tx1">
            <a:lumMod val="65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ts val="10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17320" indent="-228600" algn="l" defTabSz="914400" rtl="0" eaLnBrk="1" latinLnBrk="0" hangingPunct="1">
        <a:spcBef>
          <a:spcPts val="8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22860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4546" y="4740333"/>
            <a:ext cx="12037454" cy="1263534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dirty="0"/>
              <a:t>Основи. </a:t>
            </a:r>
            <a:r>
              <a:rPr lang="ru-RU" dirty="0" err="1"/>
              <a:t>Властивості</a:t>
            </a:r>
            <a:r>
              <a:rPr lang="ru-RU" dirty="0"/>
              <a:t>,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 smtClean="0"/>
              <a:t>гідроксидів</a:t>
            </a:r>
            <a:r>
              <a:rPr lang="en-US" dirty="0"/>
              <a:t> </a:t>
            </a:r>
            <a:r>
              <a:rPr lang="uk-UA" dirty="0"/>
              <a:t> </a:t>
            </a:r>
            <a:r>
              <a:rPr lang="uk-UA" dirty="0" smtClean="0"/>
              <a:t>лужних елементів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078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05" y="62988"/>
            <a:ext cx="11812249" cy="1097280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Луги </a:t>
            </a:r>
            <a:r>
              <a:rPr lang="ru-RU" sz="5400" dirty="0" err="1"/>
              <a:t>реагують</a:t>
            </a:r>
            <a:r>
              <a:rPr lang="ru-RU" sz="5400" dirty="0"/>
              <a:t> </a:t>
            </a:r>
            <a:r>
              <a:rPr lang="ru-RU" sz="5400" dirty="0" err="1"/>
              <a:t>із</a:t>
            </a:r>
            <a:r>
              <a:rPr lang="ru-RU" sz="5400" dirty="0"/>
              <a:t> </a:t>
            </a:r>
            <a:r>
              <a:rPr lang="ru-RU" sz="5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солями</a:t>
            </a:r>
            <a:r>
              <a:rPr lang="ru-RU" sz="5400" dirty="0"/>
              <a:t> в </a:t>
            </a:r>
            <a:r>
              <a:rPr lang="ru-RU" sz="5400" dirty="0" err="1"/>
              <a:t>розчинах</a:t>
            </a:r>
            <a:endParaRPr lang="uk-UA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0" y="1610133"/>
            <a:ext cx="9818558" cy="4999256"/>
          </a:xfrm>
          <a:prstGeom prst="rect">
            <a:avLst/>
          </a:prstGeom>
          <a:effectLst>
            <a:glow rad="127000">
              <a:schemeClr val="tx1"/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87459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05" y="62988"/>
            <a:ext cx="11812249" cy="1097280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Луги </a:t>
            </a:r>
            <a:r>
              <a:rPr lang="ru-RU" sz="5400" dirty="0" err="1"/>
              <a:t>реагують</a:t>
            </a:r>
            <a:r>
              <a:rPr lang="ru-RU" sz="5400" dirty="0"/>
              <a:t> </a:t>
            </a:r>
            <a:r>
              <a:rPr lang="ru-RU" sz="5400" dirty="0" err="1"/>
              <a:t>із</a:t>
            </a:r>
            <a:r>
              <a:rPr lang="ru-RU" sz="5400" dirty="0"/>
              <a:t> </a:t>
            </a:r>
            <a:r>
              <a:rPr lang="ru-RU" sz="5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солями</a:t>
            </a:r>
            <a:r>
              <a:rPr lang="ru-RU" sz="5400" dirty="0"/>
              <a:t> в </a:t>
            </a:r>
            <a:r>
              <a:rPr lang="ru-RU" sz="5400" dirty="0" err="1"/>
              <a:t>розчинах</a:t>
            </a:r>
            <a:endParaRPr lang="uk-UA" sz="54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0" y="1296251"/>
            <a:ext cx="123369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кислими </a:t>
            </a:r>
            <a:r>
              <a:rPr lang="uk-UA" sz="54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солями</a:t>
            </a:r>
            <a:endParaRPr lang="uk-UA" sz="5400" dirty="0" smtClean="0"/>
          </a:p>
          <a:p>
            <a:pPr algn="ctr"/>
            <a:r>
              <a:rPr lang="en-US" sz="5400" dirty="0" err="1" smtClean="0"/>
              <a:t>NaOH</a:t>
            </a:r>
            <a:r>
              <a:rPr lang="en-US" sz="5400" dirty="0" smtClean="0"/>
              <a:t> </a:t>
            </a:r>
            <a:r>
              <a:rPr lang="en-US" sz="5400" dirty="0"/>
              <a:t>+ </a:t>
            </a:r>
            <a:r>
              <a:rPr lang="en-US" sz="5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NaHC0</a:t>
            </a:r>
            <a:r>
              <a:rPr lang="en-US" sz="3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5400" dirty="0"/>
              <a:t> = Na</a:t>
            </a:r>
            <a:r>
              <a:rPr lang="en-US" sz="3200" b="1" dirty="0"/>
              <a:t>2</a:t>
            </a:r>
            <a:r>
              <a:rPr lang="en-US" sz="5400" dirty="0"/>
              <a:t>C0</a:t>
            </a:r>
            <a:r>
              <a:rPr lang="en-US" sz="3200" b="1" dirty="0"/>
              <a:t>3</a:t>
            </a:r>
            <a:r>
              <a:rPr lang="en-US" sz="5400" dirty="0"/>
              <a:t> + </a:t>
            </a:r>
            <a:r>
              <a:rPr lang="uk-UA" sz="5400" dirty="0" smtClean="0"/>
              <a:t>Н</a:t>
            </a:r>
            <a:r>
              <a:rPr lang="uk-UA" sz="3200" b="1" dirty="0" smtClean="0"/>
              <a:t>2</a:t>
            </a:r>
            <a:r>
              <a:rPr lang="uk-UA" sz="5400" dirty="0" smtClean="0"/>
              <a:t>0</a:t>
            </a:r>
          </a:p>
          <a:p>
            <a:pPr algn="ctr"/>
            <a:r>
              <a:rPr lang="uk-UA" sz="4800" dirty="0" smtClean="0">
                <a:solidFill>
                  <a:srgbClr val="FFC000"/>
                </a:solidFill>
              </a:rPr>
              <a:t>розчинними</a:t>
            </a:r>
            <a:r>
              <a:rPr lang="uk-UA" sz="4800" dirty="0" smtClean="0"/>
              <a:t> солями</a:t>
            </a:r>
            <a:endParaRPr lang="uk-UA" sz="4800" dirty="0"/>
          </a:p>
          <a:p>
            <a:pPr algn="ctr"/>
            <a:r>
              <a:rPr lang="uk-UA" sz="5400" dirty="0"/>
              <a:t>2</a:t>
            </a:r>
            <a:r>
              <a:rPr lang="en-US" sz="5400" dirty="0" err="1"/>
              <a:t>NaOH</a:t>
            </a:r>
            <a:r>
              <a:rPr lang="en-US" sz="5400" dirty="0"/>
              <a:t> +</a:t>
            </a:r>
            <a:r>
              <a:rPr lang="en-US" sz="5400" dirty="0">
                <a:solidFill>
                  <a:srgbClr val="FFC000"/>
                </a:solidFill>
              </a:rPr>
              <a:t>CuCl</a:t>
            </a:r>
            <a:r>
              <a:rPr lang="en-US" sz="3200" b="1" dirty="0">
                <a:solidFill>
                  <a:srgbClr val="FFC000"/>
                </a:solidFill>
              </a:rPr>
              <a:t>2</a:t>
            </a:r>
            <a:r>
              <a:rPr lang="en-US" sz="5400" dirty="0"/>
              <a:t> = </a:t>
            </a:r>
            <a:r>
              <a:rPr lang="en-US" sz="5400" dirty="0" smtClean="0"/>
              <a:t>Cu(OH)</a:t>
            </a:r>
            <a:r>
              <a:rPr lang="en-US" sz="3200" b="1" dirty="0" smtClean="0"/>
              <a:t>2</a:t>
            </a:r>
            <a:r>
              <a:rPr lang="en-US" sz="5400" dirty="0" smtClean="0"/>
              <a:t> </a:t>
            </a:r>
            <a:r>
              <a:rPr lang="en-US" sz="5400" dirty="0"/>
              <a:t>+ </a:t>
            </a:r>
            <a:r>
              <a:rPr lang="en-US" sz="5400" dirty="0" smtClean="0"/>
              <a:t>2NaCl</a:t>
            </a:r>
            <a:endParaRPr lang="en-US" sz="5400" dirty="0"/>
          </a:p>
          <a:p>
            <a:pPr algn="just"/>
            <a:r>
              <a:rPr lang="uk-UA" sz="4800" dirty="0" smtClean="0">
                <a:solidFill>
                  <a:schemeClr val="accent4"/>
                </a:solidFill>
              </a:rPr>
              <a:t>амфотерними</a:t>
            </a:r>
            <a:r>
              <a:rPr lang="uk-UA" sz="4800" dirty="0" smtClean="0"/>
              <a:t> </a:t>
            </a:r>
            <a:r>
              <a:rPr lang="uk-UA" sz="4800" dirty="0"/>
              <a:t>оксидами (за сплавляння</a:t>
            </a:r>
            <a:r>
              <a:rPr lang="uk-UA" sz="4800" dirty="0" smtClean="0"/>
              <a:t>)</a:t>
            </a:r>
            <a:endParaRPr lang="uk-UA" sz="4800" dirty="0"/>
          </a:p>
          <a:p>
            <a:pPr algn="ctr"/>
            <a:r>
              <a:rPr lang="uk-UA" sz="5400" dirty="0"/>
              <a:t>2</a:t>
            </a:r>
            <a:r>
              <a:rPr lang="en-US" sz="5400" dirty="0" err="1"/>
              <a:t>NaOH</a:t>
            </a:r>
            <a:r>
              <a:rPr lang="en-US" sz="5400" dirty="0"/>
              <a:t> + </a:t>
            </a:r>
            <a:r>
              <a:rPr lang="en-US" sz="5400" dirty="0" err="1">
                <a:solidFill>
                  <a:schemeClr val="accent4"/>
                </a:solidFill>
              </a:rPr>
              <a:t>ZnO</a:t>
            </a:r>
            <a:r>
              <a:rPr lang="en-US" sz="5400" dirty="0"/>
              <a:t> = Na</a:t>
            </a:r>
            <a:r>
              <a:rPr lang="en-US" sz="3200" b="1" dirty="0"/>
              <a:t>2</a:t>
            </a:r>
            <a:r>
              <a:rPr lang="en-US" sz="5400" dirty="0"/>
              <a:t>Zn0</a:t>
            </a:r>
            <a:r>
              <a:rPr lang="en-US" sz="3200" b="1" dirty="0"/>
              <a:t>2</a:t>
            </a:r>
            <a:r>
              <a:rPr lang="en-US" sz="5400" dirty="0"/>
              <a:t> + </a:t>
            </a:r>
            <a:r>
              <a:rPr lang="uk-UA" sz="5400" dirty="0"/>
              <a:t>Н</a:t>
            </a:r>
            <a:r>
              <a:rPr lang="uk-UA" sz="3600" b="1" dirty="0"/>
              <a:t>2</a:t>
            </a:r>
            <a:r>
              <a:rPr lang="uk-UA" sz="5400" dirty="0"/>
              <a:t>0;</a:t>
            </a:r>
          </a:p>
        </p:txBody>
      </p:sp>
      <p:cxnSp>
        <p:nvCxnSpPr>
          <p:cNvPr id="6" name="Пряма зі стрілкою 5"/>
          <p:cNvCxnSpPr/>
          <p:nvPr/>
        </p:nvCxnSpPr>
        <p:spPr>
          <a:xfrm>
            <a:off x="8979108" y="3867462"/>
            <a:ext cx="0" cy="5846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05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127000"/>
            <a:ext cx="11707318" cy="1097280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 smtClean="0">
                <a:solidFill>
                  <a:schemeClr val="accent3"/>
                </a:solidFill>
              </a:rPr>
              <a:t>ДОБУВАННЯ ОСНОВ</a:t>
            </a:r>
            <a:endParaRPr lang="uk-UA" sz="7200" b="1" dirty="0">
              <a:solidFill>
                <a:schemeClr val="accent3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570" y="1528997"/>
            <a:ext cx="10882859" cy="5171606"/>
          </a:xfrm>
          <a:prstGeom prst="rect">
            <a:avLst/>
          </a:prstGeom>
          <a:effectLst>
            <a:glow rad="127000">
              <a:schemeClr val="accent1">
                <a:lumMod val="20000"/>
                <a:lumOff val="80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03845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600" b="1" dirty="0" smtClean="0">
                <a:solidFill>
                  <a:schemeClr val="accent3"/>
                </a:solidFill>
              </a:rPr>
              <a:t>ЗАСТОСУВАННЯ </a:t>
            </a:r>
            <a:r>
              <a:rPr lang="en-US" sz="6600" b="1" dirty="0" err="1" smtClean="0">
                <a:solidFill>
                  <a:schemeClr val="accent3"/>
                </a:solidFill>
              </a:rPr>
              <a:t>NaOH</a:t>
            </a:r>
            <a:endParaRPr lang="uk-UA" sz="6600" b="1" dirty="0">
              <a:solidFill>
                <a:schemeClr val="accent3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714500"/>
            <a:ext cx="10400675" cy="4983145"/>
          </a:xfrm>
          <a:prstGeom prst="rect">
            <a:avLst/>
          </a:prstGeom>
          <a:effectLst>
            <a:glow rad="127000">
              <a:schemeClr val="accent3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3370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600" b="1" dirty="0" smtClean="0">
                <a:solidFill>
                  <a:schemeClr val="accent3"/>
                </a:solidFill>
              </a:rPr>
              <a:t>ЗАСТОСУВАННЯ </a:t>
            </a:r>
            <a:r>
              <a:rPr lang="en-US" sz="6600" b="1" dirty="0" err="1" smtClean="0">
                <a:solidFill>
                  <a:schemeClr val="accent3"/>
                </a:solidFill>
              </a:rPr>
              <a:t>NaOH</a:t>
            </a:r>
            <a:endParaRPr lang="uk-UA" sz="6600" b="1" dirty="0">
              <a:solidFill>
                <a:schemeClr val="accent3"/>
              </a:solidFill>
            </a:endParaRPr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43578" y="1603948"/>
            <a:ext cx="4343088" cy="1996424"/>
          </a:xfrm>
          <a:prstGeom prst="rect">
            <a:avLst/>
          </a:prstGeom>
          <a:effectLst>
            <a:glow rad="127000">
              <a:schemeClr val="tx1"/>
            </a:glow>
            <a:softEdge rad="508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24" y="1603948"/>
            <a:ext cx="4242654" cy="5058472"/>
          </a:xfrm>
          <a:prstGeom prst="rect">
            <a:avLst/>
          </a:prstGeom>
          <a:effectLst>
            <a:glow rad="127000">
              <a:schemeClr val="tx1"/>
            </a:glow>
            <a:softEdge rad="1143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416" y="3804920"/>
            <a:ext cx="4286250" cy="2857500"/>
          </a:xfrm>
          <a:prstGeom prst="rect">
            <a:avLst/>
          </a:prstGeom>
          <a:effectLst>
            <a:glow rad="127000">
              <a:schemeClr val="tx1"/>
            </a:glow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149" y="1603948"/>
            <a:ext cx="2533337" cy="2533337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0977" y="4516953"/>
            <a:ext cx="2495510" cy="2145467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232745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600" b="1" dirty="0" smtClean="0">
                <a:solidFill>
                  <a:schemeClr val="accent3"/>
                </a:solidFill>
              </a:rPr>
              <a:t>ВИСНОВОК</a:t>
            </a:r>
            <a:endParaRPr lang="uk-UA" sz="6600" b="1" dirty="0">
              <a:solidFill>
                <a:schemeClr val="accent3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-1" y="1714499"/>
            <a:ext cx="12022111" cy="4806221"/>
          </a:xfrm>
        </p:spPr>
        <p:txBody>
          <a:bodyPr>
            <a:noAutofit/>
          </a:bodyPr>
          <a:lstStyle/>
          <a:p>
            <a:pPr algn="just"/>
            <a:r>
              <a:rPr lang="ru-RU" sz="3600" dirty="0"/>
              <a:t>Основи — </a:t>
            </a:r>
            <a:r>
              <a:rPr lang="ru-RU" sz="3600" dirty="0" err="1"/>
              <a:t>сполуки</a:t>
            </a:r>
            <a:r>
              <a:rPr lang="ru-RU" sz="3600" dirty="0"/>
              <a:t>, </a:t>
            </a:r>
            <a:r>
              <a:rPr lang="ru-RU" sz="3600" dirty="0" err="1"/>
              <a:t>які</a:t>
            </a:r>
            <a:r>
              <a:rPr lang="ru-RU" sz="3600" dirty="0"/>
              <a:t> </a:t>
            </a:r>
            <a:r>
              <a:rPr lang="ru-RU" sz="3600" dirty="0" err="1"/>
              <a:t>складаються</a:t>
            </a:r>
            <a:r>
              <a:rPr lang="ru-RU" sz="3600" dirty="0"/>
              <a:t> з </a:t>
            </a:r>
            <a:r>
              <a:rPr lang="ru-RU" sz="3600" dirty="0" err="1"/>
              <a:t>катіонів</a:t>
            </a:r>
            <a:r>
              <a:rPr lang="ru-RU" sz="3600" dirty="0"/>
              <a:t> </a:t>
            </a:r>
            <a:r>
              <a:rPr lang="ru-RU" sz="3600" dirty="0" err="1"/>
              <a:t>металічних</a:t>
            </a:r>
            <a:r>
              <a:rPr lang="ru-RU" sz="3600" dirty="0"/>
              <a:t> </a:t>
            </a:r>
            <a:r>
              <a:rPr lang="ru-RU" sz="3600" dirty="0" err="1"/>
              <a:t>елементів</a:t>
            </a:r>
            <a:r>
              <a:rPr lang="ru-RU" sz="3600" dirty="0"/>
              <a:t> і </a:t>
            </a:r>
            <a:r>
              <a:rPr lang="ru-RU" sz="3600" dirty="0" err="1"/>
              <a:t>аніонів</a:t>
            </a:r>
            <a:r>
              <a:rPr lang="ru-RU" sz="3600" dirty="0"/>
              <a:t> </a:t>
            </a:r>
            <a:r>
              <a:rPr lang="ru-RU" sz="3600" dirty="0" smtClean="0"/>
              <a:t>ОН-</a:t>
            </a:r>
            <a:endParaRPr lang="ru-RU" sz="3600" dirty="0"/>
          </a:p>
          <a:p>
            <a:pPr algn="just"/>
            <a:r>
              <a:rPr lang="ru-RU" sz="3600" dirty="0" err="1" smtClean="0"/>
              <a:t>Розрізняють</a:t>
            </a:r>
            <a:r>
              <a:rPr lang="ru-RU" sz="3600" dirty="0" smtClean="0"/>
              <a:t> </a:t>
            </a:r>
            <a:r>
              <a:rPr lang="ru-RU" sz="3600" dirty="0" err="1"/>
              <a:t>розчинні</a:t>
            </a:r>
            <a:r>
              <a:rPr lang="ru-RU" sz="3600" dirty="0"/>
              <a:t> у </a:t>
            </a:r>
            <a:r>
              <a:rPr lang="ru-RU" sz="3600" dirty="0" err="1"/>
              <a:t>воді</a:t>
            </a:r>
            <a:r>
              <a:rPr lang="ru-RU" sz="3600" dirty="0"/>
              <a:t> основи (</a:t>
            </a:r>
            <a:r>
              <a:rPr lang="ru-RU" sz="3600" dirty="0" err="1"/>
              <a:t>луги</a:t>
            </a:r>
            <a:r>
              <a:rPr lang="ru-RU" sz="3600" dirty="0"/>
              <a:t>) й </a:t>
            </a:r>
            <a:r>
              <a:rPr lang="ru-RU" sz="3600" dirty="0" err="1"/>
              <a:t>нерозчинні</a:t>
            </a:r>
            <a:r>
              <a:rPr lang="ru-RU" sz="3600" dirty="0"/>
              <a:t> </a:t>
            </a:r>
            <a:r>
              <a:rPr lang="ru-RU" sz="3600" dirty="0" smtClean="0"/>
              <a:t>основи</a:t>
            </a:r>
          </a:p>
          <a:p>
            <a:pPr algn="just"/>
            <a:r>
              <a:rPr lang="ru-RU" sz="3600" dirty="0"/>
              <a:t>Луги </a:t>
            </a:r>
            <a:r>
              <a:rPr lang="ru-RU" sz="3600" dirty="0" err="1"/>
              <a:t>взаємодіють</a:t>
            </a:r>
            <a:r>
              <a:rPr lang="ru-RU" sz="3600" dirty="0"/>
              <a:t> з </a:t>
            </a:r>
            <a:r>
              <a:rPr lang="ru-RU" sz="3600" dirty="0" err="1"/>
              <a:t>кислотними</a:t>
            </a:r>
            <a:r>
              <a:rPr lang="ru-RU" sz="3600" dirty="0"/>
              <a:t> й </a:t>
            </a:r>
            <a:r>
              <a:rPr lang="ru-RU" sz="3600" dirty="0" err="1"/>
              <a:t>амфотерними</a:t>
            </a:r>
            <a:r>
              <a:rPr lang="ru-RU" sz="3600" dirty="0"/>
              <a:t> оксидами, кислотами, </a:t>
            </a:r>
            <a:r>
              <a:rPr lang="ru-RU" sz="3600" dirty="0" err="1"/>
              <a:t>амфотерними</a:t>
            </a:r>
            <a:r>
              <a:rPr lang="ru-RU" sz="3600" dirty="0"/>
              <a:t> </a:t>
            </a:r>
            <a:r>
              <a:rPr lang="ru-RU" sz="3600" dirty="0" err="1"/>
              <a:t>гідроксидами</a:t>
            </a:r>
            <a:r>
              <a:rPr lang="ru-RU" sz="3600" dirty="0"/>
              <a:t>, а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/>
              <a:t>розчини</a:t>
            </a:r>
            <a:r>
              <a:rPr lang="ru-RU" sz="3600" dirty="0"/>
              <a:t> — </a:t>
            </a:r>
            <a:r>
              <a:rPr lang="ru-RU" sz="3600" dirty="0" err="1"/>
              <a:t>ще</a:t>
            </a:r>
            <a:r>
              <a:rPr lang="ru-RU" sz="3600" dirty="0"/>
              <a:t> й </a:t>
            </a:r>
            <a:r>
              <a:rPr lang="ru-RU" sz="3600" dirty="0" err="1"/>
              <a:t>із</a:t>
            </a:r>
            <a:r>
              <a:rPr lang="ru-RU" sz="3600" dirty="0"/>
              <a:t> </a:t>
            </a:r>
            <a:r>
              <a:rPr lang="ru-RU" sz="3600" dirty="0" smtClean="0"/>
              <a:t>солями</a:t>
            </a:r>
            <a:endParaRPr lang="ru-RU" sz="3600" dirty="0"/>
          </a:p>
          <a:p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1316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7200" b="1" dirty="0" smtClean="0"/>
              <a:t>ПРИГАДАЙТЕ</a:t>
            </a:r>
            <a:endParaRPr lang="uk-UA" sz="7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66799" y="1714500"/>
            <a:ext cx="10520597" cy="4457700"/>
          </a:xfrm>
        </p:spPr>
        <p:txBody>
          <a:bodyPr>
            <a:normAutofit/>
          </a:bodyPr>
          <a:lstStyle/>
          <a:p>
            <a:r>
              <a:rPr lang="uk-UA" sz="4800" dirty="0" smtClean="0"/>
              <a:t>1) У якій групі ПСХЕ розташовані лужні елементи? </a:t>
            </a:r>
          </a:p>
          <a:p>
            <a:r>
              <a:rPr lang="uk-UA" sz="4800" dirty="0" smtClean="0"/>
              <a:t>2) Назвіть їх та їхні фізичні властивості</a:t>
            </a:r>
          </a:p>
          <a:p>
            <a:r>
              <a:rPr lang="uk-UA" sz="4800" dirty="0" smtClean="0"/>
              <a:t>3) Як зростає хімічна активність?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326917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6999"/>
            <a:ext cx="12192000" cy="1276797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rgbClr val="FFFF00"/>
                </a:solidFill>
              </a:rPr>
              <a:t>основи</a:t>
            </a:r>
            <a:r>
              <a:rPr lang="ru-RU" dirty="0"/>
              <a:t>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складні</a:t>
            </a:r>
            <a:r>
              <a:rPr lang="ru-RU" dirty="0" smtClean="0"/>
              <a:t> </a:t>
            </a:r>
            <a:r>
              <a:rPr lang="ru-RU" dirty="0" err="1"/>
              <a:t>речовини</a:t>
            </a:r>
            <a:r>
              <a:rPr lang="ru-RU" dirty="0"/>
              <a:t> </a:t>
            </a:r>
            <a:r>
              <a:rPr lang="ru-RU" dirty="0" err="1"/>
              <a:t>йонної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, до </a:t>
            </a:r>
            <a:r>
              <a:rPr lang="ru-RU" dirty="0" smtClean="0"/>
              <a:t>складу молекул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>
                <a:solidFill>
                  <a:srgbClr val="FFFF00"/>
                </a:solidFill>
              </a:rPr>
              <a:t>катіони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металічних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/>
              <a:t>елементів</a:t>
            </a:r>
            <a:r>
              <a:rPr lang="ru-RU" dirty="0"/>
              <a:t> і </a:t>
            </a:r>
            <a:r>
              <a:rPr lang="ru-RU" dirty="0">
                <a:solidFill>
                  <a:srgbClr val="FFFF00"/>
                </a:solidFill>
              </a:rPr>
              <a:t>гідроксид-</a:t>
            </a:r>
            <a:r>
              <a:rPr lang="ru-RU" dirty="0" err="1">
                <a:solidFill>
                  <a:srgbClr val="FFFF00"/>
                </a:solidFill>
              </a:rPr>
              <a:t>аніони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3031" y="1403796"/>
            <a:ext cx="11732653" cy="50871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dirty="0" err="1"/>
              <a:t>Назви</a:t>
            </a:r>
            <a:r>
              <a:rPr lang="ru-RU" sz="4400" dirty="0"/>
              <a:t> основ </a:t>
            </a:r>
            <a:r>
              <a:rPr lang="ru-RU" sz="4400" dirty="0" err="1"/>
              <a:t>утворюють</a:t>
            </a:r>
            <a:r>
              <a:rPr lang="ru-RU" sz="4400" dirty="0"/>
              <a:t> </a:t>
            </a:r>
            <a:r>
              <a:rPr lang="ru-RU" sz="4400" dirty="0" err="1"/>
              <a:t>додаванням</a:t>
            </a:r>
            <a:r>
              <a:rPr lang="ru-RU" sz="4400" dirty="0"/>
              <a:t> </a:t>
            </a:r>
            <a:r>
              <a:rPr lang="ru-RU" sz="4400" dirty="0" smtClean="0"/>
              <a:t>до </a:t>
            </a:r>
            <a:r>
              <a:rPr lang="ru-RU" sz="4400" dirty="0" err="1" smtClean="0"/>
              <a:t>назви</a:t>
            </a:r>
            <a:r>
              <a:rPr lang="ru-RU" sz="4400" dirty="0" smtClean="0"/>
              <a:t> </a:t>
            </a:r>
            <a:r>
              <a:rPr lang="ru-RU" sz="4400" dirty="0" err="1" smtClean="0"/>
              <a:t>катіона</a:t>
            </a:r>
            <a:r>
              <a:rPr lang="ru-RU" sz="4400" dirty="0" smtClean="0"/>
              <a:t> </a:t>
            </a:r>
            <a:r>
              <a:rPr lang="ru-RU" sz="4400" dirty="0" err="1" smtClean="0"/>
              <a:t>Ме</a:t>
            </a:r>
            <a:r>
              <a:rPr lang="ru-RU" sz="4400" dirty="0" smtClean="0"/>
              <a:t> </a:t>
            </a:r>
            <a:r>
              <a:rPr lang="ru-RU" sz="4400" dirty="0"/>
              <a:t>слова </a:t>
            </a:r>
            <a:r>
              <a:rPr lang="ru-RU" sz="4400" dirty="0" smtClean="0">
                <a:solidFill>
                  <a:schemeClr val="accent3"/>
                </a:solidFill>
              </a:rPr>
              <a:t>ГІДРОКСИД</a:t>
            </a:r>
          </a:p>
          <a:p>
            <a:pPr marL="0" indent="0">
              <a:buNone/>
            </a:pPr>
            <a:r>
              <a:rPr lang="uk-UA" sz="4400" dirty="0" smtClean="0"/>
              <a:t>   </a:t>
            </a:r>
            <a:r>
              <a:rPr lang="en-US" sz="6600" dirty="0" err="1" smtClean="0">
                <a:solidFill>
                  <a:schemeClr val="accent3"/>
                </a:solidFill>
              </a:rPr>
              <a:t>NaO</a:t>
            </a:r>
            <a:r>
              <a:rPr lang="uk-UA" sz="6600" dirty="0" smtClean="0">
                <a:solidFill>
                  <a:schemeClr val="accent3"/>
                </a:solidFill>
              </a:rPr>
              <a:t>Н</a:t>
            </a:r>
            <a:r>
              <a:rPr lang="en-US" sz="6600" dirty="0" smtClean="0">
                <a:solidFill>
                  <a:schemeClr val="accent3"/>
                </a:solidFill>
              </a:rPr>
              <a:t>   Ba(OH)</a:t>
            </a:r>
            <a:r>
              <a:rPr lang="en-US" sz="4000" b="1" dirty="0" smtClean="0">
                <a:solidFill>
                  <a:schemeClr val="accent3"/>
                </a:solidFill>
              </a:rPr>
              <a:t>2</a:t>
            </a:r>
            <a:r>
              <a:rPr lang="uk-UA" sz="6600" dirty="0" smtClean="0">
                <a:solidFill>
                  <a:schemeClr val="accent3"/>
                </a:solidFill>
              </a:rPr>
              <a:t>       </a:t>
            </a:r>
            <a:r>
              <a:rPr lang="en-US" sz="6600" dirty="0" smtClean="0">
                <a:solidFill>
                  <a:srgbClr val="FF0000"/>
                </a:solidFill>
              </a:rPr>
              <a:t>Fe(OH)</a:t>
            </a:r>
            <a:r>
              <a:rPr lang="en-US" sz="4000" b="1" dirty="0" smtClean="0">
                <a:solidFill>
                  <a:srgbClr val="FF0000"/>
                </a:solidFill>
              </a:rPr>
              <a:t>2</a:t>
            </a:r>
            <a:endParaRPr lang="ru-RU" sz="4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uk-UA" sz="4400" dirty="0" smtClean="0"/>
              <a:t>н</a:t>
            </a:r>
            <a:r>
              <a:rPr lang="ru-RU" sz="4400" dirty="0" err="1" smtClean="0"/>
              <a:t>атрій</a:t>
            </a:r>
            <a:r>
              <a:rPr lang="ru-RU" sz="4400" dirty="0" smtClean="0"/>
              <a:t>                    </a:t>
            </a:r>
            <a:r>
              <a:rPr lang="ru-RU" sz="4400" dirty="0" err="1" smtClean="0"/>
              <a:t>барій</a:t>
            </a:r>
            <a:r>
              <a:rPr lang="en-US" sz="4400" dirty="0" smtClean="0"/>
              <a:t>                </a:t>
            </a:r>
            <a:r>
              <a:rPr lang="uk-UA" sz="4400" dirty="0" smtClean="0"/>
              <a:t>ферум (ІІ)</a:t>
            </a:r>
            <a:r>
              <a:rPr lang="en-US" sz="4400" dirty="0" smtClean="0"/>
              <a:t>  </a:t>
            </a:r>
            <a:endParaRPr lang="uk-UA" sz="4400" dirty="0"/>
          </a:p>
          <a:p>
            <a:pPr marL="0" indent="0">
              <a:buNone/>
            </a:pPr>
            <a:r>
              <a:rPr lang="ru-RU" sz="4400" dirty="0" smtClean="0">
                <a:solidFill>
                  <a:schemeClr val="accent3"/>
                </a:solidFill>
              </a:rPr>
              <a:t>гідроксид            </a:t>
            </a:r>
            <a:r>
              <a:rPr lang="ru-RU" sz="4400" dirty="0" err="1" smtClean="0">
                <a:solidFill>
                  <a:schemeClr val="accent3"/>
                </a:solidFill>
              </a:rPr>
              <a:t>гідроксид</a:t>
            </a:r>
            <a:r>
              <a:rPr lang="en-US" sz="4400" dirty="0" smtClean="0">
                <a:solidFill>
                  <a:schemeClr val="accent3"/>
                </a:solidFill>
              </a:rPr>
              <a:t> </a:t>
            </a:r>
            <a:r>
              <a:rPr lang="uk-UA" sz="4400" dirty="0" smtClean="0">
                <a:solidFill>
                  <a:schemeClr val="accent3"/>
                </a:solidFill>
              </a:rPr>
              <a:t>          гідроксид</a:t>
            </a:r>
            <a:r>
              <a:rPr lang="en-US" sz="4400" dirty="0" smtClean="0">
                <a:solidFill>
                  <a:schemeClr val="accent3"/>
                </a:solidFill>
              </a:rPr>
              <a:t>                          </a:t>
            </a:r>
            <a:endParaRPr lang="uk-UA" sz="4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82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08" y="127000"/>
            <a:ext cx="11616744" cy="1097280"/>
          </a:xfrm>
        </p:spPr>
        <p:txBody>
          <a:bodyPr>
            <a:noAutofit/>
          </a:bodyPr>
          <a:lstStyle/>
          <a:p>
            <a:pPr algn="ctr"/>
            <a:r>
              <a:rPr lang="ru-RU" sz="5400" dirty="0" err="1"/>
              <a:t>Залежно</a:t>
            </a:r>
            <a:r>
              <a:rPr lang="ru-RU" sz="5400" dirty="0"/>
              <a:t> </a:t>
            </a:r>
            <a:r>
              <a:rPr lang="ru-RU" sz="5400" dirty="0" err="1">
                <a:solidFill>
                  <a:schemeClr val="accent3"/>
                </a:solidFill>
              </a:rPr>
              <a:t>від</a:t>
            </a:r>
            <a:r>
              <a:rPr lang="ru-RU" sz="5400" dirty="0">
                <a:solidFill>
                  <a:schemeClr val="accent3"/>
                </a:solidFill>
              </a:rPr>
              <a:t> </a:t>
            </a:r>
            <a:r>
              <a:rPr lang="ru-RU" sz="5400" dirty="0" err="1">
                <a:solidFill>
                  <a:schemeClr val="accent3"/>
                </a:solidFill>
              </a:rPr>
              <a:t>розчинності</a:t>
            </a:r>
            <a:r>
              <a:rPr lang="ru-RU" sz="5400" dirty="0">
                <a:solidFill>
                  <a:schemeClr val="accent3"/>
                </a:solidFill>
              </a:rPr>
              <a:t> у </a:t>
            </a:r>
            <a:r>
              <a:rPr lang="ru-RU" sz="5400" dirty="0" err="1" smtClean="0">
                <a:solidFill>
                  <a:schemeClr val="accent3"/>
                </a:solidFill>
              </a:rPr>
              <a:t>воді</a:t>
            </a:r>
            <a:r>
              <a:rPr lang="ru-RU" sz="5400" dirty="0" smtClean="0">
                <a:solidFill>
                  <a:schemeClr val="accent3"/>
                </a:solidFill>
              </a:rPr>
              <a:t> </a:t>
            </a:r>
            <a:r>
              <a:rPr lang="ru-RU" sz="5400" dirty="0" err="1" smtClean="0"/>
              <a:t>розрізняють</a:t>
            </a:r>
            <a:endParaRPr lang="uk-UA" sz="5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92428" y="1714500"/>
            <a:ext cx="10303100" cy="44577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6000" dirty="0" err="1" smtClean="0"/>
              <a:t>розчинні</a:t>
            </a:r>
            <a:r>
              <a:rPr lang="ru-RU" sz="6000" dirty="0" smtClean="0"/>
              <a:t>      </a:t>
            </a:r>
            <a:r>
              <a:rPr lang="ru-RU" sz="6000" dirty="0" err="1" smtClean="0">
                <a:solidFill>
                  <a:schemeClr val="accent3"/>
                </a:solidFill>
              </a:rPr>
              <a:t>нерозчинні</a:t>
            </a:r>
            <a:r>
              <a:rPr lang="ru-RU" sz="6000" dirty="0" smtClean="0"/>
              <a:t> основи             </a:t>
            </a:r>
            <a:r>
              <a:rPr lang="ru-RU" sz="6000" dirty="0" err="1" smtClean="0"/>
              <a:t>основи</a:t>
            </a:r>
            <a:r>
              <a:rPr lang="ru-RU" sz="6000" dirty="0" smtClean="0"/>
              <a:t> </a:t>
            </a:r>
            <a:r>
              <a:rPr lang="ru-RU" sz="6000" dirty="0"/>
              <a:t> </a:t>
            </a:r>
            <a:r>
              <a:rPr lang="ru-RU" sz="6000" dirty="0" smtClean="0"/>
              <a:t> </a:t>
            </a:r>
            <a:r>
              <a:rPr lang="uk-UA" sz="6000" dirty="0" smtClean="0">
                <a:solidFill>
                  <a:schemeClr val="accent3"/>
                </a:solidFill>
              </a:rPr>
              <a:t>ЛУГИ</a:t>
            </a:r>
          </a:p>
          <a:p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5831174" y="3461630"/>
            <a:ext cx="614617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тверді </a:t>
            </a:r>
            <a:r>
              <a:rPr lang="uk-UA" sz="2400" b="1" dirty="0"/>
              <a:t>речовини, що мають різне </a:t>
            </a:r>
            <a:r>
              <a:rPr lang="uk-UA" sz="2400" b="1" dirty="0" smtClean="0"/>
              <a:t>забарвлення </a:t>
            </a:r>
          </a:p>
          <a:p>
            <a:pPr algn="just"/>
            <a:endParaRPr lang="uk-UA" sz="2400" dirty="0" smtClean="0"/>
          </a:p>
          <a:p>
            <a:pPr algn="just"/>
            <a:r>
              <a:rPr lang="uk-UA" sz="2400" dirty="0" smtClean="0"/>
              <a:t>ферум(ІІ</a:t>
            </a:r>
            <a:r>
              <a:rPr lang="uk-UA" sz="2400" dirty="0"/>
              <a:t>) </a:t>
            </a:r>
            <a:r>
              <a:rPr lang="uk-UA" sz="2400" dirty="0" smtClean="0"/>
              <a:t>гідроксид     </a:t>
            </a:r>
            <a:r>
              <a:rPr lang="uk-UA" sz="2400" dirty="0" err="1" smtClean="0"/>
              <a:t>купрум</a:t>
            </a:r>
            <a:r>
              <a:rPr lang="uk-UA" sz="2400" dirty="0" smtClean="0"/>
              <a:t>(ІІ</a:t>
            </a:r>
            <a:r>
              <a:rPr lang="uk-UA" sz="2400" dirty="0"/>
              <a:t>) гідроксид 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770" y="5308289"/>
            <a:ext cx="3661625" cy="1240414"/>
          </a:xfrm>
          <a:prstGeom prst="rect">
            <a:avLst/>
          </a:prstGeom>
          <a:effectLst>
            <a:glow rad="127000">
              <a:schemeClr val="tx1"/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592" y="5308289"/>
            <a:ext cx="1905000" cy="1240414"/>
          </a:xfrm>
          <a:prstGeom prst="rect">
            <a:avLst/>
          </a:prstGeom>
          <a:effectLst>
            <a:glow rad="127000">
              <a:schemeClr val="tx1"/>
            </a:glow>
            <a:softEdge rad="38100"/>
          </a:effectLst>
        </p:spPr>
      </p:pic>
      <p:sp>
        <p:nvSpPr>
          <p:cNvPr id="7" name="Прямокутник 6"/>
          <p:cNvSpPr/>
          <p:nvPr/>
        </p:nvSpPr>
        <p:spPr>
          <a:xfrm>
            <a:off x="360609" y="4416848"/>
            <a:ext cx="38965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тверді, кристалічні, розчинні у воді </a:t>
            </a:r>
            <a:r>
              <a:rPr lang="uk-UA" sz="2400" b="1" dirty="0" smtClean="0"/>
              <a:t>речовини білого </a:t>
            </a:r>
            <a:r>
              <a:rPr lang="uk-UA" sz="2400" b="1" dirty="0"/>
              <a:t>кольору, гігроскопічні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778" y="2808864"/>
            <a:ext cx="2272054" cy="1806283"/>
          </a:xfrm>
          <a:prstGeom prst="rect">
            <a:avLst/>
          </a:prstGeom>
        </p:spPr>
      </p:pic>
      <p:sp>
        <p:nvSpPr>
          <p:cNvPr id="9" name="Стрілка вправо 8"/>
          <p:cNvSpPr/>
          <p:nvPr/>
        </p:nvSpPr>
        <p:spPr>
          <a:xfrm>
            <a:off x="2878111" y="4062334"/>
            <a:ext cx="689548" cy="1948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 smtClean="0"/>
              <a:t>ТЕХНІКА БЕЗПЕКИ З ЛУГАМИ</a:t>
            </a:r>
            <a:endParaRPr lang="uk-UA" sz="5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902" y="1543988"/>
            <a:ext cx="11797259" cy="223353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b="1" dirty="0"/>
              <a:t>Розчини лугів мильні на дотик, їдкі. Потрапляючи на шкіру, </a:t>
            </a:r>
            <a:r>
              <a:rPr lang="uk-UA" sz="3600" b="1" dirty="0" smtClean="0"/>
              <a:t>спричиняють опіки</a:t>
            </a:r>
            <a:r>
              <a:rPr lang="uk-UA" sz="3600" b="1" dirty="0"/>
              <a:t>, роз’їдають целюлозу й денатурують </a:t>
            </a:r>
            <a:r>
              <a:rPr lang="uk-UA" sz="3600" b="1" dirty="0" smtClean="0"/>
              <a:t>білок</a:t>
            </a:r>
            <a:endParaRPr lang="uk-UA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12" y="3388501"/>
            <a:ext cx="3431894" cy="3252141"/>
          </a:xfrm>
          <a:prstGeom prst="rect">
            <a:avLst/>
          </a:prstGeom>
          <a:effectLst>
            <a:glow rad="127000">
              <a:schemeClr val="tx1"/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16" y="3388501"/>
            <a:ext cx="2953063" cy="3252141"/>
          </a:xfrm>
          <a:prstGeom prst="rect">
            <a:avLst/>
          </a:prstGeom>
          <a:effectLst>
            <a:glow rad="127000">
              <a:schemeClr val="tx1"/>
            </a:glow>
            <a:softEdge rad="50800"/>
          </a:effectLst>
        </p:spPr>
      </p:pic>
      <p:sp>
        <p:nvSpPr>
          <p:cNvPr id="6" name="Прямокутник 5"/>
          <p:cNvSpPr/>
          <p:nvPr/>
        </p:nvSpPr>
        <p:spPr>
          <a:xfrm>
            <a:off x="4893436" y="3470543"/>
            <a:ext cx="332032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/>
              <a:t>Опік</a:t>
            </a:r>
            <a:r>
              <a:rPr lang="ru-RU" sz="4000" dirty="0"/>
              <a:t> </a:t>
            </a:r>
            <a:r>
              <a:rPr lang="ru-RU" sz="4000" dirty="0" err="1"/>
              <a:t>шкіри</a:t>
            </a:r>
            <a:r>
              <a:rPr lang="ru-RU" sz="4000" dirty="0"/>
              <a:t>, </a:t>
            </a:r>
            <a:r>
              <a:rPr lang="ru-RU" sz="4000" dirty="0" err="1"/>
              <a:t>спричинений</a:t>
            </a:r>
            <a:r>
              <a:rPr lang="ru-RU" sz="4000" dirty="0"/>
              <a:t> </a:t>
            </a:r>
            <a:r>
              <a:rPr lang="ru-RU" sz="4000" dirty="0" err="1"/>
              <a:t>дією</a:t>
            </a:r>
            <a:r>
              <a:rPr lang="ru-RU" sz="4000" dirty="0"/>
              <a:t> 10% </a:t>
            </a:r>
            <a:r>
              <a:rPr lang="ru-RU" sz="4000" dirty="0" err="1"/>
              <a:t>розчину</a:t>
            </a:r>
            <a:r>
              <a:rPr lang="ru-RU" sz="4000" dirty="0"/>
              <a:t> </a:t>
            </a:r>
            <a:r>
              <a:rPr lang="ru-RU" sz="40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NaOH</a:t>
            </a:r>
            <a:endParaRPr lang="uk-UA" sz="4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812" y="3388500"/>
            <a:ext cx="1029583" cy="3252141"/>
          </a:xfrm>
          <a:prstGeom prst="rect">
            <a:avLst/>
          </a:prstGeom>
          <a:effectLst>
            <a:glow rad="127000">
              <a:schemeClr val="tx1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806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8000" dirty="0">
                <a:solidFill>
                  <a:srgbClr val="FFFF00"/>
                </a:solidFill>
              </a:rPr>
              <a:t>Дія на індикатори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9862" y="1543987"/>
            <a:ext cx="6415790" cy="5141626"/>
          </a:xfrm>
        </p:spPr>
        <p:txBody>
          <a:bodyPr>
            <a:noAutofit/>
          </a:bodyPr>
          <a:lstStyle/>
          <a:p>
            <a:r>
              <a:rPr lang="uk-UA" sz="3600" dirty="0" smtClean="0"/>
              <a:t>лакмус —на </a:t>
            </a:r>
            <a:r>
              <a:rPr lang="uk-UA" sz="3600" dirty="0">
                <a:solidFill>
                  <a:srgbClr val="00B0F0"/>
                </a:solidFill>
              </a:rPr>
              <a:t>синій</a:t>
            </a:r>
            <a:r>
              <a:rPr lang="uk-UA" sz="3600" dirty="0"/>
              <a:t> </a:t>
            </a:r>
            <a:r>
              <a:rPr lang="uk-UA" sz="3600" dirty="0" smtClean="0"/>
              <a:t>колір</a:t>
            </a:r>
          </a:p>
          <a:p>
            <a:r>
              <a:rPr lang="uk-UA" sz="3600" dirty="0" smtClean="0"/>
              <a:t>метиловий оранжевий </a:t>
            </a:r>
            <a:r>
              <a:rPr lang="uk-UA" sz="3600" dirty="0"/>
              <a:t>— на </a:t>
            </a:r>
            <a:r>
              <a:rPr lang="uk-UA" sz="3600" dirty="0" smtClean="0">
                <a:solidFill>
                  <a:srgbClr val="FFFF00"/>
                </a:solidFill>
              </a:rPr>
              <a:t>жовтий </a:t>
            </a:r>
          </a:p>
          <a:p>
            <a:r>
              <a:rPr lang="uk-UA" sz="3600" dirty="0" smtClean="0"/>
              <a:t>фенолфталеїн </a:t>
            </a:r>
            <a:r>
              <a:rPr lang="uk-UA" sz="3600" dirty="0"/>
              <a:t>— на </a:t>
            </a:r>
            <a:r>
              <a:rPr lang="uk-UA" sz="36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малиновий</a:t>
            </a:r>
          </a:p>
          <a:p>
            <a:r>
              <a:rPr lang="uk-UA" sz="3600" dirty="0" smtClean="0"/>
              <a:t>універсальний </a:t>
            </a:r>
            <a:r>
              <a:rPr lang="uk-UA" sz="3600" dirty="0"/>
              <a:t>індикаторний папір </a:t>
            </a:r>
            <a:r>
              <a:rPr lang="uk-UA" sz="3600" dirty="0" smtClean="0">
                <a:solidFill>
                  <a:schemeClr val="accent1"/>
                </a:solidFill>
              </a:rPr>
              <a:t>синього</a:t>
            </a:r>
            <a:r>
              <a:rPr lang="uk-UA" sz="3600" dirty="0" smtClean="0"/>
              <a:t> </a:t>
            </a:r>
            <a:r>
              <a:rPr lang="uk-UA" sz="3600" dirty="0"/>
              <a:t>забарвлення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652" y="1648918"/>
            <a:ext cx="5306518" cy="4721902"/>
          </a:xfrm>
          <a:prstGeom prst="rect">
            <a:avLst/>
          </a:prstGeom>
          <a:effectLst>
            <a:glow rad="127000">
              <a:schemeClr val="tx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68057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754" y="127000"/>
            <a:ext cx="11662348" cy="109728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 smtClean="0">
                <a:solidFill>
                  <a:srgbClr val="FFFF00"/>
                </a:solidFill>
              </a:rPr>
              <a:t>на­трій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>
                <a:solidFill>
                  <a:srgbClr val="FFFF00"/>
                </a:solidFill>
              </a:rPr>
              <a:t>гідроксид </a:t>
            </a:r>
            <a:r>
              <a:rPr lang="ru-RU" sz="4400" dirty="0"/>
              <a:t>є </a:t>
            </a:r>
            <a:r>
              <a:rPr lang="ru-RU" sz="4400" dirty="0" err="1"/>
              <a:t>характерним</a:t>
            </a:r>
            <a:r>
              <a:rPr lang="ru-RU" sz="4400" dirty="0"/>
              <a:t> </a:t>
            </a:r>
            <a:r>
              <a:rPr lang="ru-RU" sz="4400" dirty="0" err="1"/>
              <a:t>представником</a:t>
            </a:r>
            <a:r>
              <a:rPr lang="ru-RU" sz="4400" dirty="0"/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лугів</a:t>
            </a:r>
            <a:endParaRPr lang="uk-UA" sz="44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3" y="1603947"/>
            <a:ext cx="3829908" cy="5043741"/>
          </a:xfrm>
          <a:prstGeom prst="rect">
            <a:avLst/>
          </a:prstGeom>
          <a:effectLst>
            <a:glow rad="127000">
              <a:schemeClr val="accent3"/>
            </a:glow>
            <a:softEdge rad="12700"/>
          </a:effectLst>
        </p:spPr>
      </p:pic>
      <p:sp>
        <p:nvSpPr>
          <p:cNvPr id="5" name="Прямокутник 4"/>
          <p:cNvSpPr/>
          <p:nvPr/>
        </p:nvSpPr>
        <p:spPr>
          <a:xfrm>
            <a:off x="4322164" y="1681192"/>
            <a:ext cx="6803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 натрій </a:t>
            </a:r>
            <a:r>
              <a:rPr lang="uk-UA" sz="4800" dirty="0" smtClean="0"/>
              <a:t>гідроксид</a:t>
            </a:r>
          </a:p>
          <a:p>
            <a:pPr algn="ctr"/>
            <a:r>
              <a:rPr lang="uk-UA" sz="4800" dirty="0" smtClean="0">
                <a:solidFill>
                  <a:srgbClr val="FF0000"/>
                </a:solidFill>
              </a:rPr>
              <a:t>(їдкий натр) </a:t>
            </a:r>
          </a:p>
          <a:p>
            <a:pPr algn="ctr"/>
            <a:r>
              <a:rPr lang="uk-UA" sz="4800" dirty="0" smtClean="0"/>
              <a:t>є </a:t>
            </a:r>
            <a:r>
              <a:rPr lang="uk-UA" sz="4800" dirty="0"/>
              <a:t> </a:t>
            </a:r>
            <a:r>
              <a:rPr lang="uk-UA" sz="4800" dirty="0" smtClean="0">
                <a:solidFill>
                  <a:srgbClr val="FFFF00"/>
                </a:solidFill>
              </a:rPr>
              <a:t>сильним</a:t>
            </a:r>
            <a:r>
              <a:rPr lang="uk-UA" sz="4800" dirty="0" smtClean="0"/>
              <a:t> </a:t>
            </a:r>
          </a:p>
          <a:p>
            <a:pPr algn="ctr"/>
            <a:r>
              <a:rPr lang="uk-UA" sz="4800" dirty="0" smtClean="0"/>
              <a:t>електролітом </a:t>
            </a:r>
            <a:r>
              <a:rPr lang="uk-UA" sz="4800" dirty="0"/>
              <a:t>і добре</a:t>
            </a:r>
          </a:p>
          <a:p>
            <a:pPr algn="ctr"/>
            <a:r>
              <a:rPr lang="uk-UA" sz="4800" dirty="0" smtClean="0"/>
              <a:t>дисоціює </a:t>
            </a:r>
            <a:r>
              <a:rPr lang="uk-UA" sz="4800" dirty="0"/>
              <a:t>у розчині:</a:t>
            </a:r>
          </a:p>
          <a:p>
            <a:pPr algn="ctr"/>
            <a:r>
              <a:rPr lang="en-US" sz="4800" dirty="0" err="1">
                <a:solidFill>
                  <a:srgbClr val="FFFF00"/>
                </a:solidFill>
              </a:rPr>
              <a:t>NaOH</a:t>
            </a:r>
            <a:r>
              <a:rPr lang="en-US" sz="4800" dirty="0">
                <a:solidFill>
                  <a:srgbClr val="FFFF00"/>
                </a:solidFill>
              </a:rPr>
              <a:t> = Na+ + </a:t>
            </a:r>
            <a:r>
              <a:rPr lang="uk-UA" sz="4800" dirty="0" smtClean="0">
                <a:solidFill>
                  <a:srgbClr val="FFFF00"/>
                </a:solidFill>
              </a:rPr>
              <a:t>ОН-</a:t>
            </a:r>
            <a:endParaRPr lang="uk-UA" sz="4800" dirty="0">
              <a:solidFill>
                <a:srgbClr val="FFFF00"/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009791" y="6111910"/>
            <a:ext cx="8002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розчинення гідроксиду </a:t>
            </a:r>
            <a:r>
              <a:rPr lang="uk-UA" b="1" dirty="0"/>
              <a:t>Натрію </a:t>
            </a:r>
            <a:r>
              <a:rPr lang="uk-UA" b="1" dirty="0" smtClean="0"/>
              <a:t> супроводжується</a:t>
            </a:r>
          </a:p>
          <a:p>
            <a:pPr algn="ctr"/>
            <a:r>
              <a:rPr lang="uk-UA" b="1" dirty="0" smtClean="0"/>
              <a:t> </a:t>
            </a:r>
            <a:r>
              <a:rPr lang="uk-UA" b="1" dirty="0"/>
              <a:t>виділенням значної кількості </a:t>
            </a:r>
            <a:r>
              <a:rPr lang="uk-UA" b="1" dirty="0" smtClean="0"/>
              <a:t>теплоти</a:t>
            </a:r>
          </a:p>
          <a:p>
            <a:pPr algn="ctr"/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5924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6922"/>
            <a:ext cx="12007121" cy="1222114"/>
          </a:xfrm>
        </p:spPr>
        <p:txBody>
          <a:bodyPr>
            <a:noAutofit/>
          </a:bodyPr>
          <a:lstStyle/>
          <a:p>
            <a:pPr algn="ctr"/>
            <a:r>
              <a:rPr lang="uk-UA" sz="6000" dirty="0" smtClean="0"/>
              <a:t>ВЗАЄМОДІЯ З </a:t>
            </a:r>
            <a:r>
              <a:rPr lang="uk-UA" sz="6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КИСЛОТАМИ -</a:t>
            </a:r>
            <a:endParaRPr lang="uk-UA" sz="60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4636" y="1469036"/>
            <a:ext cx="5216576" cy="52315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              реакція нейтралізації</a:t>
            </a:r>
            <a:endParaRPr lang="uk-UA" sz="60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endParaRPr lang="uk-UA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593" y="2024243"/>
            <a:ext cx="5021704" cy="4121153"/>
          </a:xfrm>
          <a:prstGeom prst="rect">
            <a:avLst/>
          </a:prstGeom>
          <a:effectLst>
            <a:glow rad="127000">
              <a:schemeClr val="tx1"/>
            </a:glow>
            <a:softEdge rad="76200"/>
          </a:effectLst>
        </p:spPr>
      </p:pic>
      <p:sp>
        <p:nvSpPr>
          <p:cNvPr id="5" name="Прямокутник 4"/>
          <p:cNvSpPr/>
          <p:nvPr/>
        </p:nvSpPr>
        <p:spPr>
          <a:xfrm>
            <a:off x="0" y="4983193"/>
            <a:ext cx="6569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2NaOH </a:t>
            </a:r>
            <a:r>
              <a:rPr lang="en-US" sz="3200" dirty="0"/>
              <a:t>+ </a:t>
            </a:r>
            <a:r>
              <a:rPr lang="uk-UA" sz="3200" dirty="0" smtClean="0"/>
              <a:t>Н</a:t>
            </a:r>
            <a:r>
              <a:rPr lang="en-US" sz="2000" b="1" dirty="0" smtClean="0"/>
              <a:t>2</a:t>
            </a:r>
            <a:r>
              <a:rPr lang="en-US" sz="3200" dirty="0" smtClean="0"/>
              <a:t>SO</a:t>
            </a:r>
            <a:r>
              <a:rPr lang="en-US" b="1" dirty="0" smtClean="0"/>
              <a:t>4</a:t>
            </a:r>
            <a:r>
              <a:rPr lang="uk-UA" sz="3200" dirty="0" smtClean="0"/>
              <a:t> </a:t>
            </a:r>
            <a:r>
              <a:rPr lang="uk-UA" sz="3200" dirty="0"/>
              <a:t>= </a:t>
            </a:r>
            <a:r>
              <a:rPr lang="en-US" sz="3200" dirty="0" smtClean="0"/>
              <a:t>Na</a:t>
            </a:r>
            <a:r>
              <a:rPr lang="en-US" b="1" dirty="0" smtClean="0"/>
              <a:t>2</a:t>
            </a:r>
            <a:r>
              <a:rPr lang="en-US" sz="3200" dirty="0" smtClean="0"/>
              <a:t>SO</a:t>
            </a:r>
            <a:r>
              <a:rPr lang="en-US" b="1" dirty="0" smtClean="0"/>
              <a:t>4</a:t>
            </a:r>
            <a:r>
              <a:rPr lang="en-US" sz="3200" dirty="0" smtClean="0"/>
              <a:t> </a:t>
            </a:r>
            <a:r>
              <a:rPr lang="en-US" sz="3200" dirty="0"/>
              <a:t>+ </a:t>
            </a:r>
            <a:r>
              <a:rPr lang="en-US" sz="3200" dirty="0" smtClean="0"/>
              <a:t>2</a:t>
            </a:r>
            <a:r>
              <a:rPr lang="uk-UA" sz="3200" dirty="0" smtClean="0"/>
              <a:t>Н</a:t>
            </a:r>
            <a:r>
              <a:rPr lang="uk-UA" b="1" dirty="0" smtClean="0"/>
              <a:t>2</a:t>
            </a:r>
            <a:r>
              <a:rPr lang="uk-UA" sz="3200" dirty="0" smtClean="0"/>
              <a:t>0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63210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6922"/>
            <a:ext cx="12007121" cy="1222114"/>
          </a:xfrm>
        </p:spPr>
        <p:txBody>
          <a:bodyPr>
            <a:noAutofit/>
          </a:bodyPr>
          <a:lstStyle/>
          <a:p>
            <a:pPr algn="ctr"/>
            <a:r>
              <a:rPr lang="uk-UA" sz="5600" dirty="0" smtClean="0"/>
              <a:t>ВЗАЄМОДІЯ  З </a:t>
            </a:r>
            <a:r>
              <a:rPr lang="uk-UA" sz="5600" dirty="0" smtClean="0">
                <a:solidFill>
                  <a:srgbClr val="FFFF00"/>
                </a:solidFill>
              </a:rPr>
              <a:t>КИСЛОТНИМИ ОКСИДАМИ</a:t>
            </a:r>
            <a:endParaRPr lang="uk-UA" sz="5600" b="1" dirty="0">
              <a:solidFill>
                <a:srgbClr val="FFFF00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30798" y="2508899"/>
            <a:ext cx="11876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dirty="0"/>
              <a:t>2NaOH + CO </a:t>
            </a:r>
            <a:r>
              <a:rPr lang="pl-PL" sz="3200" b="1" dirty="0"/>
              <a:t>2</a:t>
            </a:r>
            <a:r>
              <a:rPr lang="pl-PL" sz="5400" dirty="0"/>
              <a:t> = </a:t>
            </a:r>
            <a:r>
              <a:rPr lang="pl-PL" sz="5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Na </a:t>
            </a:r>
            <a:r>
              <a:rPr lang="pl-PL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r>
              <a:rPr lang="pl-PL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5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CO </a:t>
            </a:r>
            <a:r>
              <a:rPr lang="pl-PL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pl-PL" sz="5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5400" dirty="0"/>
              <a:t>+ H </a:t>
            </a:r>
            <a:r>
              <a:rPr lang="pl-PL" sz="3200" b="1" dirty="0"/>
              <a:t>2</a:t>
            </a:r>
            <a:r>
              <a:rPr lang="pl-PL" sz="5400" dirty="0"/>
              <a:t> </a:t>
            </a:r>
            <a:r>
              <a:rPr lang="pl-PL" sz="5400" dirty="0" smtClean="0"/>
              <a:t>O</a:t>
            </a:r>
            <a:endParaRPr lang="uk-UA" sz="5400" dirty="0"/>
          </a:p>
        </p:txBody>
      </p:sp>
      <p:sp>
        <p:nvSpPr>
          <p:cNvPr id="7" name="Прямокутник 6"/>
          <p:cNvSpPr/>
          <p:nvPr/>
        </p:nvSpPr>
        <p:spPr>
          <a:xfrm>
            <a:off x="0" y="1785364"/>
            <a:ext cx="1187066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dirty="0" err="1"/>
              <a:t>кислотними</a:t>
            </a:r>
            <a:r>
              <a:rPr lang="ru-RU" sz="3800" dirty="0"/>
              <a:t> оксидами з </a:t>
            </a:r>
            <a:r>
              <a:rPr lang="ru-RU" sz="3800" dirty="0" err="1"/>
              <a:t>утворенням</a:t>
            </a:r>
            <a:r>
              <a:rPr lang="ru-RU" sz="3800" dirty="0"/>
              <a:t> </a:t>
            </a:r>
            <a:r>
              <a:rPr lang="ru-RU" sz="38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середніх</a:t>
            </a:r>
            <a:r>
              <a:rPr lang="ru-RU" sz="3800" dirty="0"/>
              <a:t> солей</a:t>
            </a:r>
            <a:endParaRPr lang="uk-UA" sz="3800" dirty="0"/>
          </a:p>
        </p:txBody>
      </p:sp>
      <p:sp>
        <p:nvSpPr>
          <p:cNvPr id="9" name="Прямокутник 8"/>
          <p:cNvSpPr/>
          <p:nvPr/>
        </p:nvSpPr>
        <p:spPr>
          <a:xfrm>
            <a:off x="506152" y="3953476"/>
            <a:ext cx="1150096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3800" dirty="0" err="1"/>
              <a:t>кислотними</a:t>
            </a:r>
            <a:r>
              <a:rPr lang="ru-RU" sz="3800" dirty="0"/>
              <a:t> оксидами з </a:t>
            </a:r>
            <a:r>
              <a:rPr lang="ru-RU" sz="3800" dirty="0" err="1"/>
              <a:t>утворенням</a:t>
            </a:r>
            <a:r>
              <a:rPr lang="ru-RU" sz="3800" dirty="0"/>
              <a:t> </a:t>
            </a:r>
            <a:r>
              <a:rPr lang="ru-RU" sz="38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кислих</a:t>
            </a:r>
            <a:r>
              <a:rPr lang="ru-RU" sz="3800" dirty="0"/>
              <a:t> солей</a:t>
            </a:r>
            <a:endParaRPr lang="uk-UA" sz="3800" dirty="0"/>
          </a:p>
        </p:txBody>
      </p:sp>
      <p:sp>
        <p:nvSpPr>
          <p:cNvPr id="10" name="Прямокутник 9"/>
          <p:cNvSpPr/>
          <p:nvPr/>
        </p:nvSpPr>
        <p:spPr>
          <a:xfrm>
            <a:off x="1525789" y="4923233"/>
            <a:ext cx="89498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5400" dirty="0"/>
              <a:t>2NaOH + CO </a:t>
            </a:r>
            <a:r>
              <a:rPr lang="pl-PL" sz="3200" b="1" dirty="0"/>
              <a:t>2</a:t>
            </a:r>
            <a:r>
              <a:rPr lang="pl-PL" sz="5400" dirty="0"/>
              <a:t> = </a:t>
            </a:r>
            <a:r>
              <a:rPr lang="pl-PL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Na </a:t>
            </a:r>
            <a:r>
              <a:rPr lang="pl-PL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r>
              <a:rPr lang="uk-UA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5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 CO</a:t>
            </a:r>
            <a:r>
              <a:rPr lang="uk-UA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</a:t>
            </a:r>
            <a:endParaRPr lang="pl-PL" sz="32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43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ковий проект 16x9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793019_TF02922647" id="{14120D37-9CD7-4D59-A882-CF9A4968A426}" vid="{EB946D38-6558-4A78-A63D-8704814EC62E}"/>
    </a:ext>
  </a:extLst>
</a:theme>
</file>

<file path=ppt/theme/theme2.xml><?xml version="1.0" encoding="utf-8"?>
<a:theme xmlns:a="http://schemas.openxmlformats.org/drawingml/2006/main" name="Тема Offic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наукового проекту (широкоформатна)</Template>
  <TotalTime>289</TotalTime>
  <Words>360</Words>
  <Application>Microsoft Office PowerPoint</Application>
  <PresentationFormat>Широкий екран</PresentationFormat>
  <Paragraphs>57</Paragraphs>
  <Slides>15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7" baseType="lpstr">
      <vt:lpstr>Arial</vt:lpstr>
      <vt:lpstr>Науковий проект 16x9</vt:lpstr>
      <vt:lpstr>Основи. Властивості, застосування гідроксидів  лужних елементів</vt:lpstr>
      <vt:lpstr>ПРИГАДАЙТЕ</vt:lpstr>
      <vt:lpstr>основи — це складні речовини йонної будови, до складу молекул яких входять катіони металічних елементів і гідроксид-аніони</vt:lpstr>
      <vt:lpstr>Залежно від розчинності у воді розрізняють</vt:lpstr>
      <vt:lpstr>ТЕХНІКА БЕЗПЕКИ З ЛУГАМИ</vt:lpstr>
      <vt:lpstr>Дія на індикатори</vt:lpstr>
      <vt:lpstr>на­трій гідроксид є характерним представником лугів</vt:lpstr>
      <vt:lpstr>ВЗАЄМОДІЯ З КИСЛОТАМИ -</vt:lpstr>
      <vt:lpstr>ВЗАЄМОДІЯ  З КИСЛОТНИМИ ОКСИДАМИ</vt:lpstr>
      <vt:lpstr>Луги реагують із солями в розчинах</vt:lpstr>
      <vt:lpstr>Луги реагують із солями в розчинах</vt:lpstr>
      <vt:lpstr>ДОБУВАННЯ ОСНОВ</vt:lpstr>
      <vt:lpstr>ЗАСТОСУВАННЯ NaOH</vt:lpstr>
      <vt:lpstr>ЗАСТОСУВАННЯ NaOH</vt:lpstr>
      <vt:lpstr>ВИСНОВОК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Основи. Властивості, застосування гідроксидів Натрію. (Лужні елементи)</dc:title>
  <dc:creator>Закликовська А.В.</dc:creator>
  <cp:lastModifiedBy>Закликовська А.В.</cp:lastModifiedBy>
  <cp:revision>28</cp:revision>
  <dcterms:created xsi:type="dcterms:W3CDTF">2020-03-19T11:49:16Z</dcterms:created>
  <dcterms:modified xsi:type="dcterms:W3CDTF">2021-08-23T13:32:26Z</dcterms:modified>
</cp:coreProperties>
</file>