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7" r:id="rId2"/>
    <p:sldId id="286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3" r:id="rId11"/>
    <p:sldId id="282" r:id="rId12"/>
    <p:sldId id="284" r:id="rId13"/>
    <p:sldId id="285" r:id="rId14"/>
  </p:sldIdLst>
  <p:sldSz cx="12188825" cy="6858000"/>
  <p:notesSz cx="6858000" cy="9144000"/>
  <p:defaultTextStyle>
    <a:defPPr rtl="0"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3792">
          <p15:clr>
            <a:srgbClr val="A4A3A4"/>
          </p15:clr>
        </p15:guide>
        <p15:guide id="4" orient="horz" pos="1152">
          <p15:clr>
            <a:srgbClr val="A4A3A4"/>
          </p15:clr>
        </p15:guide>
        <p15:guide id="5" orient="horz" pos="3360">
          <p15:clr>
            <a:srgbClr val="A4A3A4"/>
          </p15:clr>
        </p15:guide>
        <p15:guide id="6" orient="horz" pos="3072">
          <p15:clr>
            <a:srgbClr val="A4A3A4"/>
          </p15:clr>
        </p15:guide>
        <p15:guide id="7" orient="horz" pos="864">
          <p15:clr>
            <a:srgbClr val="A4A3A4"/>
          </p15:clr>
        </p15:guide>
        <p15:guide id="8" orient="horz" pos="528">
          <p15:clr>
            <a:srgbClr val="A4A3A4"/>
          </p15:clr>
        </p15:guide>
        <p15:guide id="9" orient="horz" pos="2784">
          <p15:clr>
            <a:srgbClr val="A4A3A4"/>
          </p15:clr>
        </p15:guide>
        <p15:guide id="10" pos="3839">
          <p15:clr>
            <a:srgbClr val="A4A3A4"/>
          </p15:clr>
        </p15:guide>
        <p15:guide id="11" pos="959">
          <p15:clr>
            <a:srgbClr val="A4A3A4"/>
          </p15:clr>
        </p15:guide>
        <p15:guide id="12" pos="7007">
          <p15:clr>
            <a:srgbClr val="A4A3A4"/>
          </p15:clr>
        </p15:guide>
        <p15:guide id="13" pos="6719">
          <p15:clr>
            <a:srgbClr val="A4A3A4"/>
          </p15:clr>
        </p15:guide>
        <p15:guide id="14" pos="6143">
          <p15:clr>
            <a:srgbClr val="A4A3A4"/>
          </p15:clr>
        </p15:guide>
        <p15:guide id="15" pos="3983">
          <p15:clr>
            <a:srgbClr val="A4A3A4"/>
          </p15:clr>
        </p15:guide>
        <p15:guide id="16" pos="527">
          <p15:clr>
            <a:srgbClr val="A4A3A4"/>
          </p15:clr>
        </p15:guide>
        <p15:guide id="17" pos="715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Помірний стиль 2 –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Помірний стиль 2 –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Помірний стиль 2 –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74" d="100"/>
          <a:sy n="74" d="100"/>
        </p:scale>
        <p:origin x="360" y="72"/>
      </p:cViewPr>
      <p:guideLst>
        <p:guide orient="horz" pos="2160"/>
        <p:guide orient="horz" pos="1008"/>
        <p:guide orient="horz" pos="3792"/>
        <p:guide orient="horz" pos="1152"/>
        <p:guide orient="horz" pos="3360"/>
        <p:guide orient="horz" pos="3072"/>
        <p:guide orient="horz" pos="864"/>
        <p:guide orient="horz" pos="528"/>
        <p:guide orient="horz" pos="2784"/>
        <p:guide pos="3839"/>
        <p:guide pos="959"/>
        <p:guide pos="7007"/>
        <p:guide pos="6719"/>
        <p:guide pos="6143"/>
        <p:guide pos="3983"/>
        <p:guide pos="527"/>
        <p:guide pos="715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0" d="100"/>
          <a:sy n="90" d="100"/>
        </p:scale>
        <p:origin x="3024" y="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6B8D59F-4196-4AC3-8F7C-F0354CACA817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C119DBA-4540-49B3-8FA9-6259387ECF9E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876198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uk-UA" noProof="0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478B0B2-4517-4AE5-B88A-55A68ABCAF18}" type="datetime1">
              <a:rPr lang="uk-UA" noProof="0" smtClean="0"/>
              <a:t>23.08.2021</a:t>
            </a:fld>
            <a:endParaRPr lang="uk-UA" noProof="0" dirty="0"/>
          </a:p>
        </p:txBody>
      </p:sp>
      <p:sp>
        <p:nvSpPr>
          <p:cNvPr id="4" name="Місце для зображення 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uk-UA" noProof="0" dirty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uk-UA" noProof="0" dirty="0" smtClean="0"/>
              <a:t>Редагувати стиль зразка тексту</a:t>
            </a:r>
          </a:p>
          <a:p>
            <a:pPr lvl="1" rtl="0"/>
            <a:r>
              <a:rPr lang="uk-UA" noProof="0" dirty="0" smtClean="0"/>
              <a:t>Другий рівень</a:t>
            </a:r>
          </a:p>
          <a:p>
            <a:pPr lvl="2" rtl="0"/>
            <a:r>
              <a:rPr lang="uk-UA" noProof="0" dirty="0" smtClean="0"/>
              <a:t>Третій рівень</a:t>
            </a:r>
          </a:p>
          <a:p>
            <a:pPr lvl="3" rtl="0"/>
            <a:r>
              <a:rPr lang="uk-UA" noProof="0" dirty="0" smtClean="0"/>
              <a:t>Четвертий рівень</a:t>
            </a:r>
          </a:p>
          <a:p>
            <a:pPr lvl="4" rtl="0"/>
            <a:r>
              <a:rPr lang="uk-UA" noProof="0" dirty="0" smtClean="0"/>
              <a:t>П’ятий рівень</a:t>
            </a:r>
            <a:endParaRPr lang="uk-UA" noProof="0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uk-UA" noProof="0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3B36274-F2B9-4C45-BBB4-0EDF4CD651A7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1476885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 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E3B36274-F2B9-4C45-BBB4-0EDF4CD651A7}" type="slidenum">
              <a:rPr lang="uk-UA" smtClean="0"/>
              <a:t>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450234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 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E3B36274-F2B9-4C45-BBB4-0EDF4CD651A7}" type="slidenum">
              <a:rPr lang="uk-UA" smtClean="0"/>
              <a:t>2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15813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522413" y="1371600"/>
            <a:ext cx="9144000" cy="3505200"/>
          </a:xfrm>
        </p:spPr>
        <p:txBody>
          <a:bodyPr rtlCol="0">
            <a:noAutofit/>
          </a:bodyPr>
          <a:lstStyle>
            <a:lvl1pPr>
              <a:defRPr sz="720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2413" y="4953000"/>
            <a:ext cx="8229600" cy="10668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uk-UA" smtClean="0"/>
              <a:t>Зразок підзаголовка</a:t>
            </a:r>
            <a:endParaRPr lang="uk-UA" dirty="0"/>
          </a:p>
        </p:txBody>
      </p:sp>
      <p:sp>
        <p:nvSpPr>
          <p:cNvPr id="5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F03038A-0820-4724-BB6A-3AA50770FE4F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56865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1pPr rtl="0">
              <a:defRPr/>
            </a:lvl1pPr>
            <a:lvl5pPr>
              <a:defRPr/>
            </a:lvl5pPr>
            <a:lvl6pPr>
              <a:defRPr baseline="0"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5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C07609B-CA88-4EBE-A936-DB07F6DF7F8A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42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 1"/>
          <p:cNvSpPr>
            <a:spLocks noGrp="1"/>
          </p:cNvSpPr>
          <p:nvPr>
            <p:ph type="title" orient="vert"/>
          </p:nvPr>
        </p:nvSpPr>
        <p:spPr>
          <a:xfrm>
            <a:off x="9752012" y="533400"/>
            <a:ext cx="1371600" cy="5592764"/>
          </a:xfrm>
        </p:spPr>
        <p:txBody>
          <a:bodyPr vert="eaVert"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1522411" y="533400"/>
            <a:ext cx="8077201" cy="5592764"/>
          </a:xfrm>
        </p:spPr>
        <p:txBody>
          <a:bodyPr vert="eaVert" rtlCol="0"/>
          <a:lstStyle>
            <a:lvl1pPr rtl="0">
              <a:defRPr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5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F9709B7-6F7C-46B1-9C83-79B3A7BE5286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5018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 rtl="0">
              <a:defRPr/>
            </a:lvl1pPr>
            <a:lvl5pPr>
              <a:defRPr/>
            </a:lvl5pPr>
            <a:lvl6pPr>
              <a:defRPr baseline="0"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5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559B8A5-3538-44B3-BD53-5DEFB8539055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99455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озділу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522414" y="2514601"/>
            <a:ext cx="9144000" cy="2819400"/>
          </a:xfrm>
        </p:spPr>
        <p:txBody>
          <a:bodyPr rtlCol="0" anchor="b">
            <a:noAutofit/>
          </a:bodyPr>
          <a:lstStyle>
            <a:lvl1pPr algn="l">
              <a:defRPr sz="6600" b="0" i="0" cap="none" baseline="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5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A2C1C35-0371-4B58-AA7A-4FE3067688AC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8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522413" y="990600"/>
            <a:ext cx="8229600" cy="1143000"/>
          </a:xfrm>
        </p:spPr>
        <p:txBody>
          <a:bodyPr rtlCol="0" anchor="t">
            <a:normAutofit/>
          </a:bodyPr>
          <a:lstStyle>
            <a:lvl1pPr marL="0" indent="0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</p:spTree>
    <p:extLst>
      <p:ext uri="{BB962C8B-B14F-4D97-AF65-F5344CB8AC3E}">
        <p14:creationId xmlns:p14="http://schemas.microsoft.com/office/powerpoint/2010/main" val="2606994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1143000"/>
          </a:xfrm>
        </p:spPr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5" name="Місце для дати 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C57F524-7E1D-4D79-8114-9B11322B3DDA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8" name="Місце для вмісту 2"/>
          <p:cNvSpPr>
            <a:spLocks noGrp="1"/>
          </p:cNvSpPr>
          <p:nvPr>
            <p:ph sz="half" idx="1"/>
          </p:nvPr>
        </p:nvSpPr>
        <p:spPr>
          <a:xfrm>
            <a:off x="1522414" y="1828800"/>
            <a:ext cx="4645152" cy="4191000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9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475412" y="1828800"/>
            <a:ext cx="4648201" cy="4191000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7697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114300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8" name="Місце для нижнього колонтитула 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7" name="Місце для дати 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84D8FE5-D51A-4A5A-9C38-04015360B393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10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522414" y="1828800"/>
            <a:ext cx="4645152" cy="762000"/>
          </a:xfrm>
        </p:spPr>
        <p:txBody>
          <a:bodyPr rtlCol="0" anchor="ctr"/>
          <a:lstStyle>
            <a:lvl1pPr marL="0" indent="0" rtl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11" name="Місце для тексту 4"/>
          <p:cNvSpPr>
            <a:spLocks noGrp="1"/>
          </p:cNvSpPr>
          <p:nvPr>
            <p:ph type="body" sz="quarter" idx="3"/>
          </p:nvPr>
        </p:nvSpPr>
        <p:spPr>
          <a:xfrm>
            <a:off x="6478462" y="1828800"/>
            <a:ext cx="4645152" cy="762000"/>
          </a:xfrm>
        </p:spPr>
        <p:txBody>
          <a:bodyPr rtlCol="0" anchor="ctr"/>
          <a:lstStyle>
            <a:lvl1pPr marL="0" indent="0" rtl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12" name="Місце для вмісту 3"/>
          <p:cNvSpPr>
            <a:spLocks noGrp="1"/>
          </p:cNvSpPr>
          <p:nvPr>
            <p:ph sz="half" idx="2"/>
          </p:nvPr>
        </p:nvSpPr>
        <p:spPr>
          <a:xfrm>
            <a:off x="1522414" y="2667000"/>
            <a:ext cx="4645152" cy="3352800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 baseline="0"/>
            </a:lvl6pPr>
            <a:lvl7pPr>
              <a:defRPr sz="1400" baseline="0"/>
            </a:lvl7pPr>
            <a:lvl8pPr>
              <a:defRPr sz="1400" baseline="0"/>
            </a:lvl8pPr>
            <a:lvl9pPr>
              <a:defRPr sz="1400" baseline="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13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478462" y="2667000"/>
            <a:ext cx="4645152" cy="3352800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01231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4" name="Місце для нижнього колонтитула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3" name="Місце для дати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6881C51-8C9A-4501-A968-B71794D6EBC9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55701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нижнього колонтитула 1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2" name="Місце для дати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8F7A4AB-89FA-46BF-BC6A-A576F36F849A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52017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міст із підписом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836613" y="2590800"/>
            <a:ext cx="3276599" cy="1924050"/>
          </a:xfrm>
        </p:spPr>
        <p:txBody>
          <a:bodyPr rtlCol="0" anchor="b">
            <a:normAutofit/>
          </a:bodyPr>
          <a:lstStyle>
            <a:lvl1pPr algn="l">
              <a:defRPr sz="3200" b="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9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8" name="Місце для дати 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628FE97-F092-44CC-96D9-0214986D1FD0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10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uk-UA" smtClean="0"/>
              <a:pPr/>
              <a:t>‹№›</a:t>
            </a:fld>
            <a:endParaRPr lang="uk-UA" dirty="0"/>
          </a:p>
        </p:txBody>
      </p:sp>
      <p:sp>
        <p:nvSpPr>
          <p:cNvPr id="11" name="Місце для тексту 2"/>
          <p:cNvSpPr>
            <a:spLocks noGrp="1"/>
          </p:cNvSpPr>
          <p:nvPr>
            <p:ph type="body" sz="half" idx="2"/>
          </p:nvPr>
        </p:nvSpPr>
        <p:spPr>
          <a:xfrm>
            <a:off x="836613" y="4648200"/>
            <a:ext cx="3276599" cy="1371600"/>
          </a:xfrm>
        </p:spPr>
        <p:txBody>
          <a:bodyPr rtlCol="0">
            <a:normAutofit/>
          </a:bodyPr>
          <a:lstStyle>
            <a:lvl1pPr marL="0" indent="0" rtl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12" name="Місце для вмісту 3"/>
          <p:cNvSpPr>
            <a:spLocks noGrp="1"/>
          </p:cNvSpPr>
          <p:nvPr>
            <p:ph idx="1"/>
          </p:nvPr>
        </p:nvSpPr>
        <p:spPr>
          <a:xfrm>
            <a:off x="5180012" y="838200"/>
            <a:ext cx="6172201" cy="5181600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1828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ображення з підписом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836613" y="2590800"/>
            <a:ext cx="3276599" cy="1924050"/>
          </a:xfrm>
        </p:spPr>
        <p:txBody>
          <a:bodyPr rtlCol="0" anchor="b">
            <a:normAutofit/>
          </a:bodyPr>
          <a:lstStyle>
            <a:lvl1pPr algn="l">
              <a:defRPr sz="3200" b="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зображення 3"/>
          <p:cNvSpPr>
            <a:spLocks noGrp="1"/>
          </p:cNvSpPr>
          <p:nvPr>
            <p:ph type="pic" idx="1"/>
          </p:nvPr>
        </p:nvSpPr>
        <p:spPr>
          <a:xfrm>
            <a:off x="5484812" y="836610"/>
            <a:ext cx="5867401" cy="5183190"/>
          </a:xfrm>
          <a:solidFill>
            <a:schemeClr val="bg2"/>
          </a:solidFill>
        </p:spPr>
        <p:txBody>
          <a:bodyPr tIns="91440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uk-UA" smtClean="0"/>
              <a:t>Клацніть піктограму, щоб додати зображення</a:t>
            </a:r>
            <a:endParaRPr lang="uk-UA" dirty="0"/>
          </a:p>
        </p:txBody>
      </p:sp>
      <p:pic>
        <p:nvPicPr>
          <p:cNvPr id="9" name="Зображення 4" descr="Пустий покажчик місця заповнення для зображення. Клацніть цей покажчик і виберіть зображення, яке потрібно додат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812" y="458787"/>
            <a:ext cx="6626225" cy="5938837"/>
          </a:xfrm>
          <a:prstGeom prst="rect">
            <a:avLst/>
          </a:prstGeom>
          <a:noFill/>
          <a:ln>
            <a:noFill/>
          </a:ln>
          <a:effectLst>
            <a:outerShdw blurRad="292100" algn="ctr" rotWithShape="0">
              <a:prstClr val="black">
                <a:alpha val="3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Місце для тексту 2"/>
          <p:cNvSpPr>
            <a:spLocks noGrp="1"/>
          </p:cNvSpPr>
          <p:nvPr>
            <p:ph type="body" sz="half" idx="2"/>
          </p:nvPr>
        </p:nvSpPr>
        <p:spPr>
          <a:xfrm>
            <a:off x="836613" y="4648200"/>
            <a:ext cx="3276599" cy="1371600"/>
          </a:xfrm>
        </p:spPr>
        <p:txBody>
          <a:bodyPr rtlCol="0">
            <a:normAutofit/>
          </a:bodyPr>
          <a:lstStyle>
            <a:lvl1pPr marL="0" indent="0" rtl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</p:spTree>
    <p:extLst>
      <p:ext uri="{BB962C8B-B14F-4D97-AF65-F5344CB8AC3E}">
        <p14:creationId xmlns:p14="http://schemas.microsoft.com/office/powerpoint/2010/main" val="224469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uk-UA" noProof="0" dirty="0" smtClean="0"/>
              <a:t>Зразок заголовка</a:t>
            </a:r>
            <a:endParaRPr lang="uk-UA" noProof="0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522414" y="1828800"/>
            <a:ext cx="96012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uk-UA" noProof="0" dirty="0" smtClean="0"/>
              <a:t>Редагувати стиль зразка тексту</a:t>
            </a:r>
          </a:p>
          <a:p>
            <a:pPr lvl="1" rtl="0"/>
            <a:r>
              <a:rPr lang="uk-UA" noProof="0" dirty="0" smtClean="0"/>
              <a:t>Другий рівень</a:t>
            </a:r>
          </a:p>
          <a:p>
            <a:pPr lvl="2" rtl="0"/>
            <a:r>
              <a:rPr lang="uk-UA" noProof="0" dirty="0" smtClean="0"/>
              <a:t>Третій рівень</a:t>
            </a:r>
          </a:p>
          <a:p>
            <a:pPr lvl="3" rtl="0"/>
            <a:r>
              <a:rPr lang="uk-UA" noProof="0" dirty="0" smtClean="0"/>
              <a:t>Четвертий рівень</a:t>
            </a:r>
          </a:p>
          <a:p>
            <a:pPr lvl="4" rtl="0"/>
            <a:r>
              <a:rPr lang="uk-UA" noProof="0" dirty="0" smtClean="0"/>
              <a:t>П’ятий рівень</a:t>
            </a:r>
          </a:p>
          <a:p>
            <a:pPr lvl="5" rtl="0"/>
            <a:r>
              <a:rPr lang="uk-UA" noProof="0" dirty="0" smtClean="0"/>
              <a:t>Шостий рівень</a:t>
            </a:r>
          </a:p>
          <a:p>
            <a:pPr lvl="6" rtl="0"/>
            <a:r>
              <a:rPr lang="uk-UA" noProof="0" dirty="0" smtClean="0"/>
              <a:t>Сьомий рівень</a:t>
            </a:r>
          </a:p>
          <a:p>
            <a:pPr lvl="7" rtl="0"/>
            <a:r>
              <a:rPr lang="uk-UA" noProof="0" dirty="0" smtClean="0"/>
              <a:t>Восьмий рівень</a:t>
            </a:r>
          </a:p>
          <a:p>
            <a:pPr lvl="8" rtl="0"/>
            <a:r>
              <a:rPr lang="uk-UA" noProof="0" dirty="0" smtClean="0"/>
              <a:t>Дев’ятий рівень</a:t>
            </a:r>
            <a:endParaRPr lang="uk-UA" noProof="0" dirty="0"/>
          </a:p>
        </p:txBody>
      </p:sp>
      <p:sp>
        <p:nvSpPr>
          <p:cNvPr id="5" name="Місце для нижнього колонтитула 3"/>
          <p:cNvSpPr>
            <a:spLocks noGrp="1"/>
          </p:cNvSpPr>
          <p:nvPr>
            <p:ph type="ftr" sz="quarter" idx="3"/>
          </p:nvPr>
        </p:nvSpPr>
        <p:spPr>
          <a:xfrm>
            <a:off x="1517950" y="6172200"/>
            <a:ext cx="6862462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lang="uk-UA" noProof="0" dirty="0"/>
          </a:p>
        </p:txBody>
      </p:sp>
      <p:sp>
        <p:nvSpPr>
          <p:cNvPr id="4" name="Місце для дати 4"/>
          <p:cNvSpPr>
            <a:spLocks noGrp="1"/>
          </p:cNvSpPr>
          <p:nvPr>
            <p:ph type="dt" sz="half" idx="2"/>
          </p:nvPr>
        </p:nvSpPr>
        <p:spPr>
          <a:xfrm>
            <a:off x="8609012" y="6172200"/>
            <a:ext cx="1320059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EDD98E09-5AC2-4819-AAF9-C6E2B06BE368}" type="datetime1">
              <a:rPr lang="uk-UA" noProof="0" smtClean="0"/>
              <a:t>23.08.2021</a:t>
            </a:fld>
            <a:endParaRPr lang="uk-UA" noProof="0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10133012" y="6172200"/>
            <a:ext cx="990601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E5137D0E-4A4F-4307-8994-C1891D747D59}" type="slidenum">
              <a:rPr lang="uk-UA" noProof="0" smtClean="0"/>
              <a:pPr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1526050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3838" algn="l" defTabSz="914400" rtl="0" eaLnBrk="1" latinLnBrk="0" hangingPunct="1">
        <a:lnSpc>
          <a:spcPct val="90000"/>
        </a:lnSpc>
        <a:spcBef>
          <a:spcPts val="8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41363" indent="-17145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66788" indent="-17303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08088" indent="-17303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444752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82496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157984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algn="ctr"/>
            <a:r>
              <a:rPr lang="ru-RU" sz="9600" b="1" i="1" dirty="0" err="1"/>
              <a:t>Застосування</a:t>
            </a:r>
            <a:r>
              <a:rPr lang="ru-RU" sz="9600" b="1" i="1" dirty="0"/>
              <a:t> </a:t>
            </a:r>
            <a:r>
              <a:rPr lang="ru-RU" sz="9600" b="1" i="1" dirty="0" err="1"/>
              <a:t>металів</a:t>
            </a:r>
            <a:r>
              <a:rPr lang="ru-RU" sz="9600" b="1" i="1" dirty="0"/>
              <a:t> та </a:t>
            </a:r>
            <a:r>
              <a:rPr lang="ru-RU" sz="9600" b="1" i="1" dirty="0" err="1"/>
              <a:t>їхніх</a:t>
            </a:r>
            <a:r>
              <a:rPr lang="ru-RU" sz="9600" b="1" i="1" dirty="0"/>
              <a:t> </a:t>
            </a:r>
            <a:r>
              <a:rPr lang="ru-RU" sz="9600" b="1" i="1" dirty="0" err="1"/>
              <a:t>сплавів</a:t>
            </a:r>
            <a:endParaRPr lang="uk-UA" sz="9600" b="1" i="1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2413" y="5517232"/>
            <a:ext cx="8229600" cy="502568"/>
          </a:xfrm>
        </p:spPr>
        <p:txBody>
          <a:bodyPr rtlCol="0"/>
          <a:lstStyle/>
          <a:p>
            <a:pPr algn="ctr" rtl="0"/>
            <a:r>
              <a:rPr lang="uk-UA" dirty="0" smtClean="0">
                <a:solidFill>
                  <a:schemeClr val="tx1">
                    <a:lumMod val="50000"/>
                  </a:schemeClr>
                </a:solidFill>
              </a:rPr>
              <a:t>ХІМІЯ 11 КЛАС</a:t>
            </a:r>
            <a:endParaRPr lang="uk-UA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56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17748" y="260648"/>
            <a:ext cx="11881320" cy="60486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3600" dirty="0"/>
              <a:t>Найвідоміший алюмінієвий сплав — </a:t>
            </a:r>
            <a:r>
              <a:rPr lang="uk-UA" sz="3600" b="1" dirty="0" smtClean="0">
                <a:solidFill>
                  <a:srgbClr val="FF0000"/>
                </a:solidFill>
              </a:rPr>
              <a:t>дюралюміній</a:t>
            </a:r>
            <a:r>
              <a:rPr lang="uk-UA" sz="3600" dirty="0" smtClean="0"/>
              <a:t>, або </a:t>
            </a:r>
            <a:r>
              <a:rPr lang="uk-UA" sz="3600" dirty="0"/>
              <a:t>дюраль (93,5% А1, 4,5% </a:t>
            </a:r>
            <a:r>
              <a:rPr lang="uk-UA" sz="3600" dirty="0" err="1"/>
              <a:t>Си</a:t>
            </a:r>
            <a:r>
              <a:rPr lang="uk-UA" sz="3600" dirty="0"/>
              <a:t>, 1,5% </a:t>
            </a:r>
            <a:r>
              <a:rPr lang="en-US" sz="3600" dirty="0"/>
              <a:t>Mg, 0,5% </a:t>
            </a:r>
            <a:r>
              <a:rPr lang="uk-UA" sz="3600" dirty="0"/>
              <a:t>Ми</a:t>
            </a:r>
            <a:r>
              <a:rPr lang="uk-UA" sz="3600" dirty="0" smtClean="0"/>
              <a:t>). Він </a:t>
            </a:r>
            <a:r>
              <a:rPr lang="uk-UA" sz="3600" dirty="0"/>
              <a:t>трохи важчий за алюміній, але набагато </a:t>
            </a:r>
            <a:r>
              <a:rPr lang="uk-UA" sz="3600" dirty="0" smtClean="0"/>
              <a:t>твердіший </a:t>
            </a:r>
            <a:r>
              <a:rPr lang="uk-UA" sz="3600" dirty="0"/>
              <a:t>за нього (від латин, </a:t>
            </a:r>
            <a:r>
              <a:rPr lang="en-US" sz="3600" dirty="0" err="1"/>
              <a:t>duros</a:t>
            </a:r>
            <a:r>
              <a:rPr lang="en-US" sz="3600" dirty="0"/>
              <a:t> — «</a:t>
            </a:r>
            <a:r>
              <a:rPr lang="uk-UA" sz="3600" dirty="0"/>
              <a:t>твердий, </a:t>
            </a:r>
            <a:r>
              <a:rPr lang="uk-UA" sz="3600" dirty="0" smtClean="0"/>
              <a:t>міц­ний</a:t>
            </a:r>
            <a:r>
              <a:rPr lang="uk-UA" sz="3600" dirty="0"/>
              <a:t>»). Із дюралюмінію виготовляють корпуси </a:t>
            </a:r>
            <a:r>
              <a:rPr lang="uk-UA" sz="3600" dirty="0" smtClean="0"/>
              <a:t>суден і </a:t>
            </a:r>
            <a:r>
              <a:rPr lang="uk-UA" sz="3600" dirty="0"/>
              <a:t>літаків, балки для перекриття будинків, </a:t>
            </a:r>
            <a:r>
              <a:rPr lang="uk-UA" sz="3600" dirty="0" smtClean="0"/>
              <a:t>корпуси  годинників</a:t>
            </a:r>
            <a:endParaRPr lang="uk-UA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768" y="3429000"/>
            <a:ext cx="5760640" cy="3095871"/>
          </a:xfrm>
          <a:prstGeom prst="rect">
            <a:avLst/>
          </a:prstGeom>
          <a:effectLst>
            <a:glow rad="127000">
              <a:schemeClr val="tx2">
                <a:lumMod val="20000"/>
                <a:lumOff val="80000"/>
              </a:schemeClr>
            </a:glow>
            <a:softEdge rad="381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2524" y="3402670"/>
            <a:ext cx="4536504" cy="3122201"/>
          </a:xfrm>
          <a:prstGeom prst="rect">
            <a:avLst/>
          </a:prstGeom>
          <a:effectLst>
            <a:glow rad="127000">
              <a:schemeClr val="tx2">
                <a:lumMod val="20000"/>
                <a:lumOff val="80000"/>
              </a:schemeClr>
            </a:glow>
            <a:softEdge rad="25400"/>
          </a:effectLst>
        </p:spPr>
      </p:pic>
    </p:spTree>
    <p:extLst>
      <p:ext uri="{BB962C8B-B14F-4D97-AF65-F5344CB8AC3E}">
        <p14:creationId xmlns:p14="http://schemas.microsoft.com/office/powerpoint/2010/main" val="2907236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89755" y="188640"/>
            <a:ext cx="11999069" cy="62646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3600" b="1" u="sng" dirty="0" err="1">
                <a:solidFill>
                  <a:schemeClr val="accent6">
                    <a:lumMod val="75000"/>
                  </a:schemeClr>
                </a:solidFill>
              </a:rPr>
              <a:t>Силуміни</a:t>
            </a:r>
            <a:r>
              <a:rPr lang="uk-UA" sz="3600" b="1" dirty="0"/>
              <a:t> — сплави, які, крім алюмінію, мають високий вміст </a:t>
            </a:r>
            <a:r>
              <a:rPr lang="uk-UA" sz="3600" b="1" dirty="0" smtClean="0"/>
              <a:t>силіцію (3–26 </a:t>
            </a:r>
            <a:r>
              <a:rPr lang="uk-UA" sz="3600" b="1" dirty="0"/>
              <a:t>%). До їхнього складу також входять магній (0,2–1,5 %), мідь (1–4 </a:t>
            </a:r>
            <a:r>
              <a:rPr lang="uk-UA" sz="3600" b="1" dirty="0" smtClean="0"/>
              <a:t>%), цинк </a:t>
            </a:r>
            <a:r>
              <a:rPr lang="uk-UA" sz="3600" b="1" dirty="0"/>
              <a:t>(2–4 %), хром (0,2–0,4 %), нікель (0,8–2 %), титан (0,05–1,5 %). Їх </a:t>
            </a:r>
            <a:r>
              <a:rPr lang="uk-UA" sz="3600" b="1" dirty="0" smtClean="0"/>
              <a:t>використовують </a:t>
            </a:r>
            <a:r>
              <a:rPr lang="uk-UA" sz="3600" b="1" dirty="0"/>
              <a:t>у виробництві машин для сільськогосподарських потреб, деталей </a:t>
            </a:r>
            <a:r>
              <a:rPr lang="uk-UA" sz="3600" b="1" dirty="0" smtClean="0"/>
              <a:t>багатьох </a:t>
            </a:r>
            <a:r>
              <a:rPr lang="uk-UA" sz="3600" b="1" dirty="0"/>
              <a:t>приладів, коліс в авіа- й автомобілебудуванні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4452" y="3789040"/>
            <a:ext cx="5415400" cy="2963901"/>
          </a:xfrm>
          <a:prstGeom prst="rect">
            <a:avLst/>
          </a:prstGeom>
          <a:effectLst>
            <a:glow rad="127000">
              <a:schemeClr val="tx2">
                <a:lumMod val="20000"/>
                <a:lumOff val="8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755" y="4235363"/>
            <a:ext cx="5112568" cy="2367776"/>
          </a:xfrm>
          <a:prstGeom prst="rect">
            <a:avLst/>
          </a:prstGeom>
          <a:effectLst>
            <a:glow rad="127000">
              <a:schemeClr val="tx2">
                <a:lumMod val="20000"/>
                <a:lumOff val="80000"/>
              </a:schemeClr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266515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89756" y="260648"/>
            <a:ext cx="11881320" cy="57591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4000" b="1" dirty="0">
                <a:solidFill>
                  <a:srgbClr val="FF0000"/>
                </a:solidFill>
              </a:rPr>
              <a:t>Чавун </a:t>
            </a:r>
            <a:r>
              <a:rPr lang="uk-UA" sz="4000" dirty="0"/>
              <a:t>— сплав, що містить у своєму складі 2–4 % Карбону та </a:t>
            </a:r>
            <a:r>
              <a:rPr lang="uk-UA" sz="4000" dirty="0" smtClean="0"/>
              <a:t>домішки мангану</a:t>
            </a:r>
            <a:r>
              <a:rPr lang="uk-UA" sz="4000" dirty="0"/>
              <a:t>, </a:t>
            </a:r>
            <a:r>
              <a:rPr lang="uk-UA" sz="4000" dirty="0" err="1"/>
              <a:t>сполук</a:t>
            </a:r>
            <a:r>
              <a:rPr lang="uk-UA" sz="4000" dirty="0"/>
              <a:t> Фосфору, Силіцію та </a:t>
            </a:r>
            <a:r>
              <a:rPr lang="uk-UA" sz="4000" dirty="0" err="1"/>
              <a:t>Сульфуру</a:t>
            </a:r>
            <a:r>
              <a:rPr lang="uk-UA" sz="4000" dirty="0"/>
              <a:t>. Великий вміст Карбону в </a:t>
            </a:r>
            <a:r>
              <a:rPr lang="uk-UA" sz="4000" dirty="0" smtClean="0"/>
              <a:t>чавуні робить </a:t>
            </a:r>
            <a:r>
              <a:rPr lang="uk-UA" sz="4000" dirty="0"/>
              <a:t>його крихким і нековким, хоча він твердіший, ніж </a:t>
            </a:r>
            <a:r>
              <a:rPr lang="uk-UA" sz="4000" dirty="0" smtClean="0"/>
              <a:t>залізо</a:t>
            </a:r>
            <a:endParaRPr lang="uk-UA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56" y="3171825"/>
            <a:ext cx="6480720" cy="3497535"/>
          </a:xfrm>
          <a:prstGeom prst="rect">
            <a:avLst/>
          </a:prstGeom>
          <a:effectLst>
            <a:glow rad="127000">
              <a:schemeClr val="tx2">
                <a:lumMod val="20000"/>
                <a:lumOff val="80000"/>
              </a:schemeClr>
            </a:glow>
            <a:softEdge rad="381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3800" y="3178604"/>
            <a:ext cx="4879244" cy="3438977"/>
          </a:xfrm>
          <a:prstGeom prst="rect">
            <a:avLst/>
          </a:prstGeom>
          <a:effectLst>
            <a:glow rad="127000">
              <a:schemeClr val="tx2">
                <a:lumMod val="20000"/>
                <a:lumOff val="80000"/>
              </a:schemeClr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1483471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89755" y="260648"/>
            <a:ext cx="11999069" cy="61206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800" b="1" u="sng" dirty="0">
                <a:solidFill>
                  <a:schemeClr val="accent6">
                    <a:lumMod val="50000"/>
                  </a:schemeClr>
                </a:solidFill>
              </a:rPr>
              <a:t>Сталь — сплав, у якому значно менший вміст Карбону (0,1–2 %)</a:t>
            </a:r>
            <a:r>
              <a:rPr lang="uk-UA" sz="2800" dirty="0"/>
              <a:t> і </a:t>
            </a:r>
            <a:r>
              <a:rPr lang="uk-UA" sz="2800" dirty="0" smtClean="0"/>
              <a:t>домішок мангану</a:t>
            </a:r>
            <a:r>
              <a:rPr lang="uk-UA" sz="2800" dirty="0"/>
              <a:t>, </a:t>
            </a:r>
            <a:r>
              <a:rPr lang="uk-UA" sz="2800" dirty="0" err="1"/>
              <a:t>сполук</a:t>
            </a:r>
            <a:r>
              <a:rPr lang="uk-UA" sz="2800" dirty="0"/>
              <a:t> Силіцію, Фосфору та </a:t>
            </a:r>
            <a:r>
              <a:rPr lang="uk-UA" sz="2800" dirty="0" err="1"/>
              <a:t>Сульфуру</a:t>
            </a:r>
            <a:r>
              <a:rPr lang="uk-UA" sz="2800" dirty="0"/>
              <a:t>. Менший вміст Карбону </a:t>
            </a:r>
            <a:r>
              <a:rPr lang="uk-UA" sz="2800" dirty="0" smtClean="0"/>
              <a:t>надає сталі </a:t>
            </a:r>
            <a:r>
              <a:rPr lang="uk-UA" sz="2800" dirty="0"/>
              <a:t>більшої ковкості та пластичності. Тому її можна штампувати, </a:t>
            </a:r>
            <a:r>
              <a:rPr lang="uk-UA" sz="2800" dirty="0" err="1" smtClean="0"/>
              <a:t>прокатувати,ькувати</a:t>
            </a:r>
            <a:r>
              <a:rPr lang="uk-UA" sz="2800" dirty="0"/>
              <a:t>. Для поліпшення цих якостей сталь загартовують, тобто </a:t>
            </a:r>
            <a:r>
              <a:rPr lang="uk-UA" sz="2800" dirty="0" smtClean="0"/>
              <a:t>розжарену сталь </a:t>
            </a:r>
            <a:r>
              <a:rPr lang="uk-UA" sz="2800" dirty="0"/>
              <a:t>швидко охолоджують. Гартована сталь значно твердіша. Водночас </a:t>
            </a:r>
            <a:r>
              <a:rPr lang="uk-UA" sz="2800" dirty="0" smtClean="0"/>
              <a:t>сталь з </a:t>
            </a:r>
            <a:r>
              <a:rPr lang="uk-UA" sz="2800" dirty="0"/>
              <a:t>низьким вмістом Карбону загартовуванню не піддають. Для надання сталі </a:t>
            </a:r>
            <a:r>
              <a:rPr lang="uk-UA" sz="2800" dirty="0" smtClean="0"/>
              <a:t>певних </a:t>
            </a:r>
            <a:r>
              <a:rPr lang="uk-UA" sz="2800" dirty="0"/>
              <a:t>якостей її легують, тобто додають до неї інші метали. Легувальними </a:t>
            </a:r>
            <a:r>
              <a:rPr lang="uk-UA" sz="2800" dirty="0" smtClean="0"/>
              <a:t>металами </a:t>
            </a:r>
            <a:r>
              <a:rPr lang="uk-UA" sz="2800" dirty="0"/>
              <a:t>найчастіше є хром, вольфрам, нікель, ванадій, манган, молібден, </a:t>
            </a:r>
            <a:r>
              <a:rPr lang="uk-UA" sz="2800" dirty="0" smtClean="0"/>
              <a:t>меншою мірою </a:t>
            </a:r>
            <a:r>
              <a:rPr lang="uk-UA" sz="2800" dirty="0"/>
              <a:t>— титан, кобальт, берилій. А з неметалів — </a:t>
            </a:r>
            <a:r>
              <a:rPr lang="uk-UA" sz="2800" dirty="0" err="1" smtClean="0"/>
              <a:t>силіций</a:t>
            </a:r>
            <a:endParaRPr lang="uk-UA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4532" y="4221088"/>
            <a:ext cx="4655840" cy="2474894"/>
          </a:xfrm>
          <a:prstGeom prst="rect">
            <a:avLst/>
          </a:prstGeom>
          <a:effectLst>
            <a:glow rad="127000">
              <a:schemeClr val="tx2">
                <a:lumMod val="20000"/>
                <a:lumOff val="8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788" y="4706270"/>
            <a:ext cx="3337558" cy="1832385"/>
          </a:xfrm>
          <a:prstGeom prst="rect">
            <a:avLst/>
          </a:prstGeom>
          <a:effectLst>
            <a:glow rad="127000">
              <a:schemeClr val="tx2">
                <a:lumMod val="20000"/>
                <a:lumOff val="80000"/>
              </a:schemeClr>
            </a:glow>
            <a:softEdge rad="381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0236" y="4382331"/>
            <a:ext cx="2305844" cy="2313651"/>
          </a:xfrm>
          <a:prstGeom prst="rect">
            <a:avLst/>
          </a:prstGeom>
          <a:effectLst>
            <a:glow rad="127000">
              <a:schemeClr val="tx2">
                <a:lumMod val="20000"/>
                <a:lumOff val="8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708263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89756" y="188640"/>
            <a:ext cx="11809311" cy="1008112"/>
          </a:xfrm>
        </p:spPr>
        <p:txBody>
          <a:bodyPr rtlCol="0"/>
          <a:lstStyle/>
          <a:p>
            <a:pPr algn="ctr"/>
            <a:r>
              <a:rPr lang="uk-UA" sz="6600" b="1" i="1" u="sng" dirty="0" smtClean="0">
                <a:solidFill>
                  <a:schemeClr val="accent6">
                    <a:lumMod val="75000"/>
                  </a:schemeClr>
                </a:solidFill>
              </a:rPr>
              <a:t>ЗАПОВНИТИ ТАБЛИЦЮ</a:t>
            </a:r>
            <a:endParaRPr lang="uk-UA" sz="6600" b="1" i="1" u="sng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2746171"/>
              </p:ext>
            </p:extLst>
          </p:nvPr>
        </p:nvGraphicFramePr>
        <p:xfrm>
          <a:off x="189755" y="1412776"/>
          <a:ext cx="11809312" cy="527612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312369"/>
                <a:gridCol w="3610330"/>
                <a:gridCol w="4886613"/>
              </a:tblGrid>
              <a:tr h="426617">
                <a:tc>
                  <a:txBody>
                    <a:bodyPr/>
                    <a:lstStyle/>
                    <a:p>
                      <a:pPr algn="ctr"/>
                      <a:r>
                        <a:rPr lang="uk-UA" sz="2800" dirty="0" smtClean="0"/>
                        <a:t>НАЗВА СПЛАВУ</a:t>
                      </a:r>
                      <a:endParaRPr lang="uk-U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800" dirty="0" smtClean="0"/>
                        <a:t>СКЛАД</a:t>
                      </a:r>
                      <a:r>
                        <a:rPr lang="uk-UA" sz="2800" baseline="0" dirty="0" smtClean="0"/>
                        <a:t> СПЛАВУ</a:t>
                      </a:r>
                      <a:endParaRPr lang="uk-U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800" dirty="0" smtClean="0"/>
                        <a:t>ЗАСТОСУВАННЯ</a:t>
                      </a:r>
                      <a:endParaRPr lang="uk-UA" sz="2800" dirty="0"/>
                    </a:p>
                  </a:txBody>
                  <a:tcPr/>
                </a:tc>
              </a:tr>
              <a:tr h="432542"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  <a:tr h="432542"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432542"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432542"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432542"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432542"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432542"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432542"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432542"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432542"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432542"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4380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89756" y="-99392"/>
            <a:ext cx="11881320" cy="619268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2800" b="1" dirty="0"/>
              <a:t>Застосування металів</a:t>
            </a:r>
          </a:p>
          <a:p>
            <a:pPr marL="0" indent="0" algn="just">
              <a:buNone/>
            </a:pPr>
            <a:r>
              <a:rPr lang="uk-UA" sz="2700" dirty="0"/>
              <a:t>Із давніх-давен люди використовують метали в різних галузях </a:t>
            </a:r>
            <a:r>
              <a:rPr lang="uk-UA" sz="2700" dirty="0" smtClean="0"/>
              <a:t>своєї діяльності</a:t>
            </a:r>
            <a:r>
              <a:rPr lang="uk-UA" sz="2700" dirty="0"/>
              <a:t>. </a:t>
            </a:r>
            <a:r>
              <a:rPr lang="uk-UA" sz="2700" dirty="0">
                <a:solidFill>
                  <a:srgbClr val="002060"/>
                </a:solidFill>
              </a:rPr>
              <a:t>Застосування металів, як і інших матеріалів, насамперед </a:t>
            </a:r>
            <a:r>
              <a:rPr lang="uk-UA" sz="2700" dirty="0" smtClean="0">
                <a:solidFill>
                  <a:srgbClr val="002060"/>
                </a:solidFill>
              </a:rPr>
              <a:t>ґрун­тується </a:t>
            </a:r>
            <a:r>
              <a:rPr lang="uk-UA" sz="2700" dirty="0">
                <a:solidFill>
                  <a:srgbClr val="002060"/>
                </a:solidFill>
              </a:rPr>
              <a:t>на їхніх фізичних властивостях</a:t>
            </a:r>
            <a:r>
              <a:rPr lang="uk-UA" sz="2700" dirty="0"/>
              <a:t>. Завдяки великій міцності </a:t>
            </a:r>
            <a:r>
              <a:rPr lang="uk-UA" sz="2700" dirty="0" smtClean="0"/>
              <a:t>метали є </a:t>
            </a:r>
            <a:r>
              <a:rPr lang="uk-UA" sz="2700" dirty="0"/>
              <a:t>поширеними конструкційними матеріалами. </a:t>
            </a:r>
            <a:r>
              <a:rPr lang="uk-UA" sz="2700" dirty="0">
                <a:solidFill>
                  <a:srgbClr val="002060"/>
                </a:solidFill>
              </a:rPr>
              <a:t>А здатність проводити </a:t>
            </a:r>
            <a:r>
              <a:rPr lang="uk-UA" sz="2700" dirty="0" smtClean="0">
                <a:solidFill>
                  <a:srgbClr val="002060"/>
                </a:solidFill>
              </a:rPr>
              <a:t>елек­тричний </a:t>
            </a:r>
            <a:r>
              <a:rPr lang="uk-UA" sz="2700" dirty="0">
                <a:solidFill>
                  <a:srgbClr val="002060"/>
                </a:solidFill>
              </a:rPr>
              <a:t>струм робить їх необхідним елементом різноманітних </a:t>
            </a:r>
            <a:r>
              <a:rPr lang="uk-UA" sz="2700" dirty="0" smtClean="0">
                <a:solidFill>
                  <a:srgbClr val="002060"/>
                </a:solidFill>
              </a:rPr>
              <a:t>електротех­нічних </a:t>
            </a:r>
            <a:r>
              <a:rPr lang="uk-UA" sz="2700" dirty="0">
                <a:solidFill>
                  <a:srgbClr val="002060"/>
                </a:solidFill>
              </a:rPr>
              <a:t>приладів: від величезних електрогенераторів до міні-комп’ютерів.</a:t>
            </a:r>
          </a:p>
          <a:p>
            <a:pPr marL="0" indent="0" algn="just">
              <a:buNone/>
            </a:pPr>
            <a:r>
              <a:rPr lang="uk-UA" sz="2700" dirty="0"/>
              <a:t>Чисті метали використовують досить </a:t>
            </a:r>
            <a:r>
              <a:rPr lang="uk-UA" sz="2700" dirty="0" err="1"/>
              <a:t>рідко</a:t>
            </a:r>
            <a:r>
              <a:rPr lang="uk-UA" sz="2700" dirty="0"/>
              <a:t>. </a:t>
            </a:r>
            <a:r>
              <a:rPr lang="uk-UA" sz="2700" b="1" dirty="0">
                <a:solidFill>
                  <a:srgbClr val="002060"/>
                </a:solidFill>
              </a:rPr>
              <a:t>З дуже чистої міді </a:t>
            </a:r>
            <a:r>
              <a:rPr lang="uk-UA" sz="2700" b="1" dirty="0" smtClean="0">
                <a:solidFill>
                  <a:srgbClr val="002060"/>
                </a:solidFill>
              </a:rPr>
              <a:t>виго­товляють </a:t>
            </a:r>
            <a:r>
              <a:rPr lang="uk-UA" sz="2700" b="1" dirty="0">
                <a:solidFill>
                  <a:srgbClr val="002060"/>
                </a:solidFill>
              </a:rPr>
              <a:t>дроти (наявність навіть десятих часток відсотка домішок </a:t>
            </a:r>
            <a:r>
              <a:rPr lang="uk-UA" sz="2700" b="1" dirty="0" smtClean="0">
                <a:solidFill>
                  <a:srgbClr val="002060"/>
                </a:solidFill>
              </a:rPr>
              <a:t>суттє­во </a:t>
            </a:r>
            <a:r>
              <a:rPr lang="uk-UA" sz="2700" b="1" dirty="0">
                <a:solidFill>
                  <a:srgbClr val="002060"/>
                </a:solidFill>
              </a:rPr>
              <a:t>зменшує електропровідність), а чисті залізо та нікель застосовують </a:t>
            </a:r>
            <a:r>
              <a:rPr lang="uk-UA" sz="2700" b="1" dirty="0" smtClean="0">
                <a:solidFill>
                  <a:srgbClr val="002060"/>
                </a:solidFill>
              </a:rPr>
              <a:t>для виготовлення </a:t>
            </a:r>
            <a:r>
              <a:rPr lang="uk-UA" sz="2700" b="1" dirty="0">
                <a:solidFill>
                  <a:srgbClr val="002060"/>
                </a:solidFill>
              </a:rPr>
              <a:t>вакуумної техніки.</a:t>
            </a:r>
            <a:r>
              <a:rPr lang="uk-UA" sz="2700" dirty="0"/>
              <a:t> У більшості випадків чисті </a:t>
            </a:r>
            <a:r>
              <a:rPr lang="uk-UA" sz="2700"/>
              <a:t>метали </a:t>
            </a:r>
            <a:r>
              <a:rPr lang="uk-UA" sz="2700" smtClean="0"/>
              <a:t>або економічно </a:t>
            </a:r>
            <a:r>
              <a:rPr lang="uk-UA" sz="2700" dirty="0"/>
              <a:t>не вигідні, або їхні властивості не відповідають певним </a:t>
            </a:r>
            <a:r>
              <a:rPr lang="uk-UA" sz="2700" dirty="0" smtClean="0"/>
              <a:t>вимо­гам</a:t>
            </a:r>
            <a:r>
              <a:rPr lang="uk-UA" sz="2700" dirty="0"/>
              <a:t>. Наприклад, </a:t>
            </a:r>
            <a:r>
              <a:rPr lang="uk-UA" sz="2700" b="1" dirty="0"/>
              <a:t>чисте залізо недостатньо міцне, а чисте золото </a:t>
            </a:r>
            <a:r>
              <a:rPr lang="uk-UA" sz="2700" b="1" dirty="0" smtClean="0"/>
              <a:t>занадто м’яке</a:t>
            </a:r>
            <a:r>
              <a:rPr lang="uk-UA" sz="2700" b="1" dirty="0"/>
              <a:t>.</a:t>
            </a:r>
            <a:r>
              <a:rPr lang="uk-UA" sz="2700" dirty="0"/>
              <a:t> Тому сьогодні застосовують переважно сплави металів, до того </a:t>
            </a:r>
            <a:r>
              <a:rPr lang="uk-UA" sz="2700" dirty="0" smtClean="0"/>
              <a:t>ж дуже </a:t>
            </a:r>
            <a:r>
              <a:rPr lang="uk-UA" sz="2700" dirty="0"/>
              <a:t>часто для певного використання розробляють спеціальний сплав</a:t>
            </a:r>
          </a:p>
        </p:txBody>
      </p:sp>
    </p:spTree>
    <p:extLst>
      <p:ext uri="{BB962C8B-B14F-4D97-AF65-F5344CB8AC3E}">
        <p14:creationId xmlns:p14="http://schemas.microsoft.com/office/powerpoint/2010/main" val="195468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89756" y="116632"/>
            <a:ext cx="7056784" cy="619268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dirty="0" err="1" smtClean="0"/>
              <a:t>Поняття</a:t>
            </a:r>
            <a:r>
              <a:rPr lang="ru-RU" sz="3600" b="1" dirty="0" smtClean="0"/>
              <a:t> </a:t>
            </a:r>
            <a:r>
              <a:rPr lang="ru-RU" sz="3600" b="1" dirty="0"/>
              <a:t>про </a:t>
            </a:r>
            <a:r>
              <a:rPr lang="ru-RU" sz="3600" b="1" dirty="0" err="1"/>
              <a:t>сплави</a:t>
            </a:r>
            <a:endParaRPr lang="ru-RU" sz="3600" b="1" dirty="0"/>
          </a:p>
          <a:p>
            <a:pPr marL="0" indent="0" algn="just">
              <a:buNone/>
            </a:pPr>
            <a:r>
              <a:rPr lang="ru-RU" sz="2700" dirty="0"/>
              <a:t>У </a:t>
            </a:r>
            <a:r>
              <a:rPr lang="ru-RU" sz="2700" dirty="0" err="1"/>
              <a:t>розплавленому</a:t>
            </a:r>
            <a:r>
              <a:rPr lang="ru-RU" sz="2700" dirty="0"/>
              <a:t> </a:t>
            </a:r>
            <a:r>
              <a:rPr lang="ru-RU" sz="2700" dirty="0" err="1"/>
              <a:t>стані</a:t>
            </a:r>
            <a:r>
              <a:rPr lang="ru-RU" sz="2700" dirty="0"/>
              <a:t> метали </a:t>
            </a:r>
            <a:r>
              <a:rPr lang="ru-RU" sz="2700" dirty="0" err="1"/>
              <a:t>зазвичай</a:t>
            </a:r>
            <a:r>
              <a:rPr lang="ru-RU" sz="2700" dirty="0"/>
              <a:t> легко </a:t>
            </a:r>
            <a:r>
              <a:rPr lang="ru-RU" sz="2700" dirty="0" err="1"/>
              <a:t>змішуються</a:t>
            </a:r>
            <a:r>
              <a:rPr lang="ru-RU" sz="2700" dirty="0"/>
              <a:t> </a:t>
            </a:r>
            <a:r>
              <a:rPr lang="ru-RU" sz="2700" dirty="0" err="1"/>
              <a:t>між</a:t>
            </a:r>
            <a:r>
              <a:rPr lang="ru-RU" sz="2700" dirty="0"/>
              <a:t> </a:t>
            </a:r>
            <a:r>
              <a:rPr lang="ru-RU" sz="2700" dirty="0" smtClean="0"/>
              <a:t>со­бою</a:t>
            </a:r>
            <a:r>
              <a:rPr lang="ru-RU" sz="2700" dirty="0"/>
              <a:t>, </a:t>
            </a:r>
            <a:r>
              <a:rPr lang="ru-RU" sz="2700" dirty="0" err="1"/>
              <a:t>утворюючи</a:t>
            </a:r>
            <a:r>
              <a:rPr lang="ru-RU" sz="2700" dirty="0"/>
              <a:t> </a:t>
            </a:r>
            <a:r>
              <a:rPr lang="ru-RU" sz="2700" dirty="0" err="1"/>
              <a:t>однорідну</a:t>
            </a:r>
            <a:r>
              <a:rPr lang="ru-RU" sz="2700" dirty="0"/>
              <a:t> </a:t>
            </a:r>
            <a:r>
              <a:rPr lang="ru-RU" sz="2700" dirty="0" err="1"/>
              <a:t>суміш</a:t>
            </a:r>
            <a:r>
              <a:rPr lang="ru-RU" sz="2700" dirty="0"/>
              <a:t> — </a:t>
            </a:r>
            <a:r>
              <a:rPr lang="ru-RU" sz="2700" dirty="0" err="1"/>
              <a:t>розчин</a:t>
            </a:r>
            <a:r>
              <a:rPr lang="ru-RU" sz="2700" dirty="0"/>
              <a:t>. </a:t>
            </a:r>
            <a:r>
              <a:rPr lang="ru-RU" sz="2700" dirty="0" err="1"/>
              <a:t>Під</a:t>
            </a:r>
            <a:r>
              <a:rPr lang="ru-RU" sz="2700" dirty="0"/>
              <a:t> час </a:t>
            </a:r>
            <a:r>
              <a:rPr lang="ru-RU" sz="2700" dirty="0" err="1"/>
              <a:t>охолодження</a:t>
            </a:r>
            <a:r>
              <a:rPr lang="ru-RU" sz="2700" dirty="0"/>
              <a:t> </a:t>
            </a:r>
            <a:r>
              <a:rPr lang="ru-RU" sz="2700" dirty="0" err="1" smtClean="0"/>
              <a:t>такої</a:t>
            </a:r>
            <a:r>
              <a:rPr lang="ru-RU" sz="2700" dirty="0" smtClean="0"/>
              <a:t> </a:t>
            </a:r>
            <a:r>
              <a:rPr lang="ru-RU" sz="2700" dirty="0" err="1" smtClean="0"/>
              <a:t>суміші</a:t>
            </a:r>
            <a:r>
              <a:rPr lang="ru-RU" sz="2700" dirty="0" smtClean="0"/>
              <a:t> </a:t>
            </a:r>
            <a:r>
              <a:rPr lang="ru-RU" sz="2700" dirty="0" err="1"/>
              <a:t>утворюється</a:t>
            </a:r>
            <a:r>
              <a:rPr lang="ru-RU" sz="2700" dirty="0"/>
              <a:t> </a:t>
            </a:r>
            <a:r>
              <a:rPr lang="ru-RU" sz="2700" dirty="0" smtClean="0"/>
              <a:t>сплав. </a:t>
            </a:r>
            <a:r>
              <a:rPr lang="ru-RU" sz="2700" dirty="0" err="1" smtClean="0"/>
              <a:t>Властивості</a:t>
            </a:r>
            <a:r>
              <a:rPr lang="ru-RU" sz="2700" dirty="0" smtClean="0"/>
              <a:t> </a:t>
            </a:r>
            <a:r>
              <a:rPr lang="ru-RU" sz="2700" dirty="0" err="1"/>
              <a:t>сплавів</a:t>
            </a:r>
            <a:r>
              <a:rPr lang="ru-RU" sz="2700" dirty="0"/>
              <a:t> </a:t>
            </a:r>
            <a:r>
              <a:rPr lang="ru-RU" sz="2700" dirty="0" err="1"/>
              <a:t>можуть</a:t>
            </a:r>
            <a:r>
              <a:rPr lang="ru-RU" sz="2700" dirty="0"/>
              <a:t> </a:t>
            </a:r>
            <a:r>
              <a:rPr lang="ru-RU" sz="2700" dirty="0" err="1" smtClean="0"/>
              <a:t>значно</a:t>
            </a:r>
            <a:r>
              <a:rPr lang="ru-RU" sz="2700" dirty="0" smtClean="0"/>
              <a:t> </a:t>
            </a:r>
            <a:r>
              <a:rPr lang="ru-RU" sz="2700" dirty="0" err="1" smtClean="0"/>
              <a:t>відрізнятися</a:t>
            </a:r>
            <a:r>
              <a:rPr lang="ru-RU" sz="2700" dirty="0" smtClean="0"/>
              <a:t> </a:t>
            </a:r>
            <a:r>
              <a:rPr lang="ru-RU" sz="2700" dirty="0" err="1"/>
              <a:t>від</a:t>
            </a:r>
            <a:r>
              <a:rPr lang="ru-RU" sz="2700" dirty="0"/>
              <a:t> </a:t>
            </a:r>
            <a:r>
              <a:rPr lang="ru-RU" sz="2700" dirty="0" err="1"/>
              <a:t>властивостей</a:t>
            </a:r>
            <a:r>
              <a:rPr lang="ru-RU" sz="2700" dirty="0"/>
              <a:t> </a:t>
            </a:r>
            <a:r>
              <a:rPr lang="ru-RU" sz="2700" dirty="0" err="1"/>
              <a:t>чистих</a:t>
            </a:r>
            <a:r>
              <a:rPr lang="ru-RU" sz="2700" dirty="0"/>
              <a:t> </a:t>
            </a:r>
            <a:r>
              <a:rPr lang="ru-RU" sz="2700" dirty="0" err="1" smtClean="0"/>
              <a:t>ме­талів</a:t>
            </a:r>
            <a:r>
              <a:rPr lang="ru-RU" sz="2700" dirty="0"/>
              <a:t>. Температура </a:t>
            </a:r>
            <a:r>
              <a:rPr lang="ru-RU" sz="2700" dirty="0" err="1"/>
              <a:t>плавлення</a:t>
            </a:r>
            <a:r>
              <a:rPr lang="ru-RU" sz="2700" dirty="0"/>
              <a:t> сплаву </a:t>
            </a:r>
            <a:r>
              <a:rPr lang="ru-RU" sz="2700" dirty="0" err="1" smtClean="0"/>
              <a:t>зде­більшого</a:t>
            </a:r>
            <a:r>
              <a:rPr lang="ru-RU" sz="2700" dirty="0" smtClean="0"/>
              <a:t> </a:t>
            </a:r>
            <a:r>
              <a:rPr lang="ru-RU" sz="2700" dirty="0" err="1"/>
              <a:t>нижча</a:t>
            </a:r>
            <a:r>
              <a:rPr lang="ru-RU" sz="2700" dirty="0"/>
              <a:t> за температуру </a:t>
            </a:r>
            <a:r>
              <a:rPr lang="ru-RU" sz="2700" dirty="0" err="1" smtClean="0"/>
              <a:t>плавлення</a:t>
            </a:r>
            <a:r>
              <a:rPr lang="ru-RU" sz="2700" dirty="0" smtClean="0"/>
              <a:t> </a:t>
            </a:r>
            <a:r>
              <a:rPr lang="ru-RU" sz="2700" dirty="0" err="1" smtClean="0"/>
              <a:t>його</a:t>
            </a:r>
            <a:r>
              <a:rPr lang="ru-RU" sz="2700" dirty="0" smtClean="0"/>
              <a:t> </a:t>
            </a:r>
            <a:r>
              <a:rPr lang="ru-RU" sz="2700" dirty="0" err="1"/>
              <a:t>компонентів</a:t>
            </a:r>
            <a:r>
              <a:rPr lang="ru-RU" sz="2700" dirty="0"/>
              <a:t>. </a:t>
            </a:r>
            <a:r>
              <a:rPr lang="ru-RU" sz="2700" dirty="0" err="1"/>
              <a:t>Це</a:t>
            </a:r>
            <a:r>
              <a:rPr lang="ru-RU" sz="2700" dirty="0"/>
              <a:t> </a:t>
            </a:r>
            <a:r>
              <a:rPr lang="ru-RU" sz="2700" dirty="0" err="1"/>
              <a:t>дуже</a:t>
            </a:r>
            <a:r>
              <a:rPr lang="ru-RU" sz="2700" dirty="0"/>
              <a:t> добре </a:t>
            </a:r>
            <a:r>
              <a:rPr lang="ru-RU" sz="2700" dirty="0" err="1" smtClean="0"/>
              <a:t>ілюструє</a:t>
            </a:r>
            <a:r>
              <a:rPr lang="ru-RU" sz="2700" dirty="0" smtClean="0"/>
              <a:t> </a:t>
            </a:r>
            <a:r>
              <a:rPr lang="ru-RU" sz="2700" b="1" dirty="0" smtClean="0">
                <a:solidFill>
                  <a:srgbClr val="00B050"/>
                </a:solidFill>
              </a:rPr>
              <a:t>сплав </a:t>
            </a:r>
            <a:r>
              <a:rPr lang="ru-RU" sz="2700" b="1" dirty="0">
                <a:solidFill>
                  <a:srgbClr val="00B050"/>
                </a:solidFill>
              </a:rPr>
              <a:t>Вуда</a:t>
            </a:r>
            <a:r>
              <a:rPr lang="ru-RU" sz="2700" dirty="0"/>
              <a:t>, </a:t>
            </a:r>
            <a:r>
              <a:rPr lang="ru-RU" sz="2700" dirty="0" err="1"/>
              <a:t>який</a:t>
            </a:r>
            <a:r>
              <a:rPr lang="ru-RU" sz="2700" dirty="0"/>
              <a:t> </a:t>
            </a:r>
            <a:r>
              <a:rPr lang="ru-RU" sz="2700" dirty="0" err="1"/>
              <a:t>містить</a:t>
            </a:r>
            <a:r>
              <a:rPr lang="ru-RU" sz="2700" dirty="0"/>
              <a:t> </a:t>
            </a:r>
            <a:r>
              <a:rPr lang="ru-RU" sz="2700" dirty="0" err="1"/>
              <a:t>вісмут</a:t>
            </a:r>
            <a:r>
              <a:rPr lang="ru-RU" sz="2700" dirty="0"/>
              <a:t>, </a:t>
            </a:r>
            <a:r>
              <a:rPr lang="ru-RU" sz="2700" dirty="0" err="1" smtClean="0"/>
              <a:t>свинець</a:t>
            </a:r>
            <a:r>
              <a:rPr lang="ru-RU" sz="2700" dirty="0" smtClean="0"/>
              <a:t>, олово </a:t>
            </a:r>
            <a:r>
              <a:rPr lang="ru-RU" sz="2700" dirty="0"/>
              <a:t>і </a:t>
            </a:r>
            <a:r>
              <a:rPr lang="ru-RU" sz="2700" dirty="0" err="1"/>
              <a:t>кадмій</a:t>
            </a:r>
            <a:r>
              <a:rPr lang="ru-RU" sz="2700" dirty="0"/>
              <a:t>. </a:t>
            </a:r>
            <a:r>
              <a:rPr lang="ru-RU" sz="2700" dirty="0" err="1"/>
              <a:t>Найбільш</a:t>
            </a:r>
            <a:r>
              <a:rPr lang="ru-RU" sz="2700" dirty="0"/>
              <a:t> легкоплавкий </a:t>
            </a:r>
            <a:r>
              <a:rPr lang="ru-RU" sz="2700" dirty="0" err="1" smtClean="0"/>
              <a:t>із</a:t>
            </a:r>
            <a:r>
              <a:rPr lang="ru-RU" sz="2700" dirty="0" smtClean="0"/>
              <a:t> </a:t>
            </a:r>
            <a:r>
              <a:rPr lang="ru-RU" sz="2700" dirty="0" err="1" smtClean="0"/>
              <a:t>цих</a:t>
            </a:r>
            <a:r>
              <a:rPr lang="ru-RU" sz="2700" dirty="0" smtClean="0"/>
              <a:t> </a:t>
            </a:r>
            <a:r>
              <a:rPr lang="ru-RU" sz="2700" dirty="0" err="1"/>
              <a:t>металів</a:t>
            </a:r>
            <a:r>
              <a:rPr lang="ru-RU" sz="2700" dirty="0"/>
              <a:t> (олово) плавиться за 232  °</a:t>
            </a:r>
            <a:r>
              <a:rPr lang="ru-RU" sz="2700" dirty="0" smtClean="0"/>
              <a:t>С, а </a:t>
            </a:r>
            <a:r>
              <a:rPr lang="ru-RU" sz="2700" dirty="0"/>
              <a:t>температура </a:t>
            </a:r>
            <a:r>
              <a:rPr lang="ru-RU" sz="2700" dirty="0" err="1"/>
              <a:t>плавлення</a:t>
            </a:r>
            <a:r>
              <a:rPr lang="ru-RU" sz="2700" dirty="0"/>
              <a:t> сплаву Вуда </a:t>
            </a:r>
            <a:r>
              <a:rPr lang="ru-RU" sz="2700" dirty="0" smtClean="0"/>
              <a:t>становить </a:t>
            </a:r>
            <a:r>
              <a:rPr lang="ru-RU" sz="2700" dirty="0"/>
              <a:t>69  °С,  </a:t>
            </a:r>
            <a:r>
              <a:rPr lang="ru-RU" sz="2700" dirty="0" err="1"/>
              <a:t>що</a:t>
            </a:r>
            <a:r>
              <a:rPr lang="ru-RU" sz="2700" dirty="0"/>
              <a:t> </a:t>
            </a:r>
            <a:r>
              <a:rPr lang="ru-RU" sz="2700" dirty="0" err="1"/>
              <a:t>нижче</a:t>
            </a:r>
            <a:r>
              <a:rPr lang="ru-RU" sz="2700" dirty="0"/>
              <a:t> за температуру </a:t>
            </a:r>
            <a:r>
              <a:rPr lang="ru-RU" sz="2700" dirty="0" err="1" smtClean="0"/>
              <a:t>кипіння</a:t>
            </a:r>
            <a:r>
              <a:rPr lang="ru-RU" sz="2700" dirty="0" smtClean="0"/>
              <a:t> </a:t>
            </a:r>
            <a:r>
              <a:rPr lang="ru-RU" sz="2700" dirty="0"/>
              <a:t>води</a:t>
            </a:r>
            <a:endParaRPr lang="uk-UA" sz="27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564" y="908720"/>
            <a:ext cx="4464496" cy="5133307"/>
          </a:xfrm>
          <a:prstGeom prst="rect">
            <a:avLst/>
          </a:prstGeom>
          <a:effectLst>
            <a:glow rad="127000">
              <a:schemeClr val="accent1">
                <a:lumMod val="20000"/>
                <a:lumOff val="8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725269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9876" y="332656"/>
            <a:ext cx="9601200" cy="551656"/>
          </a:xfrm>
        </p:spPr>
        <p:txBody>
          <a:bodyPr>
            <a:noAutofit/>
          </a:bodyPr>
          <a:lstStyle/>
          <a:p>
            <a:pPr algn="ctr"/>
            <a:r>
              <a:rPr lang="uk-UA" sz="6000" b="1" dirty="0"/>
              <a:t>Застосування сплавів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61764" y="1052736"/>
            <a:ext cx="11737304" cy="49670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400" b="1" dirty="0">
                <a:solidFill>
                  <a:srgbClr val="00B050"/>
                </a:solidFill>
              </a:rPr>
              <a:t>Банківські метали </a:t>
            </a:r>
            <a:r>
              <a:rPr lang="uk-UA" sz="2400" dirty="0"/>
              <a:t>(золото, срібло тощо) для </a:t>
            </a:r>
            <a:r>
              <a:rPr lang="uk-UA" sz="2400" dirty="0" smtClean="0"/>
              <a:t>карбу­вання </a:t>
            </a:r>
            <a:r>
              <a:rPr lang="uk-UA" sz="2400" dirty="0"/>
              <a:t>обігових монет не використовують, а лише </a:t>
            </a:r>
            <a:r>
              <a:rPr lang="uk-UA" sz="2400" dirty="0" smtClean="0"/>
              <a:t>для пам’ятних </a:t>
            </a:r>
            <a:r>
              <a:rPr lang="uk-UA" sz="2400" dirty="0"/>
              <a:t>(ювілейних). </a:t>
            </a:r>
            <a:r>
              <a:rPr lang="uk-UA" sz="2400" b="1" dirty="0">
                <a:solidFill>
                  <a:schemeClr val="accent6">
                    <a:lumMod val="75000"/>
                  </a:schemeClr>
                </a:solidFill>
              </a:rPr>
              <a:t>Білі монети в Україні </a:t>
            </a:r>
            <a:r>
              <a:rPr lang="uk-UA" sz="2400" dirty="0" smtClean="0"/>
              <a:t>карбують </a:t>
            </a:r>
            <a:r>
              <a:rPr lang="uk-UA" sz="2400" dirty="0"/>
              <a:t>із сталі, алюмінію, мельхіору або </a:t>
            </a:r>
            <a:r>
              <a:rPr lang="uk-UA" sz="2400" dirty="0" smtClean="0"/>
              <a:t>нейзильберу (сплав </a:t>
            </a:r>
            <a:r>
              <a:rPr lang="uk-UA" sz="2400" dirty="0"/>
              <a:t>міді, нікелю та цинку), а жовті — з </a:t>
            </a:r>
            <a:r>
              <a:rPr lang="uk-UA" sz="2400" dirty="0" smtClean="0"/>
              <a:t>мідно-ні­келевого </a:t>
            </a:r>
            <a:r>
              <a:rPr lang="uk-UA" sz="2400" dirty="0"/>
              <a:t>сплаву.</a:t>
            </a:r>
          </a:p>
          <a:p>
            <a:pPr marL="0" indent="0" algn="just">
              <a:buNone/>
            </a:pPr>
            <a:r>
              <a:rPr lang="uk-UA" sz="2400" b="1" dirty="0" smtClean="0">
                <a:solidFill>
                  <a:schemeClr val="accent6">
                    <a:lumMod val="75000"/>
                  </a:schemeClr>
                </a:solidFill>
              </a:rPr>
              <a:t>Золото, срібло, мідь, платину та паладій використо­вують для виготовлення ювелірних сплавів.</a:t>
            </a:r>
            <a:r>
              <a:rPr lang="uk-UA" sz="2400" dirty="0" smtClean="0"/>
              <a:t> Сплав золота </a:t>
            </a:r>
            <a:r>
              <a:rPr lang="uk-UA" sz="2400" dirty="0"/>
              <a:t>з паладієм за кольором нагадує платину, </a:t>
            </a:r>
            <a:r>
              <a:rPr lang="uk-UA" sz="2400" dirty="0" smtClean="0"/>
              <a:t>тому його </a:t>
            </a:r>
            <a:r>
              <a:rPr lang="uk-UA" sz="2400" dirty="0"/>
              <a:t>називають </a:t>
            </a:r>
            <a:r>
              <a:rPr lang="uk-UA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«білим золотом»</a:t>
            </a:r>
            <a:r>
              <a:rPr lang="uk-UA" sz="2400" dirty="0"/>
              <a:t>, домішки </a:t>
            </a:r>
            <a:r>
              <a:rPr lang="uk-UA" sz="2400" dirty="0" smtClean="0"/>
              <a:t>кадмію надають </a:t>
            </a:r>
            <a:r>
              <a:rPr lang="uk-UA" sz="2400" dirty="0"/>
              <a:t>золотим виробам зеленуватого відтінку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2269" y="4077072"/>
            <a:ext cx="5783758" cy="2597906"/>
          </a:xfrm>
          <a:prstGeom prst="rect">
            <a:avLst/>
          </a:prstGeom>
          <a:effectLst>
            <a:glow rad="127000">
              <a:schemeClr val="tx2">
                <a:lumMod val="20000"/>
                <a:lumOff val="80000"/>
              </a:schemeClr>
            </a:glow>
            <a:softEdge rad="508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796" y="4101466"/>
            <a:ext cx="4619067" cy="2573512"/>
          </a:xfrm>
          <a:prstGeom prst="rect">
            <a:avLst/>
          </a:prstGeom>
          <a:effectLst>
            <a:glow rad="127000">
              <a:schemeClr val="accent1">
                <a:lumMod val="20000"/>
                <a:lumOff val="80000"/>
              </a:schemeClr>
            </a:glow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883616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17748" y="116632"/>
            <a:ext cx="11953328" cy="64807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3200" b="1" dirty="0">
                <a:solidFill>
                  <a:srgbClr val="0070C0"/>
                </a:solidFill>
              </a:rPr>
              <a:t>Бронза — твердий і стійкий до корозії сплав </a:t>
            </a:r>
            <a:r>
              <a:rPr lang="uk-UA" sz="3200" b="1" dirty="0" smtClean="0">
                <a:solidFill>
                  <a:srgbClr val="0070C0"/>
                </a:solidFill>
              </a:rPr>
              <a:t>олова з </a:t>
            </a:r>
            <a:r>
              <a:rPr lang="uk-UA" sz="3200" b="1" dirty="0">
                <a:solidFill>
                  <a:srgbClr val="0070C0"/>
                </a:solidFill>
              </a:rPr>
              <a:t>міддю (75-90% </a:t>
            </a:r>
            <a:r>
              <a:rPr lang="uk-UA" sz="3200" b="1" dirty="0" err="1">
                <a:solidFill>
                  <a:srgbClr val="0070C0"/>
                </a:solidFill>
              </a:rPr>
              <a:t>Си</a:t>
            </a:r>
            <a:r>
              <a:rPr lang="uk-UA" sz="3200" b="1" dirty="0">
                <a:solidFill>
                  <a:srgbClr val="0070C0"/>
                </a:solidFill>
              </a:rPr>
              <a:t>). </a:t>
            </a:r>
            <a:r>
              <a:rPr lang="uk-UA" sz="3200" b="1" dirty="0">
                <a:solidFill>
                  <a:schemeClr val="accent6">
                    <a:lumMod val="75000"/>
                  </a:schemeClr>
                </a:solidFill>
              </a:rPr>
              <a:t>З неї виготовляють деталі </a:t>
            </a:r>
            <a:r>
              <a:rPr lang="uk-UA" sz="3200" b="1" dirty="0" smtClean="0">
                <a:solidFill>
                  <a:schemeClr val="accent6">
                    <a:lumMod val="75000"/>
                  </a:schemeClr>
                </a:solidFill>
              </a:rPr>
              <a:t>ма­шин</a:t>
            </a:r>
            <a:r>
              <a:rPr lang="uk-UA" sz="3200" b="1" dirty="0">
                <a:solidFill>
                  <a:schemeClr val="accent6">
                    <a:lumMod val="75000"/>
                  </a:schemeClr>
                </a:solidFill>
              </a:rPr>
              <a:t>, свічники, статуї.</a:t>
            </a:r>
            <a:r>
              <a:rPr lang="uk-UA" sz="3200" b="1" dirty="0">
                <a:solidFill>
                  <a:srgbClr val="0070C0"/>
                </a:solidFill>
              </a:rPr>
              <a:t> Під час удару бронза </a:t>
            </a:r>
            <a:r>
              <a:rPr lang="uk-UA" sz="3200" b="1" dirty="0" smtClean="0">
                <a:solidFill>
                  <a:srgbClr val="0070C0"/>
                </a:solidFill>
              </a:rPr>
              <a:t>дзенькає сильніше</a:t>
            </a:r>
            <a:r>
              <a:rPr lang="uk-UA" sz="3200" b="1" dirty="0">
                <a:solidFill>
                  <a:srgbClr val="0070C0"/>
                </a:solidFill>
              </a:rPr>
              <a:t>, ніж мідь або олово. Тому саме з </a:t>
            </a:r>
            <a:r>
              <a:rPr lang="uk-UA" sz="3200" b="1" dirty="0" smtClean="0">
                <a:solidFill>
                  <a:srgbClr val="0070C0"/>
                </a:solidFill>
              </a:rPr>
              <a:t>бронзи відливали </a:t>
            </a:r>
            <a:r>
              <a:rPr lang="uk-UA" sz="3200" b="1" dirty="0">
                <a:solidFill>
                  <a:srgbClr val="0070C0"/>
                </a:solidFill>
              </a:rPr>
              <a:t>дзвони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4612" y="2033944"/>
            <a:ext cx="3960440" cy="4596631"/>
          </a:xfrm>
          <a:prstGeom prst="rect">
            <a:avLst/>
          </a:prstGeom>
          <a:effectLst>
            <a:glow rad="127000">
              <a:schemeClr val="accent1">
                <a:lumMod val="20000"/>
                <a:lumOff val="8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0927" y="2748083"/>
            <a:ext cx="3528392" cy="3168352"/>
          </a:xfrm>
          <a:prstGeom prst="rect">
            <a:avLst/>
          </a:prstGeom>
          <a:effectLst>
            <a:glow rad="127000">
              <a:schemeClr val="tx2">
                <a:lumMod val="20000"/>
                <a:lumOff val="8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884" y="2401509"/>
            <a:ext cx="3384376" cy="4230470"/>
          </a:xfrm>
          <a:prstGeom prst="rect">
            <a:avLst/>
          </a:prstGeom>
          <a:effectLst>
            <a:glow rad="127000">
              <a:schemeClr val="tx2">
                <a:lumMod val="20000"/>
                <a:lumOff val="8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307649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89756" y="260648"/>
            <a:ext cx="11881320" cy="61926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3600" b="1" dirty="0">
                <a:solidFill>
                  <a:schemeClr val="accent6">
                    <a:lumMod val="75000"/>
                  </a:schemeClr>
                </a:solidFill>
              </a:rPr>
              <a:t>Латунь — це сплав міді (до 50%) із цинком</a:t>
            </a:r>
            <a:r>
              <a:rPr lang="uk-UA" sz="3600" b="1" dirty="0"/>
              <a:t>. </a:t>
            </a:r>
            <a:r>
              <a:rPr lang="uk-UA" sz="3600" b="1" dirty="0" smtClean="0"/>
              <a:t>Вона набагато </a:t>
            </a:r>
            <a:r>
              <a:rPr lang="uk-UA" sz="3600" b="1" dirty="0"/>
              <a:t>твердіша, ніж метали в її складі, тому </a:t>
            </a:r>
            <a:r>
              <a:rPr lang="uk-UA" sz="3600" b="1" dirty="0" smtClean="0"/>
              <a:t>цей сплав </a:t>
            </a:r>
            <a:r>
              <a:rPr lang="uk-UA" sz="3600" b="1" dirty="0"/>
              <a:t>застосовують для виготовлення деталей </a:t>
            </a:r>
            <a:r>
              <a:rPr lang="uk-UA" sz="3600" b="1" dirty="0" smtClean="0"/>
              <a:t>машин та </a:t>
            </a:r>
            <a:r>
              <a:rPr lang="uk-UA" sz="3600" b="1" dirty="0"/>
              <a:t>сантехнічних виробів. Латунь має гарний </a:t>
            </a:r>
            <a:r>
              <a:rPr lang="uk-UA" sz="3600" b="1" dirty="0" smtClean="0"/>
              <a:t>золота­вий </a:t>
            </a:r>
            <a:r>
              <a:rPr lang="uk-UA" sz="3600" b="1" dirty="0"/>
              <a:t>колір, тому з неї виробляють </a:t>
            </a:r>
            <a:r>
              <a:rPr lang="uk-UA" sz="3600" b="1" dirty="0" err="1"/>
              <a:t>інтер’єрні</a:t>
            </a:r>
            <a:r>
              <a:rPr lang="uk-UA" sz="3600" b="1" dirty="0"/>
              <a:t> </a:t>
            </a:r>
            <a:r>
              <a:rPr lang="uk-UA" sz="3600" b="1" dirty="0" smtClean="0"/>
              <a:t>прикраси, корпуси </a:t>
            </a:r>
            <a:r>
              <a:rPr lang="uk-UA" sz="3600" b="1" dirty="0"/>
              <a:t>годинників, дверні ручки тощо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8308" y="3407092"/>
            <a:ext cx="6264696" cy="3310219"/>
          </a:xfrm>
          <a:prstGeom prst="rect">
            <a:avLst/>
          </a:prstGeom>
          <a:effectLst>
            <a:glow rad="127000">
              <a:schemeClr val="tx2">
                <a:lumMod val="20000"/>
                <a:lumOff val="8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780" y="4008391"/>
            <a:ext cx="3852686" cy="2708920"/>
          </a:xfrm>
          <a:prstGeom prst="rect">
            <a:avLst/>
          </a:prstGeom>
          <a:effectLst>
            <a:glow rad="127000">
              <a:schemeClr val="tx2">
                <a:lumMod val="20000"/>
                <a:lumOff val="8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496112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89755" y="260648"/>
            <a:ext cx="11999069" cy="64087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3200" b="1" dirty="0">
                <a:solidFill>
                  <a:srgbClr val="FF0000"/>
                </a:solidFill>
              </a:rPr>
              <a:t>Мельхіор — стійкий до корозії сплав міді з </a:t>
            </a:r>
            <a:r>
              <a:rPr lang="uk-UA" sz="3200" b="1" dirty="0" smtClean="0">
                <a:solidFill>
                  <a:srgbClr val="FF0000"/>
                </a:solidFill>
              </a:rPr>
              <a:t>нікелем (до </a:t>
            </a:r>
            <a:r>
              <a:rPr lang="uk-UA" sz="3200" b="1" dirty="0">
                <a:solidFill>
                  <a:srgbClr val="FF0000"/>
                </a:solidFill>
              </a:rPr>
              <a:t>30% </a:t>
            </a:r>
            <a:r>
              <a:rPr lang="en-US" sz="3200" b="1" dirty="0">
                <a:solidFill>
                  <a:srgbClr val="FF0000"/>
                </a:solidFill>
              </a:rPr>
              <a:t>Ni)</a:t>
            </a:r>
            <a:r>
              <a:rPr lang="en-US" sz="3200" dirty="0"/>
              <a:t>. </a:t>
            </a:r>
            <a:r>
              <a:rPr lang="uk-UA" sz="3200" dirty="0"/>
              <a:t>Із нього виготовляють деталі </a:t>
            </a:r>
            <a:r>
              <a:rPr lang="uk-UA" sz="3200" dirty="0" smtClean="0"/>
              <a:t>машин, високоякісні </a:t>
            </a:r>
            <a:r>
              <a:rPr lang="uk-UA" sz="3200" dirty="0"/>
              <a:t>деталі морських човнів, посуд, </a:t>
            </a:r>
            <a:r>
              <a:rPr lang="uk-UA" sz="3200" dirty="0" smtClean="0"/>
              <a:t>столові прибори</a:t>
            </a:r>
            <a:r>
              <a:rPr lang="uk-UA" sz="3200" dirty="0"/>
              <a:t>. Ще більшу корозійну стійкість і </a:t>
            </a:r>
            <a:r>
              <a:rPr lang="uk-UA" sz="3200" dirty="0" smtClean="0"/>
              <a:t>стійкість до </a:t>
            </a:r>
            <a:r>
              <a:rPr lang="uk-UA" sz="3200" dirty="0"/>
              <a:t>стирання має сплав монель (33% </a:t>
            </a:r>
            <a:r>
              <a:rPr lang="uk-UA" sz="3200" dirty="0" err="1"/>
              <a:t>Си</a:t>
            </a:r>
            <a:r>
              <a:rPr lang="uk-UA" sz="3200" dirty="0"/>
              <a:t> і 66% </a:t>
            </a:r>
            <a:r>
              <a:rPr lang="en-US" sz="3200" dirty="0"/>
              <a:t>Ni</a:t>
            </a:r>
            <a:r>
              <a:rPr lang="en-US" sz="3200" dirty="0" smtClean="0"/>
              <a:t>),</a:t>
            </a:r>
            <a:r>
              <a:rPr lang="uk-UA" sz="3200" dirty="0" smtClean="0"/>
              <a:t> із </a:t>
            </a:r>
            <a:r>
              <a:rPr lang="uk-UA" sz="3200" dirty="0"/>
              <a:t>нього виробляють частини двигунів, лопаті </a:t>
            </a:r>
            <a:r>
              <a:rPr lang="uk-UA" sz="3200" dirty="0" smtClean="0"/>
              <a:t>турбін,а </a:t>
            </a:r>
            <a:r>
              <a:rPr lang="uk-UA" sz="3200" dirty="0"/>
              <a:t>також монети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796" y="3004471"/>
            <a:ext cx="5040560" cy="3600400"/>
          </a:xfrm>
          <a:prstGeom prst="rect">
            <a:avLst/>
          </a:prstGeom>
          <a:effectLst>
            <a:glow rad="127000">
              <a:schemeClr val="tx2">
                <a:lumMod val="20000"/>
                <a:lumOff val="8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4412" y="2784726"/>
            <a:ext cx="5832647" cy="3884634"/>
          </a:xfrm>
          <a:prstGeom prst="rect">
            <a:avLst/>
          </a:prstGeom>
          <a:effectLst>
            <a:glow rad="127000">
              <a:schemeClr val="tx2">
                <a:lumMod val="20000"/>
                <a:lumOff val="8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547944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89755" y="260648"/>
            <a:ext cx="11999069" cy="57591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b="1" dirty="0">
                <a:solidFill>
                  <a:srgbClr val="0070C0"/>
                </a:solidFill>
              </a:rPr>
              <a:t>Д</a:t>
            </a:r>
            <a:r>
              <a:rPr lang="ru-RU" sz="3600" b="1" dirty="0" smtClean="0">
                <a:solidFill>
                  <a:srgbClr val="0070C0"/>
                </a:solidFill>
              </a:rPr>
              <a:t>обре </a:t>
            </a:r>
            <a:r>
              <a:rPr lang="ru-RU" sz="3600" b="1" dirty="0" err="1">
                <a:solidFill>
                  <a:srgbClr val="0070C0"/>
                </a:solidFill>
              </a:rPr>
              <a:t>відомий</a:t>
            </a:r>
            <a:r>
              <a:rPr lang="ru-RU" sz="3600" b="1" dirty="0">
                <a:solidFill>
                  <a:srgbClr val="0070C0"/>
                </a:solidFill>
              </a:rPr>
              <a:t> </a:t>
            </a:r>
            <a:r>
              <a:rPr lang="ru-RU" sz="3600" b="1" dirty="0" err="1">
                <a:solidFill>
                  <a:srgbClr val="0070C0"/>
                </a:solidFill>
              </a:rPr>
              <a:t>припій</a:t>
            </a:r>
            <a:r>
              <a:rPr lang="ru-RU" sz="3600" b="1" dirty="0">
                <a:solidFill>
                  <a:srgbClr val="0070C0"/>
                </a:solidFill>
              </a:rPr>
              <a:t> — </a:t>
            </a:r>
            <a:r>
              <a:rPr lang="ru-RU" sz="3600" b="1" dirty="0" smtClean="0">
                <a:solidFill>
                  <a:srgbClr val="0070C0"/>
                </a:solidFill>
              </a:rPr>
              <a:t>легкоплав­кий </a:t>
            </a:r>
            <a:r>
              <a:rPr lang="ru-RU" sz="3600" b="1" dirty="0">
                <a:solidFill>
                  <a:srgbClr val="0070C0"/>
                </a:solidFill>
              </a:rPr>
              <a:t>сплав </a:t>
            </a:r>
            <a:r>
              <a:rPr lang="ru-RU" sz="3600" b="1" dirty="0" err="1">
                <a:solidFill>
                  <a:srgbClr val="0070C0"/>
                </a:solidFill>
              </a:rPr>
              <a:t>із</a:t>
            </a:r>
            <a:r>
              <a:rPr lang="ru-RU" sz="3600" b="1" dirty="0">
                <a:solidFill>
                  <a:srgbClr val="0070C0"/>
                </a:solidFill>
              </a:rPr>
              <a:t> </a:t>
            </a:r>
            <a:r>
              <a:rPr lang="ru-RU" sz="3600" b="1" dirty="0" err="1">
                <a:solidFill>
                  <a:srgbClr val="00B050"/>
                </a:solidFill>
              </a:rPr>
              <a:t>двох</a:t>
            </a:r>
            <a:r>
              <a:rPr lang="ru-RU" sz="3600" b="1" dirty="0">
                <a:solidFill>
                  <a:srgbClr val="00B050"/>
                </a:solidFill>
              </a:rPr>
              <a:t> </a:t>
            </a:r>
            <a:r>
              <a:rPr lang="ru-RU" sz="3600" b="1" dirty="0" err="1">
                <a:solidFill>
                  <a:srgbClr val="00B050"/>
                </a:solidFill>
              </a:rPr>
              <a:t>частин</a:t>
            </a:r>
            <a:r>
              <a:rPr lang="ru-RU" sz="3600" b="1" dirty="0">
                <a:solidFill>
                  <a:srgbClr val="00B050"/>
                </a:solidFill>
              </a:rPr>
              <a:t> олова </a:t>
            </a:r>
            <a:r>
              <a:rPr lang="ru-RU" sz="3600" b="1" dirty="0">
                <a:solidFill>
                  <a:srgbClr val="0070C0"/>
                </a:solidFill>
              </a:rPr>
              <a:t>та </a:t>
            </a:r>
            <a:r>
              <a:rPr lang="ru-RU" sz="3600" b="1" dirty="0" err="1">
                <a:solidFill>
                  <a:schemeClr val="accent2">
                    <a:lumMod val="75000"/>
                  </a:schemeClr>
                </a:solidFill>
              </a:rPr>
              <a:t>однієї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2">
                    <a:lumMod val="75000"/>
                  </a:schemeClr>
                </a:solidFill>
              </a:rPr>
              <a:t>частини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2">
                    <a:lumMod val="75000"/>
                  </a:schemeClr>
                </a:solidFill>
              </a:rPr>
              <a:t>свинцю</a:t>
            </a:r>
            <a:r>
              <a:rPr lang="ru-RU" sz="3600" b="1" dirty="0">
                <a:solidFill>
                  <a:srgbClr val="0070C0"/>
                </a:solidFill>
              </a:rPr>
              <a:t>. </a:t>
            </a:r>
            <a:r>
              <a:rPr lang="ru-RU" sz="3600" b="1" dirty="0" err="1">
                <a:solidFill>
                  <a:srgbClr val="0070C0"/>
                </a:solidFill>
              </a:rPr>
              <a:t>Оскільки</a:t>
            </a:r>
            <a:r>
              <a:rPr lang="ru-RU" sz="3600" b="1" dirty="0">
                <a:solidFill>
                  <a:srgbClr val="0070C0"/>
                </a:solidFill>
              </a:rPr>
              <a:t> в </a:t>
            </a:r>
            <a:r>
              <a:rPr lang="ru-RU" sz="3600" b="1" dirty="0" err="1">
                <a:solidFill>
                  <a:srgbClr val="0070C0"/>
                </a:solidFill>
              </a:rPr>
              <a:t>розплавленому</a:t>
            </a:r>
            <a:r>
              <a:rPr lang="ru-RU" sz="3600" b="1" dirty="0">
                <a:solidFill>
                  <a:srgbClr val="0070C0"/>
                </a:solidFill>
              </a:rPr>
              <a:t> </a:t>
            </a:r>
            <a:r>
              <a:rPr lang="ru-RU" sz="3600" b="1" dirty="0" err="1">
                <a:solidFill>
                  <a:srgbClr val="0070C0"/>
                </a:solidFill>
              </a:rPr>
              <a:t>стані</a:t>
            </a:r>
            <a:r>
              <a:rPr lang="ru-RU" sz="3600" b="1" dirty="0">
                <a:solidFill>
                  <a:srgbClr val="0070C0"/>
                </a:solidFill>
              </a:rPr>
              <a:t> </a:t>
            </a:r>
            <a:r>
              <a:rPr lang="ru-RU" sz="3600" b="1" dirty="0" err="1">
                <a:solidFill>
                  <a:srgbClr val="0070C0"/>
                </a:solidFill>
              </a:rPr>
              <a:t>припій</a:t>
            </a:r>
            <a:r>
              <a:rPr lang="ru-RU" sz="3600" b="1" dirty="0">
                <a:solidFill>
                  <a:srgbClr val="0070C0"/>
                </a:solidFill>
              </a:rPr>
              <a:t> </a:t>
            </a:r>
            <a:r>
              <a:rPr lang="ru-RU" sz="3600" b="1" dirty="0" smtClean="0">
                <a:solidFill>
                  <a:srgbClr val="0070C0"/>
                </a:solidFill>
              </a:rPr>
              <a:t>легко </a:t>
            </a:r>
            <a:r>
              <a:rPr lang="ru-RU" sz="3600" b="1" dirty="0" err="1" smtClean="0">
                <a:solidFill>
                  <a:srgbClr val="0070C0"/>
                </a:solidFill>
              </a:rPr>
              <a:t>прилипає</a:t>
            </a:r>
            <a:r>
              <a:rPr lang="ru-RU" sz="3600" b="1" dirty="0" smtClean="0">
                <a:solidFill>
                  <a:srgbClr val="0070C0"/>
                </a:solidFill>
              </a:rPr>
              <a:t> </a:t>
            </a:r>
            <a:r>
              <a:rPr lang="ru-RU" sz="3600" b="1" dirty="0">
                <a:solidFill>
                  <a:srgbClr val="0070C0"/>
                </a:solidFill>
              </a:rPr>
              <a:t>до добре </a:t>
            </a:r>
            <a:r>
              <a:rPr lang="ru-RU" sz="3600" b="1" dirty="0" err="1">
                <a:solidFill>
                  <a:srgbClr val="0070C0"/>
                </a:solidFill>
              </a:rPr>
              <a:t>зачищеної</a:t>
            </a:r>
            <a:r>
              <a:rPr lang="ru-RU" sz="3600" b="1" dirty="0">
                <a:solidFill>
                  <a:srgbClr val="0070C0"/>
                </a:solidFill>
              </a:rPr>
              <a:t> </a:t>
            </a:r>
            <a:r>
              <a:rPr lang="ru-RU" sz="3600" b="1" dirty="0" err="1">
                <a:solidFill>
                  <a:srgbClr val="0070C0"/>
                </a:solidFill>
              </a:rPr>
              <a:t>металевої</a:t>
            </a:r>
            <a:r>
              <a:rPr lang="ru-RU" sz="3600" b="1" dirty="0">
                <a:solidFill>
                  <a:srgbClr val="0070C0"/>
                </a:solidFill>
              </a:rPr>
              <a:t> </a:t>
            </a:r>
            <a:r>
              <a:rPr lang="ru-RU" sz="3600" b="1" dirty="0" err="1">
                <a:solidFill>
                  <a:srgbClr val="0070C0"/>
                </a:solidFill>
              </a:rPr>
              <a:t>поверхні</a:t>
            </a:r>
            <a:r>
              <a:rPr lang="ru-RU" sz="3600" b="1" dirty="0">
                <a:solidFill>
                  <a:srgbClr val="0070C0"/>
                </a:solidFill>
              </a:rPr>
              <a:t>, </a:t>
            </a:r>
            <a:r>
              <a:rPr lang="ru-RU" sz="3600" b="1" dirty="0" err="1" smtClean="0">
                <a:solidFill>
                  <a:srgbClr val="0070C0"/>
                </a:solidFill>
              </a:rPr>
              <a:t>його</a:t>
            </a:r>
            <a:r>
              <a:rPr lang="ru-RU" sz="3600" b="1" dirty="0" smtClean="0">
                <a:solidFill>
                  <a:srgbClr val="0070C0"/>
                </a:solidFill>
              </a:rPr>
              <a:t> </a:t>
            </a:r>
            <a:r>
              <a:rPr lang="ru-RU" sz="3600" b="1" dirty="0" err="1" smtClean="0">
                <a:solidFill>
                  <a:srgbClr val="0070C0"/>
                </a:solidFill>
              </a:rPr>
              <a:t>використовують</a:t>
            </a:r>
            <a:r>
              <a:rPr lang="ru-RU" sz="3600" b="1" dirty="0" smtClean="0">
                <a:solidFill>
                  <a:srgbClr val="0070C0"/>
                </a:solidFill>
              </a:rPr>
              <a:t> </a:t>
            </a:r>
            <a:r>
              <a:rPr lang="ru-RU" sz="3600" b="1" dirty="0">
                <a:solidFill>
                  <a:srgbClr val="0070C0"/>
                </a:solidFill>
              </a:rPr>
              <a:t>для </a:t>
            </a:r>
            <a:r>
              <a:rPr lang="ru-RU" sz="3600" b="1" dirty="0" err="1">
                <a:solidFill>
                  <a:srgbClr val="0070C0"/>
                </a:solidFill>
              </a:rPr>
              <a:t>паяння</a:t>
            </a:r>
            <a:r>
              <a:rPr lang="ru-RU" sz="3600" b="1" dirty="0">
                <a:solidFill>
                  <a:srgbClr val="0070C0"/>
                </a:solidFill>
              </a:rPr>
              <a:t> </a:t>
            </a:r>
            <a:r>
              <a:rPr lang="ru-RU" sz="3600" b="1" dirty="0" err="1">
                <a:solidFill>
                  <a:srgbClr val="0070C0"/>
                </a:solidFill>
              </a:rPr>
              <a:t>металів</a:t>
            </a:r>
            <a:endParaRPr lang="uk-UA" sz="3600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4452" y="2924944"/>
            <a:ext cx="5457577" cy="3681242"/>
          </a:xfrm>
          <a:prstGeom prst="rect">
            <a:avLst/>
          </a:prstGeom>
          <a:effectLst>
            <a:glow rad="127000">
              <a:schemeClr val="tx2">
                <a:lumMod val="20000"/>
                <a:lumOff val="80000"/>
              </a:schemeClr>
            </a:glow>
            <a:softEdge rad="381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3741" y="2889107"/>
            <a:ext cx="4248472" cy="3744416"/>
          </a:xfrm>
          <a:prstGeom prst="rect">
            <a:avLst/>
          </a:prstGeom>
          <a:effectLst>
            <a:glow rad="127000">
              <a:schemeClr val="tx2">
                <a:lumMod val="20000"/>
                <a:lumOff val="80000"/>
              </a:schemeClr>
            </a:glow>
            <a:softEdge rad="25400"/>
          </a:effectLst>
        </p:spPr>
      </p:pic>
    </p:spTree>
    <p:extLst>
      <p:ext uri="{BB962C8B-B14F-4D97-AF65-F5344CB8AC3E}">
        <p14:creationId xmlns:p14="http://schemas.microsoft.com/office/powerpoint/2010/main" val="3490375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Watercolor_16x9">
  <a:themeElements>
    <a:clrScheme name="Watercolor_16x9">
      <a:dk1>
        <a:sysClr val="windowText" lastClr="000000"/>
      </a:dk1>
      <a:lt1>
        <a:sysClr val="window" lastClr="FFFFFF"/>
      </a:lt1>
      <a:dk2>
        <a:srgbClr val="09AFA7"/>
      </a:dk2>
      <a:lt2>
        <a:srgbClr val="AEF1EA"/>
      </a:lt2>
      <a:accent1>
        <a:srgbClr val="08CAC1"/>
      </a:accent1>
      <a:accent2>
        <a:srgbClr val="76C714"/>
      </a:accent2>
      <a:accent3>
        <a:srgbClr val="0E70C2"/>
      </a:accent3>
      <a:accent4>
        <a:srgbClr val="259F39"/>
      </a:accent4>
      <a:accent5>
        <a:srgbClr val="C8C015"/>
      </a:accent5>
      <a:accent6>
        <a:srgbClr val="444FDC"/>
      </a:accent6>
      <a:hlink>
        <a:srgbClr val="76C714"/>
      </a:hlink>
      <a:folHlink>
        <a:srgbClr val="7F7F7F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10793127_TF02886637_TF02886637" id="{65200D65-29FC-4DB9-AC2A-C65A677091ED}" vid="{35E22120-FD81-4782-BCBF-23DC24820687}"/>
    </a:ext>
  </a:extLst>
</a:theme>
</file>

<file path=ppt/theme/theme2.xml><?xml version="1.0" encoding="utf-8"?>
<a:theme xmlns:a="http://schemas.openxmlformats.org/drawingml/2006/main" name="Тема Office">
  <a:themeElements>
    <a:clrScheme name="Watercolor_16x9">
      <a:dk1>
        <a:sysClr val="windowText" lastClr="000000"/>
      </a:dk1>
      <a:lt1>
        <a:sysClr val="window" lastClr="FFFFFF"/>
      </a:lt1>
      <a:dk2>
        <a:srgbClr val="09AFA7"/>
      </a:dk2>
      <a:lt2>
        <a:srgbClr val="AEF1EA"/>
      </a:lt2>
      <a:accent1>
        <a:srgbClr val="08CAC1"/>
      </a:accent1>
      <a:accent2>
        <a:srgbClr val="76C714"/>
      </a:accent2>
      <a:accent3>
        <a:srgbClr val="0E70C2"/>
      </a:accent3>
      <a:accent4>
        <a:srgbClr val="259F39"/>
      </a:accent4>
      <a:accent5>
        <a:srgbClr val="C8C015"/>
      </a:accent5>
      <a:accent6>
        <a:srgbClr val="444FDC"/>
      </a:accent6>
      <a:hlink>
        <a:srgbClr val="76C714"/>
      </a:hlink>
      <a:folHlink>
        <a:srgbClr val="7F7F7F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Watercolor_16x9">
      <a:dk1>
        <a:sysClr val="windowText" lastClr="000000"/>
      </a:dk1>
      <a:lt1>
        <a:sysClr val="window" lastClr="FFFFFF"/>
      </a:lt1>
      <a:dk2>
        <a:srgbClr val="09AFA7"/>
      </a:dk2>
      <a:lt2>
        <a:srgbClr val="AEF1EA"/>
      </a:lt2>
      <a:accent1>
        <a:srgbClr val="08CAC1"/>
      </a:accent1>
      <a:accent2>
        <a:srgbClr val="76C714"/>
      </a:accent2>
      <a:accent3>
        <a:srgbClr val="0E70C2"/>
      </a:accent3>
      <a:accent4>
        <a:srgbClr val="259F39"/>
      </a:accent4>
      <a:accent5>
        <a:srgbClr val="C8C015"/>
      </a:accent5>
      <a:accent6>
        <a:srgbClr val="444FDC"/>
      </a:accent6>
      <a:hlink>
        <a:srgbClr val="76C714"/>
      </a:hlink>
      <a:folHlink>
        <a:srgbClr val="7F7F7F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Акварельна презентація (широкоформатна)</Template>
  <TotalTime>55</TotalTime>
  <Words>811</Words>
  <Application>Microsoft Office PowerPoint</Application>
  <PresentationFormat>Довільний</PresentationFormat>
  <Paragraphs>24</Paragraphs>
  <Slides>13</Slides>
  <Notes>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16" baseType="lpstr">
      <vt:lpstr>Arial</vt:lpstr>
      <vt:lpstr>Palatino Linotype</vt:lpstr>
      <vt:lpstr>Watercolor_16x9</vt:lpstr>
      <vt:lpstr>Застосування металів та їхніх сплавів</vt:lpstr>
      <vt:lpstr>ЗАПОВНИТИ ТАБЛИЦЮ</vt:lpstr>
      <vt:lpstr>Презентація PowerPoint</vt:lpstr>
      <vt:lpstr>Презентація PowerPoint</vt:lpstr>
      <vt:lpstr>Застосування сплавів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Застосування металів та їхніх сплавів</dc:title>
  <dc:creator>Закликовська А.В.</dc:creator>
  <cp:lastModifiedBy>Закликовська А.В.</cp:lastModifiedBy>
  <cp:revision>12</cp:revision>
  <dcterms:created xsi:type="dcterms:W3CDTF">2020-04-16T19:04:48Z</dcterms:created>
  <dcterms:modified xsi:type="dcterms:W3CDTF">2021-08-23T13:42:07Z</dcterms:modified>
</cp:coreProperties>
</file>