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8" r:id="rId6"/>
    <p:sldId id="277" r:id="rId7"/>
    <p:sldId id="279" r:id="rId8"/>
    <p:sldId id="281" r:id="rId9"/>
    <p:sldId id="282" r:id="rId10"/>
    <p:sldId id="276" r:id="rId11"/>
    <p:sldId id="280" r:id="rId12"/>
    <p:sldId id="283" r:id="rId13"/>
    <p:sldId id="284" r:id="rId14"/>
    <p:sldId id="271" r:id="rId15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108" y="30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9767E6-5926-46EA-A3B6-5A19D90B50C3}" type="datetime1">
              <a:rPr lang="uk-UA" smtClean="0"/>
              <a:t>13.04.2020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34A4844B-5D5D-4D8E-9E71-6B297DF4019B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AA4FAA7-C6AC-452A-B081-96A831E96166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8DE0FDE7-FE71-46E3-9512-437B13AD5F4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74813" y="4876800"/>
            <a:ext cx="71627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Альтернативне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A18976D-F579-4C27-9306-05860D959CF3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CDF43B4-D2EB-454B-91ED-840C39CC98E4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14DFBBA7-C9EA-41EA-86FA-5D0792466731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0574D011-14F0-4C5B-A399-5291B81C85A5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7BE29EE-481D-43F0-9824-DF9830C1B50D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B36EEFD-D1CA-48C2-A7D0-D315BD695A27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E247D71-1946-4104-8000-E43BBF0CAB86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19EA9B5-0EF0-4FB6-B4CA-F15FA0F52DD5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A88E280-AD48-41DF-9DFB-681450B8A148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3018924-7F9D-4C19-9FA0-E60B499054CE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 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3" name="Прямокутник 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589EA4-2B48-44C3-A462-EA01C6DAA7E5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D721-1AD6-493B-8D4D-F4817EB1613B}" type="datetime1">
              <a:rPr lang="uk-UA" smtClean="0"/>
              <a:pPr/>
              <a:t>13.04.2020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5900" y="1484784"/>
            <a:ext cx="9361040" cy="3200400"/>
          </a:xfrm>
        </p:spPr>
        <p:txBody>
          <a:bodyPr rtlCol="0"/>
          <a:lstStyle/>
          <a:p>
            <a:pPr algn="ctr"/>
            <a:r>
              <a:rPr lang="ru-RU" sz="9600" b="1" dirty="0"/>
              <a:t>ЕКОЛОГІЧНА ПОЛІТИКА В УКРАЇНІ</a:t>
            </a:r>
            <a:endParaRPr lang="uk-UA" sz="9600" b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494012" y="5589240"/>
            <a:ext cx="7162799" cy="990600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3200" b="1" dirty="0" smtClean="0">
                <a:solidFill>
                  <a:schemeClr val="tx1"/>
                </a:solidFill>
              </a:rPr>
              <a:t>Біологія 11 клас</a:t>
            </a:r>
            <a:endParaRPr lang="uk-UA" sz="32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4685184"/>
            <a:ext cx="3322269" cy="174419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281" y="3429000"/>
            <a:ext cx="1849318" cy="324943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1764" y="260648"/>
            <a:ext cx="11521280" cy="6336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Для </a:t>
            </a:r>
            <a:r>
              <a:rPr lang="ru-RU" sz="3600" dirty="0" err="1"/>
              <a:t>здійснення</a:t>
            </a:r>
            <a:r>
              <a:rPr lang="ru-RU" sz="3600" dirty="0"/>
              <a:t> </a:t>
            </a:r>
            <a:r>
              <a:rPr lang="ru-RU" sz="3600" dirty="0" err="1">
                <a:solidFill>
                  <a:srgbClr val="FFFF00"/>
                </a:solidFill>
              </a:rPr>
              <a:t>ефективного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збереження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/>
              <a:t>природних</a:t>
            </a:r>
            <a:r>
              <a:rPr lang="ru-RU" sz="3600" dirty="0"/>
              <a:t> </a:t>
            </a:r>
            <a:r>
              <a:rPr lang="ru-RU" sz="3600" dirty="0" err="1"/>
              <a:t>ресурсів</a:t>
            </a:r>
            <a:r>
              <a:rPr lang="ru-RU" sz="3600" dirty="0"/>
              <a:t> </a:t>
            </a:r>
            <a:r>
              <a:rPr lang="ru-RU" sz="3600" dirty="0" err="1" smtClean="0"/>
              <a:t>Кабінет</a:t>
            </a:r>
            <a:r>
              <a:rPr lang="ru-RU" sz="3600" dirty="0" smtClean="0"/>
              <a:t> </a:t>
            </a:r>
            <a:r>
              <a:rPr lang="ru-RU" sz="3600" dirty="0" err="1" smtClean="0"/>
              <a:t>Міністрів</a:t>
            </a:r>
            <a:r>
              <a:rPr lang="ru-RU" sz="3600" dirty="0" smtClean="0"/>
              <a:t> </a:t>
            </a:r>
            <a:r>
              <a:rPr lang="ru-RU" sz="3600" dirty="0" err="1"/>
              <a:t>України</a:t>
            </a:r>
            <a:r>
              <a:rPr lang="ru-RU" sz="3600" dirty="0"/>
              <a:t> </a:t>
            </a:r>
            <a:r>
              <a:rPr lang="ru-RU" sz="3600" dirty="0" err="1"/>
              <a:t>визначив</a:t>
            </a:r>
            <a:r>
              <a:rPr lang="ru-RU" sz="3600" dirty="0"/>
              <a:t> порядок </a:t>
            </a:r>
            <a:r>
              <a:rPr lang="ru-RU" sz="3600" dirty="0" err="1"/>
              <a:t>ведення</a:t>
            </a:r>
            <a:r>
              <a:rPr lang="ru-RU" sz="3600" dirty="0"/>
              <a:t> </a:t>
            </a:r>
            <a:r>
              <a:rPr lang="ru-RU" sz="3600" dirty="0" err="1"/>
              <a:t>їхнього</a:t>
            </a:r>
            <a:r>
              <a:rPr lang="ru-RU" sz="3600" dirty="0"/>
              <a:t> державного </a:t>
            </a:r>
            <a:r>
              <a:rPr lang="ru-RU" sz="3600" dirty="0" err="1"/>
              <a:t>обліку</a:t>
            </a:r>
            <a:r>
              <a:rPr lang="ru-RU" sz="3600" dirty="0"/>
              <a:t> </a:t>
            </a:r>
            <a:r>
              <a:rPr lang="ru-RU" sz="3600" dirty="0" smtClean="0"/>
              <a:t>і кадастру</a:t>
            </a:r>
            <a:r>
              <a:rPr lang="ru-RU" sz="3600" dirty="0"/>
              <a:t>. В </a:t>
            </a:r>
            <a:r>
              <a:rPr lang="ru-RU" sz="3600" dirty="0" err="1"/>
              <a:t>Україні</a:t>
            </a:r>
            <a:r>
              <a:rPr lang="ru-RU" sz="3600" dirty="0"/>
              <a:t> </a:t>
            </a:r>
            <a:r>
              <a:rPr lang="ru-RU" sz="3600" dirty="0" err="1"/>
              <a:t>ведуть</a:t>
            </a:r>
            <a:r>
              <a:rPr lang="ru-RU" sz="3600" dirty="0"/>
              <a:t> </a:t>
            </a:r>
            <a:r>
              <a:rPr lang="ru-RU" sz="3600" dirty="0" err="1"/>
              <a:t>наступні</a:t>
            </a:r>
            <a:r>
              <a:rPr lang="ru-RU" sz="3600" dirty="0"/>
              <a:t> </a:t>
            </a:r>
            <a:r>
              <a:rPr lang="ru-RU" sz="3600" dirty="0" err="1"/>
              <a:t>кадастри</a:t>
            </a:r>
            <a:r>
              <a:rPr lang="ru-RU" sz="3600" dirty="0"/>
              <a:t>: </a:t>
            </a:r>
            <a:r>
              <a:rPr lang="ru-RU" sz="3600" dirty="0" err="1" smtClean="0">
                <a:solidFill>
                  <a:srgbClr val="FFFF00"/>
                </a:solidFill>
              </a:rPr>
              <a:t>Державни</a:t>
            </a:r>
            <a:r>
              <a:rPr lang="ru-RU" sz="3600" dirty="0" err="1">
                <a:solidFill>
                  <a:srgbClr val="FFFF00"/>
                </a:solidFill>
              </a:rPr>
              <a:t>й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кадастр </a:t>
            </a:r>
            <a:r>
              <a:rPr lang="ru-RU" sz="3600" dirty="0" err="1" smtClean="0">
                <a:solidFill>
                  <a:srgbClr val="FFFF00"/>
                </a:solidFill>
              </a:rPr>
              <a:t>тваринного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світу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/>
              <a:t>(1994</a:t>
            </a:r>
            <a:r>
              <a:rPr lang="ru-RU" sz="3600" dirty="0" smtClean="0"/>
              <a:t>) і  </a:t>
            </a:r>
            <a:r>
              <a:rPr lang="ru-RU" sz="3600" dirty="0" err="1" smtClean="0">
                <a:solidFill>
                  <a:srgbClr val="FF0000"/>
                </a:solidFill>
              </a:rPr>
              <a:t>Державний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кадастр </a:t>
            </a:r>
            <a:r>
              <a:rPr lang="ru-RU" sz="3600" dirty="0" err="1" smtClean="0">
                <a:solidFill>
                  <a:srgbClr val="FF0000"/>
                </a:solidFill>
              </a:rPr>
              <a:t>рослинного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світу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(2006</a:t>
            </a:r>
            <a:r>
              <a:rPr lang="ru-RU" sz="3600" dirty="0" smtClean="0"/>
              <a:t>), </a:t>
            </a:r>
            <a:r>
              <a:rPr lang="ru-RU" sz="3600" dirty="0" err="1" smtClean="0">
                <a:solidFill>
                  <a:srgbClr val="FFFF00"/>
                </a:solidFill>
              </a:rPr>
              <a:t>Державний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кадастр </a:t>
            </a:r>
            <a:r>
              <a:rPr lang="ru-RU" sz="3600" dirty="0" err="1" smtClean="0">
                <a:solidFill>
                  <a:srgbClr val="FFFF00"/>
                </a:solidFill>
              </a:rPr>
              <a:t>території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та </a:t>
            </a:r>
            <a:r>
              <a:rPr lang="ru-RU" sz="3600" dirty="0" err="1" smtClean="0">
                <a:solidFill>
                  <a:srgbClr val="FFFF00"/>
                </a:solidFill>
              </a:rPr>
              <a:t>обєктів</a:t>
            </a:r>
            <a:r>
              <a:rPr lang="ru-RU" sz="3600" dirty="0" smtClean="0">
                <a:solidFill>
                  <a:srgbClr val="FFFF00"/>
                </a:solidFill>
              </a:rPr>
              <a:t> природно-</a:t>
            </a:r>
            <a:r>
              <a:rPr lang="ru-RU" sz="3600" dirty="0" err="1" smtClean="0">
                <a:solidFill>
                  <a:srgbClr val="FFFF00"/>
                </a:solidFill>
              </a:rPr>
              <a:t>заповідного</a:t>
            </a:r>
            <a:r>
              <a:rPr lang="ru-RU" sz="3600" dirty="0" smtClean="0">
                <a:solidFill>
                  <a:srgbClr val="FFFF00"/>
                </a:solidFill>
              </a:rPr>
              <a:t> фонду </a:t>
            </a:r>
            <a:r>
              <a:rPr lang="ru-RU" sz="3600" dirty="0"/>
              <a:t>(2005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4509120"/>
            <a:ext cx="3865612" cy="211207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8628" y="4323801"/>
            <a:ext cx="3744416" cy="229739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74" y="4341281"/>
            <a:ext cx="1690688" cy="2376488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1043486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-157150" y="404664"/>
            <a:ext cx="12503124" cy="1143000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6000" b="1" dirty="0" smtClean="0">
                <a:solidFill>
                  <a:srgbClr val="FFFF00"/>
                </a:solidFill>
              </a:rPr>
              <a:t>ЗАВДАННЯ: заповніть таблицю</a:t>
            </a:r>
            <a:endParaRPr lang="uk-UA" sz="6000" b="1" dirty="0">
              <a:solidFill>
                <a:srgbClr val="FFFF00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1916832"/>
            <a:ext cx="11377264" cy="4536504"/>
          </a:xfrm>
        </p:spPr>
      </p:pic>
    </p:spTree>
    <p:extLst>
      <p:ext uri="{BB962C8B-B14F-4D97-AF65-F5344CB8AC3E}">
        <p14:creationId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24165"/>
            <a:ext cx="12188825" cy="1247800"/>
          </a:xfrm>
        </p:spPr>
        <p:txBody>
          <a:bodyPr/>
          <a:lstStyle/>
          <a:p>
            <a:pPr algn="ctr"/>
            <a:r>
              <a:rPr lang="uk-UA" b="1" dirty="0" smtClean="0"/>
              <a:t>ЕМБЛЕМА ЯКОЇ ОРГАНІЗАЦІЇ ЗОБРАЖЕНА?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1828800"/>
            <a:ext cx="10400837" cy="4696544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3266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116632"/>
            <a:ext cx="7920880" cy="6912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Всесвітній </a:t>
            </a:r>
            <a:r>
              <a:rPr lang="uk-UA" dirty="0"/>
              <a:t>фонд дикої природи </a:t>
            </a:r>
            <a:r>
              <a:rPr lang="uk-UA" dirty="0" smtClean="0"/>
              <a:t>(</a:t>
            </a:r>
            <a:r>
              <a:rPr lang="en-US" dirty="0" smtClean="0"/>
              <a:t>WWF</a:t>
            </a:r>
            <a:r>
              <a:rPr lang="en-US" dirty="0"/>
              <a:t>) — </a:t>
            </a:r>
            <a:r>
              <a:rPr lang="uk-UA" dirty="0"/>
              <a:t>міжнародна неурядова організація, що займається збереженням природи, дослідженнями та відновленням природного середовища.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>
                <a:solidFill>
                  <a:srgbClr val="FFFF00"/>
                </a:solidFill>
              </a:rPr>
              <a:t>Це </a:t>
            </a:r>
            <a:r>
              <a:rPr lang="uk-UA" dirty="0">
                <a:solidFill>
                  <a:srgbClr val="FFFF00"/>
                </a:solidFill>
              </a:rPr>
              <a:t>найбільша незалежна природоохоронна організація у світі, що має близько 5 млн працівників та добровольців по всьому світу, працюючи в понад 120 країн. </a:t>
            </a:r>
            <a:endParaRPr lang="uk-UA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uk-UA" dirty="0" smtClean="0"/>
              <a:t>Щорічно </a:t>
            </a:r>
            <a:r>
              <a:rPr lang="en-US" dirty="0"/>
              <a:t>WWF </a:t>
            </a:r>
            <a:r>
              <a:rPr lang="uk-UA" dirty="0"/>
              <a:t>здійснює понад 1200 екологічних проектів, привертаючи увагу мільйонів людей до проблем охорони довкілля і їхнього рішення.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>
                <a:solidFill>
                  <a:srgbClr val="FFFF00"/>
                </a:solidFill>
              </a:rPr>
              <a:t>Організація </a:t>
            </a:r>
            <a:r>
              <a:rPr lang="uk-UA" dirty="0">
                <a:solidFill>
                  <a:srgbClr val="FFFF00"/>
                </a:solidFill>
              </a:rPr>
              <a:t>існує на добровільних внесках, приблизно 9 % її бюджету поступає від приватних </a:t>
            </a:r>
            <a:r>
              <a:rPr lang="uk-UA" dirty="0" smtClean="0">
                <a:solidFill>
                  <a:srgbClr val="FFFF00"/>
                </a:solidFill>
              </a:rPr>
              <a:t>пожертв</a:t>
            </a:r>
          </a:p>
          <a:p>
            <a:pPr marL="0" indent="0" algn="just">
              <a:buNone/>
            </a:pPr>
            <a:r>
              <a:rPr lang="ru-RU" dirty="0"/>
              <a:t>Головна мета — </a:t>
            </a:r>
            <a:r>
              <a:rPr lang="ru-RU" dirty="0" err="1">
                <a:solidFill>
                  <a:srgbClr val="00B0F0"/>
                </a:solidFill>
              </a:rPr>
              <a:t>збереження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біологічної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різноманітності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Землі</a:t>
            </a:r>
            <a:r>
              <a:rPr lang="ru-RU" dirty="0"/>
              <a:t>. Символ </a:t>
            </a:r>
            <a:r>
              <a:rPr lang="ru-RU" dirty="0" err="1"/>
              <a:t>Всесвітнього</a:t>
            </a:r>
            <a:r>
              <a:rPr lang="ru-RU" dirty="0"/>
              <a:t> фонду </a:t>
            </a:r>
            <a:r>
              <a:rPr lang="ru-RU" dirty="0" err="1"/>
              <a:t>природи</a:t>
            </a:r>
            <a:r>
              <a:rPr lang="ru-RU" dirty="0"/>
              <a:t> — </a:t>
            </a:r>
            <a:r>
              <a:rPr lang="ru-RU" dirty="0" err="1">
                <a:solidFill>
                  <a:srgbClr val="FFC000"/>
                </a:solidFill>
              </a:rPr>
              <a:t>гігантська</a:t>
            </a:r>
            <a:r>
              <a:rPr lang="ru-RU" dirty="0">
                <a:solidFill>
                  <a:srgbClr val="FFC000"/>
                </a:solidFill>
              </a:rPr>
              <a:t> панда</a:t>
            </a:r>
            <a:endParaRPr lang="uk-UA" dirty="0"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644" y="268120"/>
            <a:ext cx="3888432" cy="346710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8506680" y="3755843"/>
            <a:ext cx="3240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B050"/>
                </a:solidFill>
              </a:rPr>
              <a:t>World Wildlife Fund</a:t>
            </a:r>
            <a:endParaRPr lang="uk-UA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62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6" y="29910"/>
            <a:ext cx="11665296" cy="2975992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ЕКОЛОГІЧНА ПОЛІТИКА </a:t>
            </a:r>
            <a:r>
              <a:rPr lang="uk-UA" dirty="0"/>
              <a:t>– це діяльність суспільства і держави, </a:t>
            </a:r>
            <a:r>
              <a:rPr lang="uk-UA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спрямована </a:t>
            </a:r>
            <a:r>
              <a:rPr lang="uk-UA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на охорону та оздоровлення природного середовища</a:t>
            </a:r>
            <a:r>
              <a:rPr lang="uk-UA" dirty="0"/>
              <a:t>, </a:t>
            </a:r>
            <a:r>
              <a:rPr lang="uk-UA" dirty="0">
                <a:solidFill>
                  <a:schemeClr val="accent4"/>
                </a:solidFill>
              </a:rPr>
              <a:t>ефективне </a:t>
            </a:r>
            <a:r>
              <a:rPr lang="uk-UA" dirty="0" smtClean="0">
                <a:solidFill>
                  <a:schemeClr val="accent4"/>
                </a:solidFill>
              </a:rPr>
              <a:t>поєднання функцій </a:t>
            </a:r>
            <a:r>
              <a:rPr lang="uk-UA" dirty="0">
                <a:solidFill>
                  <a:schemeClr val="accent4"/>
                </a:solidFill>
              </a:rPr>
              <a:t>природокористування і охорони довкілля</a:t>
            </a:r>
            <a:r>
              <a:rPr lang="uk-UA" dirty="0"/>
              <a:t>, </a:t>
            </a:r>
            <a:r>
              <a:rPr lang="uk-UA" dirty="0">
                <a:solidFill>
                  <a:srgbClr val="FFC000"/>
                </a:solidFill>
              </a:rPr>
              <a:t>забезпечення екологічної </a:t>
            </a:r>
            <a:r>
              <a:rPr lang="uk-UA" dirty="0" smtClean="0">
                <a:solidFill>
                  <a:srgbClr val="FFC000"/>
                </a:solidFill>
              </a:rPr>
              <a:t>безпеки громадян</a:t>
            </a:r>
            <a:endParaRPr lang="uk-UA" dirty="0">
              <a:solidFill>
                <a:srgbClr val="FFC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1766" y="3005902"/>
            <a:ext cx="11665296" cy="359145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3200" b="1" dirty="0">
                <a:solidFill>
                  <a:srgbClr val="FFFF00"/>
                </a:solidFill>
              </a:rPr>
              <a:t>Ієрархія </a:t>
            </a:r>
            <a:r>
              <a:rPr lang="uk-UA" sz="3200" b="1" dirty="0" err="1" smtClean="0">
                <a:solidFill>
                  <a:srgbClr val="FFFF00"/>
                </a:solidFill>
              </a:rPr>
              <a:t>екополітики</a:t>
            </a:r>
            <a:endParaRPr lang="uk-UA" sz="32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uk-UA" sz="3200" dirty="0" smtClean="0"/>
              <a:t>1)</a:t>
            </a:r>
            <a:r>
              <a:rPr lang="ru-RU" sz="3200" u="sng" dirty="0" err="1" smtClean="0"/>
              <a:t>міжна­родно­глобальної</a:t>
            </a:r>
            <a:r>
              <a:rPr lang="ru-RU" sz="3200" u="sng" dirty="0" smtClean="0"/>
              <a:t> </a:t>
            </a:r>
            <a:r>
              <a:rPr lang="ru-RU" sz="3200" u="sng" dirty="0" err="1"/>
              <a:t>екополітики</a:t>
            </a:r>
            <a:r>
              <a:rPr lang="ru-RU" sz="3200" u="sng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наприклад</a:t>
            </a:r>
            <a:r>
              <a:rPr lang="ru-RU" sz="3200" dirty="0"/>
              <a:t>, </a:t>
            </a:r>
            <a:r>
              <a:rPr lang="ru-RU" sz="3200" dirty="0" err="1"/>
              <a:t>встановлюються</a:t>
            </a:r>
            <a:r>
              <a:rPr lang="ru-RU" sz="3200" dirty="0"/>
              <a:t> </a:t>
            </a:r>
            <a:r>
              <a:rPr lang="ru-RU" sz="3200" dirty="0" err="1"/>
              <a:t>економічні</a:t>
            </a:r>
            <a:r>
              <a:rPr lang="ru-RU" sz="3200" dirty="0"/>
              <a:t> </a:t>
            </a:r>
            <a:r>
              <a:rPr lang="ru-RU" sz="3200" dirty="0" err="1" smtClean="0"/>
              <a:t>зони</a:t>
            </a:r>
            <a:r>
              <a:rPr lang="ru-RU" sz="3200" dirty="0"/>
              <a:t> </a:t>
            </a:r>
            <a:r>
              <a:rPr lang="ru-RU" sz="3200" dirty="0" smtClean="0"/>
              <a:t>в </a:t>
            </a:r>
            <a:r>
              <a:rPr lang="ru-RU" sz="3200" dirty="0" err="1"/>
              <a:t>Світовому</a:t>
            </a:r>
            <a:r>
              <a:rPr lang="ru-RU" sz="3200" dirty="0"/>
              <a:t> </a:t>
            </a:r>
            <a:r>
              <a:rPr lang="ru-RU" sz="3200" dirty="0" err="1" smtClean="0"/>
              <a:t>океані</a:t>
            </a:r>
            <a:r>
              <a:rPr lang="ru-RU" sz="3200" dirty="0" smtClean="0"/>
              <a:t>)</a:t>
            </a:r>
          </a:p>
          <a:p>
            <a:pPr marL="0" indent="0" algn="just">
              <a:buNone/>
            </a:pPr>
            <a:r>
              <a:rPr lang="ru-RU" sz="3200" u="sng" dirty="0" smtClean="0">
                <a:solidFill>
                  <a:srgbClr val="FFFF00"/>
                </a:solidFill>
              </a:rPr>
              <a:t>2)</a:t>
            </a:r>
            <a:r>
              <a:rPr lang="ru-RU" sz="3200" u="sng" dirty="0" err="1" smtClean="0">
                <a:solidFill>
                  <a:srgbClr val="FFFF00"/>
                </a:solidFill>
              </a:rPr>
              <a:t>регіональної</a:t>
            </a:r>
            <a:r>
              <a:rPr lang="ru-RU" sz="3200" u="sng" dirty="0" smtClean="0">
                <a:solidFill>
                  <a:srgbClr val="FFFF00"/>
                </a:solidFill>
              </a:rPr>
              <a:t> </a:t>
            </a:r>
            <a:r>
              <a:rPr lang="ru-RU" sz="3200" u="sng" dirty="0" err="1">
                <a:solidFill>
                  <a:srgbClr val="FFFF00"/>
                </a:solidFill>
              </a:rPr>
              <a:t>екополітики</a:t>
            </a:r>
            <a:r>
              <a:rPr lang="ru-RU" sz="3200" u="sng" dirty="0">
                <a:solidFill>
                  <a:srgbClr val="FFFF00"/>
                </a:solidFill>
              </a:rPr>
              <a:t> </a:t>
            </a:r>
            <a:r>
              <a:rPr lang="ru-RU" sz="3200" dirty="0">
                <a:solidFill>
                  <a:srgbClr val="FFFF00"/>
                </a:solidFill>
              </a:rPr>
              <a:t>(</a:t>
            </a:r>
            <a:r>
              <a:rPr lang="ru-RU" sz="3200" dirty="0" err="1">
                <a:solidFill>
                  <a:srgbClr val="FFFF00"/>
                </a:solidFill>
              </a:rPr>
              <a:t>наприклад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</a:rPr>
              <a:t>створення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прикордонних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заповідників</a:t>
            </a:r>
            <a:r>
              <a:rPr lang="ru-RU" sz="3200" dirty="0" smtClean="0">
                <a:solidFill>
                  <a:srgbClr val="FFFF00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ru-RU" sz="3200" dirty="0" smtClean="0"/>
              <a:t>3)</a:t>
            </a:r>
            <a:r>
              <a:rPr lang="ru-RU" sz="3200" u="sng" dirty="0" err="1" smtClean="0"/>
              <a:t>національної</a:t>
            </a:r>
            <a:r>
              <a:rPr lang="ru-RU" sz="3200" u="sng" dirty="0" smtClean="0"/>
              <a:t> </a:t>
            </a:r>
            <a:r>
              <a:rPr lang="ru-RU" sz="3200" u="sng" dirty="0"/>
              <a:t>(</a:t>
            </a:r>
            <a:r>
              <a:rPr lang="ru-RU" sz="3200" u="sng" dirty="0" err="1"/>
              <a:t>державної</a:t>
            </a:r>
            <a:r>
              <a:rPr lang="ru-RU" sz="3200" u="sng" dirty="0"/>
              <a:t>) </a:t>
            </a:r>
            <a:r>
              <a:rPr lang="ru-RU" sz="3200" u="sng" dirty="0" err="1"/>
              <a:t>екополітики</a:t>
            </a:r>
            <a:r>
              <a:rPr lang="ru-RU" sz="3200" dirty="0"/>
              <a:t> (</a:t>
            </a:r>
            <a:r>
              <a:rPr lang="ru-RU" sz="3200" dirty="0" err="1" smtClean="0"/>
              <a:t>наприклад</a:t>
            </a:r>
            <a:r>
              <a:rPr lang="ru-RU" sz="3200" dirty="0" smtClean="0"/>
              <a:t>, </a:t>
            </a:r>
            <a:r>
              <a:rPr lang="ru-RU" sz="3200" dirty="0" err="1" smtClean="0"/>
              <a:t>прийняття</a:t>
            </a:r>
            <a:r>
              <a:rPr lang="ru-RU" sz="3200" dirty="0" smtClean="0"/>
              <a:t> </a:t>
            </a:r>
            <a:r>
              <a:rPr lang="ru-RU" sz="3200" dirty="0"/>
              <a:t>і </a:t>
            </a:r>
            <a:r>
              <a:rPr lang="ru-RU" sz="3200" dirty="0" err="1"/>
              <a:t>реалізація</a:t>
            </a:r>
            <a:r>
              <a:rPr lang="ru-RU" sz="3200" dirty="0"/>
              <a:t> </a:t>
            </a:r>
            <a:r>
              <a:rPr lang="ru-RU" sz="3200" dirty="0" err="1"/>
              <a:t>природоохоронних</a:t>
            </a:r>
            <a:r>
              <a:rPr lang="ru-RU" sz="3200" dirty="0"/>
              <a:t> </a:t>
            </a:r>
            <a:r>
              <a:rPr lang="ru-RU" sz="3200" dirty="0" err="1" smtClean="0"/>
              <a:t>законів</a:t>
            </a:r>
            <a:r>
              <a:rPr lang="ru-RU" sz="3200" dirty="0" smtClean="0"/>
              <a:t>)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4)</a:t>
            </a:r>
            <a:r>
              <a:rPr lang="ru-RU" sz="3200" u="sng" dirty="0" err="1" smtClean="0">
                <a:solidFill>
                  <a:srgbClr val="FFFF00"/>
                </a:solidFill>
              </a:rPr>
              <a:t>локальної</a:t>
            </a:r>
            <a:r>
              <a:rPr lang="ru-RU" sz="3200" u="sng" dirty="0" smtClean="0">
                <a:solidFill>
                  <a:srgbClr val="FFFF00"/>
                </a:solidFill>
              </a:rPr>
              <a:t> </a:t>
            </a:r>
            <a:r>
              <a:rPr lang="ru-RU" sz="3200" u="sng" dirty="0" err="1">
                <a:solidFill>
                  <a:srgbClr val="FFFF00"/>
                </a:solidFill>
              </a:rPr>
              <a:t>екополітики</a:t>
            </a:r>
            <a:r>
              <a:rPr lang="ru-RU" sz="3200" u="sng" dirty="0">
                <a:solidFill>
                  <a:srgbClr val="FFFF00"/>
                </a:solidFill>
              </a:rPr>
              <a:t> </a:t>
            </a:r>
            <a:r>
              <a:rPr lang="ru-RU" sz="3200" dirty="0">
                <a:solidFill>
                  <a:srgbClr val="FFFF00"/>
                </a:solidFill>
              </a:rPr>
              <a:t>(</a:t>
            </a:r>
            <a:r>
              <a:rPr lang="ru-RU" sz="3200" dirty="0" err="1">
                <a:solidFill>
                  <a:srgbClr val="FFFF00"/>
                </a:solidFill>
              </a:rPr>
              <a:t>наприклад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політика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економічного</a:t>
            </a:r>
            <a:r>
              <a:rPr lang="ru-RU" sz="3200" dirty="0">
                <a:solidFill>
                  <a:srgbClr val="FFFF00"/>
                </a:solidFill>
              </a:rPr>
              <a:t> району </a:t>
            </a:r>
            <a:r>
              <a:rPr lang="ru-RU" sz="3200" dirty="0" err="1">
                <a:solidFill>
                  <a:srgbClr val="FFFF00"/>
                </a:solidFill>
              </a:rPr>
              <a:t>або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міста</a:t>
            </a:r>
            <a:r>
              <a:rPr lang="ru-RU" sz="3200" dirty="0">
                <a:solidFill>
                  <a:srgbClr val="FFFF00"/>
                </a:solidFill>
              </a:rPr>
              <a:t>)</a:t>
            </a:r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36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404664"/>
            <a:ext cx="11855052" cy="6453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err="1">
                <a:solidFill>
                  <a:srgbClr val="FFFF00"/>
                </a:solidFill>
              </a:rPr>
              <a:t>Охорона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біорізноманіття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неможлива</a:t>
            </a:r>
            <a:r>
              <a:rPr lang="ru-RU" sz="4000" dirty="0">
                <a:solidFill>
                  <a:srgbClr val="FFFF00"/>
                </a:solidFill>
              </a:rPr>
              <a:t> без </a:t>
            </a:r>
            <a:r>
              <a:rPr lang="ru-RU" sz="4000" dirty="0" err="1" smtClean="0">
                <a:solidFill>
                  <a:srgbClr val="FFFF00"/>
                </a:solidFill>
              </a:rPr>
              <a:t>створенн</a:t>
            </a:r>
            <a:r>
              <a:rPr lang="ru-RU" sz="4000" dirty="0" err="1">
                <a:solidFill>
                  <a:srgbClr val="FFFF00"/>
                </a:solidFill>
              </a:rPr>
              <a:t>я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відповідної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законодавчої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бази</a:t>
            </a:r>
            <a:r>
              <a:rPr lang="ru-RU" sz="4000" dirty="0">
                <a:solidFill>
                  <a:srgbClr val="FFFF00"/>
                </a:solidFill>
              </a:rPr>
              <a:t> та </a:t>
            </a:r>
            <a:r>
              <a:rPr lang="ru-RU" sz="4000" dirty="0" err="1" smtClean="0">
                <a:solidFill>
                  <a:srgbClr val="FFFF00"/>
                </a:solidFill>
              </a:rPr>
              <a:t>міжнародного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співробітництва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2204864"/>
            <a:ext cx="7344816" cy="4429752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696685" y="2204864"/>
            <a:ext cx="4320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5 червня 1992 року на </a:t>
            </a:r>
            <a:r>
              <a:rPr lang="uk-UA" sz="2000" dirty="0">
                <a:solidFill>
                  <a:srgbClr val="FFFF00"/>
                </a:solidFill>
              </a:rPr>
              <a:t>Конференції ООН </a:t>
            </a:r>
            <a:r>
              <a:rPr lang="uk-UA" sz="2000" dirty="0"/>
              <a:t>з питань довкілля та розвитку в Ріо‑де‑Жанейро (</a:t>
            </a:r>
            <a:r>
              <a:rPr lang="uk-UA" sz="2000" dirty="0" err="1"/>
              <a:t>Бразилія,Саміт</a:t>
            </a:r>
            <a:r>
              <a:rPr lang="uk-UA" sz="2000" dirty="0"/>
              <a:t> «Планета Земля») було ухвалено міжнародну угоду – </a:t>
            </a:r>
            <a:r>
              <a:rPr lang="uk-UA" sz="2000" dirty="0">
                <a:solidFill>
                  <a:srgbClr val="FFFF00"/>
                </a:solidFill>
              </a:rPr>
              <a:t>Конвенцію про охорону біологічного різноманіття</a:t>
            </a:r>
            <a:r>
              <a:rPr lang="uk-UA" sz="2000" dirty="0"/>
              <a:t> її підписали уряди </a:t>
            </a:r>
            <a:r>
              <a:rPr lang="uk-UA" sz="2000" dirty="0">
                <a:solidFill>
                  <a:srgbClr val="FFFF00"/>
                </a:solidFill>
              </a:rPr>
              <a:t>193</a:t>
            </a:r>
            <a:r>
              <a:rPr lang="uk-UA" sz="2000" dirty="0"/>
              <a:t> країн, серед яких й </a:t>
            </a:r>
            <a:r>
              <a:rPr lang="uk-UA" sz="2000" dirty="0">
                <a:solidFill>
                  <a:srgbClr val="FFFF00"/>
                </a:solidFill>
              </a:rPr>
              <a:t>Україна</a:t>
            </a:r>
            <a:r>
              <a:rPr lang="uk-UA" sz="2000" dirty="0"/>
              <a:t> (закон України «Про ратифікацію Конвенції про охорону біологічного різноманіття, 1994), а також Європейський Союз</a:t>
            </a:r>
          </a:p>
        </p:txBody>
      </p:sp>
    </p:spTree>
    <p:extLst>
      <p:ext uri="{BB962C8B-B14F-4D97-AF65-F5344CB8AC3E}">
        <p14:creationId xmlns:p14="http://schemas.microsoft.com/office/powerpoint/2010/main" val="2743782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116632"/>
            <a:ext cx="11809312" cy="4840560"/>
          </a:xfrm>
        </p:spPr>
        <p:txBody>
          <a:bodyPr/>
          <a:lstStyle/>
          <a:p>
            <a:pPr marL="0" indent="0" algn="just">
              <a:buNone/>
            </a:pPr>
            <a:r>
              <a:rPr lang="uk-UA" sz="4000" dirty="0" smtClean="0"/>
              <a:t>Спеціальною резолюцією </a:t>
            </a:r>
            <a:r>
              <a:rPr lang="uk-UA" sz="4000" dirty="0"/>
              <a:t>Генеральної Асамблеї ООН в 1995 році започатковано </a:t>
            </a:r>
            <a:r>
              <a:rPr lang="uk-UA" sz="4000" dirty="0" smtClean="0">
                <a:solidFill>
                  <a:srgbClr val="FFFF00"/>
                </a:solidFill>
              </a:rPr>
              <a:t>Міжнародний </a:t>
            </a:r>
            <a:r>
              <a:rPr lang="uk-UA" sz="4000" dirty="0">
                <a:solidFill>
                  <a:srgbClr val="FFFF00"/>
                </a:solidFill>
              </a:rPr>
              <a:t>день біологічного </a:t>
            </a:r>
            <a:r>
              <a:rPr lang="uk-UA" sz="4000" dirty="0" smtClean="0">
                <a:solidFill>
                  <a:srgbClr val="FFFF00"/>
                </a:solidFill>
              </a:rPr>
              <a:t>різноманіття</a:t>
            </a:r>
            <a:r>
              <a:rPr lang="uk-UA" sz="4000" dirty="0" smtClean="0"/>
              <a:t>, </a:t>
            </a:r>
            <a:r>
              <a:rPr lang="uk-UA" sz="4000" dirty="0"/>
              <a:t>який </a:t>
            </a:r>
            <a:r>
              <a:rPr lang="uk-UA" sz="4000" dirty="0" smtClean="0"/>
              <a:t>щорічно </a:t>
            </a:r>
            <a:r>
              <a:rPr lang="uk-UA" sz="4000" dirty="0"/>
              <a:t>відзначають </a:t>
            </a:r>
            <a:r>
              <a:rPr lang="uk-UA" sz="4000" dirty="0">
                <a:solidFill>
                  <a:srgbClr val="FFFF00"/>
                </a:solidFill>
              </a:rPr>
              <a:t>22 травня </a:t>
            </a:r>
            <a:r>
              <a:rPr lang="uk-UA" sz="4000" dirty="0"/>
              <a:t>(день підписання </a:t>
            </a:r>
            <a:r>
              <a:rPr lang="uk-UA" sz="4000" dirty="0" smtClean="0"/>
              <a:t>Конвенції </a:t>
            </a:r>
            <a:r>
              <a:rPr lang="uk-UA" sz="4000" dirty="0"/>
              <a:t>про охорону біологічного різноманіття</a:t>
            </a:r>
            <a:r>
              <a:rPr lang="uk-UA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460" y="3015737"/>
            <a:ext cx="5472608" cy="353314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88" y="3519927"/>
            <a:ext cx="5184576" cy="302895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8774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90" y="17863"/>
            <a:ext cx="11953328" cy="114300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>
                <a:solidFill>
                  <a:srgbClr val="FFFF00"/>
                </a:solidFill>
              </a:rPr>
              <a:t>Екологічна політика в Україні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1505262"/>
            <a:ext cx="6840760" cy="55241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err="1">
                <a:solidFill>
                  <a:srgbClr val="FFFF00"/>
                </a:solidFill>
              </a:rPr>
              <a:t>Основними</a:t>
            </a:r>
            <a:r>
              <a:rPr lang="ru-RU" sz="2000" dirty="0">
                <a:solidFill>
                  <a:srgbClr val="FFFF00"/>
                </a:solidFill>
              </a:rPr>
              <a:t> документами </a:t>
            </a:r>
            <a:r>
              <a:rPr lang="ru-RU" sz="2000" dirty="0" err="1" smtClean="0">
                <a:solidFill>
                  <a:srgbClr val="FFFF00"/>
                </a:solidFill>
              </a:rPr>
              <a:t>екологічної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політики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України</a:t>
            </a:r>
            <a:r>
              <a:rPr lang="ru-RU" sz="2000" dirty="0">
                <a:solidFill>
                  <a:srgbClr val="FFFF00"/>
                </a:solidFill>
              </a:rPr>
              <a:t> є</a:t>
            </a:r>
            <a:r>
              <a:rPr lang="ru-RU" sz="2000" dirty="0" smtClean="0">
                <a:solidFill>
                  <a:srgbClr val="FFFF00"/>
                </a:solidFill>
              </a:rPr>
              <a:t>: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 err="1">
                <a:solidFill>
                  <a:srgbClr val="FFFF00"/>
                </a:solidFill>
              </a:rPr>
              <a:t>закони</a:t>
            </a:r>
            <a:r>
              <a:rPr lang="ru-RU" sz="2000" dirty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/>
              <a:t>, «Про природно-</a:t>
            </a:r>
            <a:r>
              <a:rPr lang="ru-RU" sz="2000" dirty="0" err="1"/>
              <a:t>заповідний</a:t>
            </a:r>
            <a:r>
              <a:rPr lang="ru-RU" sz="2000" dirty="0"/>
              <a:t> </a:t>
            </a:r>
            <a:r>
              <a:rPr lang="ru-RU" sz="2000" dirty="0" smtClean="0"/>
              <a:t>фонд </a:t>
            </a:r>
            <a:r>
              <a:rPr lang="ru-RU" sz="2000" dirty="0" err="1" smtClean="0"/>
              <a:t>України</a:t>
            </a:r>
            <a:r>
              <a:rPr lang="ru-RU" sz="2000" dirty="0"/>
              <a:t>», «Про </a:t>
            </a:r>
            <a:r>
              <a:rPr lang="ru-RU" sz="2000" dirty="0" err="1"/>
              <a:t>тваринний</a:t>
            </a:r>
            <a:r>
              <a:rPr lang="ru-RU" sz="2000" dirty="0"/>
              <a:t> </a:t>
            </a:r>
            <a:r>
              <a:rPr lang="ru-RU" sz="2000" dirty="0" err="1"/>
              <a:t>світ</a:t>
            </a:r>
            <a:r>
              <a:rPr lang="ru-RU" sz="2000" dirty="0" smtClean="0"/>
              <a:t>»)</a:t>
            </a:r>
          </a:p>
          <a:p>
            <a:pPr algn="just"/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концепції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/>
              <a:t>(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Концепція</a:t>
            </a:r>
            <a:r>
              <a:rPr lang="ru-RU" sz="2000" dirty="0"/>
              <a:t> </a:t>
            </a:r>
            <a:r>
              <a:rPr lang="ru-RU" sz="2000" dirty="0" err="1" smtClean="0"/>
              <a:t>реалізації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державної</a:t>
            </a:r>
            <a:r>
              <a:rPr lang="ru-RU" sz="2000" dirty="0" smtClean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 у </a:t>
            </a:r>
            <a:r>
              <a:rPr lang="ru-RU" sz="2000" dirty="0" err="1"/>
              <a:t>сфері</a:t>
            </a:r>
            <a:r>
              <a:rPr lang="ru-RU" sz="2000" dirty="0"/>
              <a:t>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клімату</a:t>
            </a:r>
            <a:r>
              <a:rPr lang="ru-RU" sz="2000" dirty="0"/>
              <a:t> на </a:t>
            </a:r>
            <a:r>
              <a:rPr lang="ru-RU" sz="2000" dirty="0" err="1"/>
              <a:t>період</a:t>
            </a:r>
            <a:r>
              <a:rPr lang="ru-RU" sz="2000" dirty="0"/>
              <a:t> до 2030 </a:t>
            </a:r>
            <a:r>
              <a:rPr lang="ru-RU" sz="2000" dirty="0" smtClean="0"/>
              <a:t>року)</a:t>
            </a:r>
          </a:p>
          <a:p>
            <a:pPr algn="just"/>
            <a:r>
              <a:rPr lang="ru-RU" sz="2000" dirty="0" err="1" smtClean="0">
                <a:solidFill>
                  <a:srgbClr val="FFFF00"/>
                </a:solidFill>
              </a:rPr>
              <a:t>програми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dirty="0" err="1" smtClean="0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Концепція</a:t>
            </a:r>
            <a:r>
              <a:rPr lang="ru-RU" sz="2000" dirty="0"/>
              <a:t> </a:t>
            </a:r>
            <a:r>
              <a:rPr lang="ru-RU" sz="2000" dirty="0" err="1"/>
              <a:t>Загальнодержавної</a:t>
            </a:r>
            <a:r>
              <a:rPr lang="ru-RU" sz="2000" dirty="0"/>
              <a:t> </a:t>
            </a:r>
            <a:r>
              <a:rPr lang="ru-RU" sz="2000" dirty="0" err="1"/>
              <a:t>програми</a:t>
            </a:r>
            <a:r>
              <a:rPr lang="ru-RU" sz="2000" dirty="0"/>
              <a:t> </a:t>
            </a:r>
            <a:r>
              <a:rPr lang="ru-RU" sz="2000" dirty="0" err="1"/>
              <a:t>збереження</a:t>
            </a:r>
            <a:r>
              <a:rPr lang="ru-RU" sz="2000" dirty="0"/>
              <a:t> </a:t>
            </a:r>
            <a:r>
              <a:rPr lang="ru-RU" sz="2000" dirty="0" err="1" smtClean="0"/>
              <a:t>біорізноманіття</a:t>
            </a:r>
            <a:r>
              <a:rPr lang="ru-RU" sz="2000" dirty="0" smtClean="0"/>
              <a:t> на </a:t>
            </a:r>
            <a:r>
              <a:rPr lang="ru-RU" sz="2000" dirty="0"/>
              <a:t>2005 – 2025 роки</a:t>
            </a:r>
            <a:r>
              <a:rPr lang="ru-RU" sz="2000" dirty="0" smtClean="0"/>
              <a:t>)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 err="1">
                <a:solidFill>
                  <a:srgbClr val="FFFF00"/>
                </a:solidFill>
              </a:rPr>
              <a:t>стратегії</a:t>
            </a:r>
            <a:r>
              <a:rPr lang="ru-RU" sz="2000" dirty="0"/>
              <a:t> (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Національна</a:t>
            </a:r>
            <a:r>
              <a:rPr lang="ru-RU" sz="2000" dirty="0"/>
              <a:t> </a:t>
            </a:r>
            <a:r>
              <a:rPr lang="ru-RU" sz="2000" dirty="0" err="1"/>
              <a:t>стратегія</a:t>
            </a:r>
            <a:r>
              <a:rPr lang="ru-RU" sz="2000" dirty="0"/>
              <a:t> </a:t>
            </a:r>
            <a:r>
              <a:rPr lang="ru-RU" sz="2000" dirty="0" err="1"/>
              <a:t>поводження</a:t>
            </a:r>
            <a:r>
              <a:rPr lang="ru-RU" sz="2000" dirty="0"/>
              <a:t> </a:t>
            </a:r>
            <a:r>
              <a:rPr lang="ru-RU" sz="2000" dirty="0" smtClean="0"/>
              <a:t>з   </a:t>
            </a:r>
            <a:r>
              <a:rPr lang="ru-RU" sz="2000" dirty="0" err="1" smtClean="0"/>
              <a:t>відходами</a:t>
            </a:r>
            <a:r>
              <a:rPr lang="ru-RU" sz="2000" dirty="0"/>
              <a:t>) </a:t>
            </a:r>
          </a:p>
          <a:p>
            <a:pPr algn="just"/>
            <a:r>
              <a:rPr lang="ru-RU" sz="2000" dirty="0" err="1" smtClean="0"/>
              <a:t>Набули</a:t>
            </a:r>
            <a:r>
              <a:rPr lang="ru-RU" sz="2000" dirty="0" smtClean="0"/>
              <a:t> </a:t>
            </a:r>
            <a:r>
              <a:rPr lang="ru-RU" sz="2000" dirty="0" err="1"/>
              <a:t>чинності</a:t>
            </a:r>
            <a:r>
              <a:rPr lang="ru-RU" sz="2000" dirty="0"/>
              <a:t> </a:t>
            </a:r>
            <a:r>
              <a:rPr lang="ru-RU" sz="2000" dirty="0" err="1"/>
              <a:t>Закони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«Про </a:t>
            </a:r>
            <a:r>
              <a:rPr lang="ru-RU" sz="2000" dirty="0" err="1"/>
              <a:t>оцінку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 smtClean="0"/>
              <a:t>довкілля</a:t>
            </a:r>
            <a:r>
              <a:rPr lang="ru-RU" sz="2000" dirty="0"/>
              <a:t>» (2017), «Про </a:t>
            </a:r>
            <a:r>
              <a:rPr lang="ru-RU" sz="2000" dirty="0" err="1"/>
              <a:t>стратегічну</a:t>
            </a:r>
            <a:r>
              <a:rPr lang="ru-RU" sz="2000" dirty="0"/>
              <a:t> </a:t>
            </a:r>
            <a:r>
              <a:rPr lang="ru-RU" sz="2000" dirty="0" err="1"/>
              <a:t>екологічну</a:t>
            </a:r>
            <a:r>
              <a:rPr lang="ru-RU" sz="2000" dirty="0"/>
              <a:t> </a:t>
            </a:r>
            <a:r>
              <a:rPr lang="ru-RU" sz="2000" dirty="0" err="1"/>
              <a:t>оцінку</a:t>
            </a:r>
            <a:r>
              <a:rPr lang="ru-RU" sz="2000" dirty="0"/>
              <a:t>» (2018)</a:t>
            </a:r>
            <a:endParaRPr lang="uk-UA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550" y="1505262"/>
            <a:ext cx="5112568" cy="513343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14197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9898" y="764704"/>
            <a:ext cx="2719934" cy="61926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dirty="0" smtClean="0"/>
              <a:t>для </a:t>
            </a:r>
            <a:r>
              <a:rPr lang="ru-RU" sz="3200" dirty="0" err="1"/>
              <a:t>збереження</a:t>
            </a:r>
            <a:r>
              <a:rPr lang="ru-RU" sz="3200" dirty="0"/>
              <a:t> </a:t>
            </a:r>
            <a:r>
              <a:rPr lang="ru-RU" sz="3200" dirty="0" err="1"/>
              <a:t>біорізноманіття</a:t>
            </a:r>
            <a:r>
              <a:rPr lang="ru-RU" sz="3200" dirty="0"/>
              <a:t> створено </a:t>
            </a:r>
            <a:r>
              <a:rPr lang="ru-RU" sz="3200" dirty="0" err="1"/>
              <a:t>природоохоронні</a:t>
            </a:r>
            <a:r>
              <a:rPr lang="ru-RU" sz="3200" dirty="0"/>
              <a:t> </a:t>
            </a:r>
            <a:r>
              <a:rPr lang="ru-RU" sz="3200" dirty="0" err="1" smtClean="0"/>
              <a:t>території</a:t>
            </a:r>
            <a:r>
              <a:rPr lang="ru-RU" sz="3200" dirty="0" smtClean="0"/>
              <a:t> (</a:t>
            </a:r>
            <a:r>
              <a:rPr lang="ru-RU" sz="3200" dirty="0" err="1" smtClean="0"/>
              <a:t>заповідники</a:t>
            </a:r>
            <a:r>
              <a:rPr lang="ru-RU" sz="3200" dirty="0"/>
              <a:t>, </a:t>
            </a:r>
            <a:r>
              <a:rPr lang="ru-RU" sz="3200" dirty="0" err="1"/>
              <a:t>природні</a:t>
            </a:r>
            <a:r>
              <a:rPr lang="ru-RU" sz="3200" dirty="0"/>
              <a:t> парки, заказники, </a:t>
            </a:r>
            <a:r>
              <a:rPr lang="ru-RU" sz="3200" dirty="0" err="1"/>
              <a:t>пам’ятки</a:t>
            </a:r>
            <a:r>
              <a:rPr lang="ru-RU" sz="3200" dirty="0"/>
              <a:t> </a:t>
            </a:r>
            <a:r>
              <a:rPr lang="ru-RU" sz="3200" dirty="0" err="1"/>
              <a:t>природи</a:t>
            </a:r>
            <a:r>
              <a:rPr lang="ru-RU" sz="3200" dirty="0"/>
              <a:t> </a:t>
            </a:r>
            <a:r>
              <a:rPr lang="ru-RU" sz="3200" dirty="0" err="1"/>
              <a:t>тощо</a:t>
            </a:r>
            <a:r>
              <a:rPr lang="ru-RU" sz="3200" dirty="0"/>
              <a:t>) </a:t>
            </a:r>
            <a:r>
              <a:rPr lang="ru-RU" sz="3200" dirty="0" smtClean="0"/>
              <a:t>та </a:t>
            </a:r>
            <a:r>
              <a:rPr lang="ru-RU" sz="3200" dirty="0" err="1" smtClean="0"/>
              <a:t>затверджено</a:t>
            </a:r>
            <a:r>
              <a:rPr lang="ru-RU" sz="3200" dirty="0" smtClean="0"/>
              <a:t> </a:t>
            </a:r>
            <a:r>
              <a:rPr lang="ru-RU" sz="3200" dirty="0" err="1"/>
              <a:t>кілька</a:t>
            </a:r>
            <a:r>
              <a:rPr lang="ru-RU" sz="3200" dirty="0"/>
              <a:t> </a:t>
            </a:r>
            <a:r>
              <a:rPr lang="ru-RU" sz="3200" dirty="0" err="1"/>
              <a:t>державних</a:t>
            </a:r>
            <a:r>
              <a:rPr lang="ru-RU" sz="3200" dirty="0"/>
              <a:t> </a:t>
            </a:r>
            <a:r>
              <a:rPr lang="ru-RU" sz="3200" dirty="0" err="1"/>
              <a:t>документів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548680"/>
            <a:ext cx="9145239" cy="6048672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1482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0"/>
            <a:ext cx="11999069" cy="1447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 smtClean="0"/>
              <a:t>Збереження</a:t>
            </a:r>
            <a:r>
              <a:rPr lang="ru-RU" sz="4400" b="1" dirty="0" smtClean="0"/>
              <a:t> </a:t>
            </a:r>
            <a:r>
              <a:rPr lang="ru-RU" sz="4400" b="1" dirty="0"/>
              <a:t>у </a:t>
            </a:r>
            <a:r>
              <a:rPr lang="ru-RU" sz="4400" b="1" dirty="0" err="1"/>
              <a:t>штучних</a:t>
            </a:r>
            <a:r>
              <a:rPr lang="ru-RU" sz="4400" b="1" dirty="0"/>
              <a:t> </a:t>
            </a:r>
            <a:r>
              <a:rPr lang="ru-RU" sz="4400" b="1" dirty="0" err="1" smtClean="0"/>
              <a:t>умовах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популяцій</a:t>
            </a:r>
            <a:r>
              <a:rPr lang="ru-RU" sz="4400" b="1" dirty="0" smtClean="0"/>
              <a:t> </a:t>
            </a:r>
            <a:r>
              <a:rPr lang="ru-RU" sz="4400" b="1" dirty="0" err="1"/>
              <a:t>рідкісних</a:t>
            </a:r>
            <a:r>
              <a:rPr lang="ru-RU" sz="4400" b="1" dirty="0"/>
              <a:t> </a:t>
            </a:r>
            <a:r>
              <a:rPr lang="ru-RU" sz="4400" b="1" dirty="0" err="1"/>
              <a:t>видів</a:t>
            </a:r>
            <a:r>
              <a:rPr lang="ru-RU" sz="4400" b="1" dirty="0"/>
              <a:t> </a:t>
            </a:r>
            <a:r>
              <a:rPr lang="ru-RU" sz="4400" b="1" dirty="0" err="1"/>
              <a:t>тварин</a:t>
            </a:r>
            <a:r>
              <a:rPr lang="ru-RU" sz="4400" b="1" dirty="0"/>
              <a:t> і </a:t>
            </a:r>
            <a:r>
              <a:rPr lang="ru-RU" sz="4400" b="1" dirty="0" err="1" smtClean="0"/>
              <a:t>рослин</a:t>
            </a:r>
            <a:endParaRPr lang="uk-UA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4509120"/>
            <a:ext cx="11737305" cy="2160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err="1" smtClean="0">
                <a:solidFill>
                  <a:srgbClr val="FFFF00"/>
                </a:solidFill>
              </a:rPr>
              <a:t>Реінтродукція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– </a:t>
            </a:r>
            <a:r>
              <a:rPr lang="ru-RU" sz="3600" dirty="0" err="1">
                <a:solidFill>
                  <a:srgbClr val="FFFF00"/>
                </a:solidFill>
              </a:rPr>
              <a:t>спрямоване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переселення</a:t>
            </a:r>
            <a:r>
              <a:rPr lang="ru-RU" sz="3600" dirty="0">
                <a:solidFill>
                  <a:srgbClr val="FFFF00"/>
                </a:solidFill>
              </a:rPr>
              <a:t> і </a:t>
            </a:r>
            <a:r>
              <a:rPr lang="ru-RU" sz="3600" dirty="0" err="1">
                <a:solidFill>
                  <a:srgbClr val="FFFF00"/>
                </a:solidFill>
              </a:rPr>
              <a:t>створення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стійких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популяцій</a:t>
            </a:r>
            <a:r>
              <a:rPr lang="ru-RU" sz="3600" dirty="0">
                <a:solidFill>
                  <a:srgbClr val="FFFF00"/>
                </a:solidFill>
              </a:rPr>
              <a:t> диких </a:t>
            </a:r>
            <a:r>
              <a:rPr lang="ru-RU" sz="3600" dirty="0" err="1" smtClean="0">
                <a:solidFill>
                  <a:srgbClr val="FFFF00"/>
                </a:solidFill>
              </a:rPr>
              <a:t>видів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тварин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і </a:t>
            </a:r>
            <a:r>
              <a:rPr lang="ru-RU" sz="3600" dirty="0" err="1">
                <a:solidFill>
                  <a:srgbClr val="FFFF00"/>
                </a:solidFill>
              </a:rPr>
              <a:t>рослин</a:t>
            </a:r>
            <a:r>
              <a:rPr lang="ru-RU" sz="3600" dirty="0">
                <a:solidFill>
                  <a:srgbClr val="FFFF00"/>
                </a:solidFill>
              </a:rPr>
              <a:t> в </a:t>
            </a:r>
            <a:r>
              <a:rPr lang="ru-RU" sz="3600" dirty="0" err="1">
                <a:solidFill>
                  <a:srgbClr val="FFFF00"/>
                </a:solidFill>
              </a:rPr>
              <a:t>екосистемах</a:t>
            </a:r>
            <a:r>
              <a:rPr lang="ru-RU" sz="3600" dirty="0">
                <a:solidFill>
                  <a:srgbClr val="FFFF00"/>
                </a:solidFill>
              </a:rPr>
              <a:t>, де вони </a:t>
            </a:r>
            <a:r>
              <a:rPr lang="ru-RU" sz="3600" dirty="0" err="1">
                <a:solidFill>
                  <a:srgbClr val="FFFF00"/>
                </a:solidFill>
              </a:rPr>
              <a:t>раніше</a:t>
            </a:r>
            <a:r>
              <a:rPr lang="ru-RU" sz="3600" dirty="0">
                <a:solidFill>
                  <a:srgbClr val="FFFF00"/>
                </a:solidFill>
              </a:rPr>
              <a:t> мешкали, але за </a:t>
            </a:r>
            <a:r>
              <a:rPr lang="ru-RU" sz="3600" dirty="0" err="1" smtClean="0">
                <a:solidFill>
                  <a:srgbClr val="FFFF00"/>
                </a:solidFill>
              </a:rPr>
              <a:t>певних</a:t>
            </a:r>
            <a:r>
              <a:rPr lang="ru-RU" sz="3600" dirty="0" smtClean="0">
                <a:solidFill>
                  <a:srgbClr val="FFFF00"/>
                </a:solidFill>
              </a:rPr>
              <a:t> причин </a:t>
            </a:r>
            <a:r>
              <a:rPr lang="ru-RU" sz="3600" dirty="0" err="1">
                <a:solidFill>
                  <a:srgbClr val="FFFF00"/>
                </a:solidFill>
              </a:rPr>
              <a:t>зникли</a:t>
            </a:r>
            <a:endParaRPr lang="uk-UA" sz="3600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52" y="1521353"/>
            <a:ext cx="4358977" cy="2698189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452" y="1464511"/>
            <a:ext cx="4723386" cy="280718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6991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ревина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723_TF02801115" id="{DB3B14A7-8F95-4127-9015-9EECB039801F}" vid="{981E521C-F15B-40E6-82CA-A2D2E6E12F1D}"/>
    </a:ext>
  </a:extLst>
</a:theme>
</file>

<file path=ppt/theme/theme2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35E791-7449-4708-8DE9-182EC4D8A134}">
  <ds:schemaRefs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Деревина (широкоформатна)</Template>
  <TotalTime>107</TotalTime>
  <Words>460</Words>
  <Application>Microsoft Office PowerPoint</Application>
  <PresentationFormat>Довільний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4" baseType="lpstr">
      <vt:lpstr>Arial</vt:lpstr>
      <vt:lpstr>Century</vt:lpstr>
      <vt:lpstr>Деревина 16x9</vt:lpstr>
      <vt:lpstr>ЕКОЛОГІЧНА ПОЛІТИКА В УКРАЇНІ</vt:lpstr>
      <vt:lpstr>ЕМБЛЕМА ЯКОЇ ОРГАНІЗАЦІЇ ЗОБРАЖЕНА?</vt:lpstr>
      <vt:lpstr>Презентація PowerPoint</vt:lpstr>
      <vt:lpstr>ЕКОЛОГІЧНА ПОЛІТИКА – це діяльність суспільства і держави, спрямована на охорону та оздоровлення природного середовища, ефективне поєднання функцій природокористування і охорони довкілля, забезпечення екологічної безпеки громадян</vt:lpstr>
      <vt:lpstr>Презентація PowerPoint</vt:lpstr>
      <vt:lpstr>Презентація PowerPoint</vt:lpstr>
      <vt:lpstr>Екологічна політика в Україні</vt:lpstr>
      <vt:lpstr>Презентація PowerPoint</vt:lpstr>
      <vt:lpstr>Збереження у штучних умовах популяцій рідкісних видів тварин і рослин</vt:lpstr>
      <vt:lpstr>Презентація PowerPoint</vt:lpstr>
      <vt:lpstr>ЗАВДАННЯ: заповніть таблицю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Червона книга та чорні списки видів тварин. Зелена книга України</dc:title>
  <dc:creator>Закликовська А.В.</dc:creator>
  <cp:lastModifiedBy>Закликовська А.В.</cp:lastModifiedBy>
  <cp:revision>12</cp:revision>
  <dcterms:created xsi:type="dcterms:W3CDTF">2020-04-13T17:28:22Z</dcterms:created>
  <dcterms:modified xsi:type="dcterms:W3CDTF">2020-04-13T19:15:53Z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