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8" r:id="rId12"/>
    <p:sldId id="271" r:id="rId13"/>
    <p:sldId id="266" r:id="rId14"/>
    <p:sldId id="267" r:id="rId15"/>
    <p:sldId id="270" r:id="rId16"/>
    <p:sldId id="274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 smtClean="0"/>
              <a:t>Зразок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607" y="-104931"/>
            <a:ext cx="9937636" cy="3762531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Екологічні </a:t>
            </a:r>
            <a:r>
              <a:rPr lang="ru-RU" sz="4000" b="1" dirty="0" err="1">
                <a:solidFill>
                  <a:schemeClr val="bg1"/>
                </a:solidFill>
              </a:rPr>
              <a:t>чинники</a:t>
            </a:r>
            <a:r>
              <a:rPr lang="ru-RU" sz="4000" b="1" dirty="0">
                <a:solidFill>
                  <a:schemeClr val="bg1"/>
                </a:solidFill>
              </a:rPr>
              <a:t> та </a:t>
            </a:r>
            <a:r>
              <a:rPr lang="ru-RU" sz="4000" b="1" dirty="0" err="1">
                <a:solidFill>
                  <a:schemeClr val="bg1"/>
                </a:solidFill>
              </a:rPr>
              <a:t>їхня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класифікація</a:t>
            </a:r>
            <a:r>
              <a:rPr lang="ru-RU" sz="4000" b="1" dirty="0">
                <a:solidFill>
                  <a:schemeClr val="bg1"/>
                </a:solidFill>
              </a:rPr>
              <a:t>. </a:t>
            </a:r>
            <a:r>
              <a:rPr lang="ru-RU" sz="4000" b="1" dirty="0" err="1">
                <a:solidFill>
                  <a:schemeClr val="bg1"/>
                </a:solidFill>
              </a:rPr>
              <a:t>Закономірності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впливу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екологічних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чинників</a:t>
            </a:r>
            <a:r>
              <a:rPr lang="ru-RU" sz="4000" b="1" dirty="0">
                <a:solidFill>
                  <a:schemeClr val="bg1"/>
                </a:solidFill>
              </a:rPr>
              <a:t> на </a:t>
            </a:r>
            <a:r>
              <a:rPr lang="ru-RU" sz="4000" b="1" dirty="0" err="1">
                <a:solidFill>
                  <a:schemeClr val="bg1"/>
                </a:solidFill>
              </a:rPr>
              <a:t>організми</a:t>
            </a:r>
            <a:r>
              <a:rPr lang="ru-RU" sz="4000" b="1" dirty="0">
                <a:solidFill>
                  <a:schemeClr val="bg1"/>
                </a:solidFill>
              </a:rPr>
              <a:t> та </a:t>
            </a:r>
            <a:r>
              <a:rPr lang="ru-RU" sz="4000" b="1" dirty="0" err="1">
                <a:solidFill>
                  <a:schemeClr val="bg1"/>
                </a:solidFill>
              </a:rPr>
              <a:t>їх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угруповання</a:t>
            </a:r>
            <a:r>
              <a:rPr lang="ru-RU" sz="4000" b="1" dirty="0">
                <a:solidFill>
                  <a:schemeClr val="bg1"/>
                </a:solidFill>
              </a:rPr>
              <a:t>. </a:t>
            </a:r>
            <a:r>
              <a:rPr lang="ru-RU" sz="4000" b="1" dirty="0" err="1">
                <a:solidFill>
                  <a:schemeClr val="bg1"/>
                </a:solidFill>
              </a:rPr>
              <a:t>Стено</a:t>
            </a:r>
            <a:r>
              <a:rPr lang="ru-RU" sz="4000" b="1" dirty="0">
                <a:solidFill>
                  <a:schemeClr val="bg1"/>
                </a:solidFill>
              </a:rPr>
              <a:t>- та </a:t>
            </a:r>
            <a:r>
              <a:rPr lang="ru-RU" sz="4000" b="1" dirty="0" err="1">
                <a:solidFill>
                  <a:schemeClr val="bg1"/>
                </a:solidFill>
              </a:rPr>
              <a:t>еврибіонтні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</a:rPr>
              <a:t>види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426" y="3843867"/>
            <a:ext cx="4591690" cy="2825655"/>
          </a:xfrm>
          <a:prstGeom prst="rect">
            <a:avLst/>
          </a:prstGeom>
          <a:effectLst>
            <a:glow rad="127000">
              <a:schemeClr val="bg2">
                <a:lumMod val="40000"/>
                <a:lumOff val="6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417609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300" y="245115"/>
            <a:ext cx="1135289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</a:rPr>
              <a:t>Кожен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екологічний</a:t>
            </a:r>
            <a:r>
              <a:rPr lang="ru-RU" dirty="0">
                <a:solidFill>
                  <a:schemeClr val="bg1"/>
                </a:solidFill>
              </a:rPr>
              <a:t> фактор </a:t>
            </a:r>
            <a:r>
              <a:rPr lang="ru-RU" dirty="0" err="1">
                <a:solidFill>
                  <a:schemeClr val="bg1"/>
                </a:solidFill>
              </a:rPr>
              <a:t>має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певні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межі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інтенсивності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дії</a:t>
            </a:r>
            <a:r>
              <a:rPr lang="ru-RU" dirty="0">
                <a:solidFill>
                  <a:schemeClr val="bg1"/>
                </a:solidFill>
              </a:rPr>
              <a:t>, за </a:t>
            </a:r>
            <a:r>
              <a:rPr lang="ru-RU" dirty="0" err="1">
                <a:solidFill>
                  <a:schemeClr val="bg1"/>
                </a:solidFill>
              </a:rPr>
              <a:t>яких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орга­нізм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може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існувати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882" y="2799413"/>
            <a:ext cx="11722307" cy="3615267"/>
          </a:xfrm>
        </p:spPr>
        <p:txBody>
          <a:bodyPr anchor="t" anchorCtr="0">
            <a:normAutofit fontScale="92500" lnSpcReduction="20000"/>
          </a:bodyPr>
          <a:lstStyle/>
          <a:p>
            <a:pPr marL="0" indent="0" algn="just"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u-RU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u-RU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3600" b="1" dirty="0" err="1" smtClean="0">
                <a:solidFill>
                  <a:schemeClr val="bg1"/>
                </a:solidFill>
              </a:rPr>
              <a:t>Інтервал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ін­тенсивності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впливу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екологічного</a:t>
            </a:r>
            <a:r>
              <a:rPr lang="ru-RU" sz="3600" b="1" dirty="0">
                <a:solidFill>
                  <a:schemeClr val="bg1"/>
                </a:solidFill>
              </a:rPr>
              <a:t> фактора </a:t>
            </a:r>
            <a:r>
              <a:rPr lang="ru-RU" sz="3600" b="1" dirty="0" err="1">
                <a:solidFill>
                  <a:schemeClr val="bg1"/>
                </a:solidFill>
              </a:rPr>
              <a:t>між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максимальним</a:t>
            </a:r>
            <a:r>
              <a:rPr lang="ru-RU" sz="3600" b="1" dirty="0">
                <a:solidFill>
                  <a:schemeClr val="bg1"/>
                </a:solidFill>
              </a:rPr>
              <a:t> і </a:t>
            </a:r>
            <a:r>
              <a:rPr lang="ru-RU" sz="3600" b="1" dirty="0" err="1" smtClean="0">
                <a:solidFill>
                  <a:schemeClr val="bg1"/>
                </a:solidFill>
              </a:rPr>
              <a:t>мінімальним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значеннями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називають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>
                <a:solidFill>
                  <a:srgbClr val="FFFF00"/>
                </a:solidFill>
              </a:rPr>
              <a:t>межами </a:t>
            </a:r>
            <a:r>
              <a:rPr lang="ru-RU" sz="3600" b="1" dirty="0" err="1">
                <a:solidFill>
                  <a:srgbClr val="FFFF00"/>
                </a:solidFill>
              </a:rPr>
              <a:t>витривалості</a:t>
            </a:r>
            <a:r>
              <a:rPr lang="ru-RU" sz="3600" b="1" dirty="0">
                <a:solidFill>
                  <a:schemeClr val="bg1"/>
                </a:solidFill>
              </a:rPr>
              <a:t>, </a:t>
            </a:r>
            <a:r>
              <a:rPr lang="ru-RU" sz="3600" b="1" dirty="0" err="1">
                <a:solidFill>
                  <a:schemeClr val="bg1"/>
                </a:solidFill>
              </a:rPr>
              <a:t>або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rgbClr val="FFFF00"/>
                </a:solidFill>
              </a:rPr>
              <a:t>діапазоном</a:t>
            </a:r>
            <a:r>
              <a:rPr lang="ru-RU" sz="3600" b="1" dirty="0">
                <a:solidFill>
                  <a:srgbClr val="FFFF00"/>
                </a:solidFill>
              </a:rPr>
              <a:t> </a:t>
            </a:r>
            <a:r>
              <a:rPr lang="ru-RU" sz="3600" b="1" dirty="0" err="1">
                <a:solidFill>
                  <a:srgbClr val="FFFF00"/>
                </a:solidFill>
              </a:rPr>
              <a:t>толерантності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700" y="1752182"/>
            <a:ext cx="9221395" cy="2754561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96796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33" y="348134"/>
            <a:ext cx="10018765" cy="6288267"/>
          </a:xfrm>
          <a:effectLst>
            <a:glow rad="127000">
              <a:schemeClr val="bg2">
                <a:lumMod val="60000"/>
                <a:lumOff val="40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71558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09" y="766387"/>
            <a:ext cx="11550997" cy="5349600"/>
          </a:xfrm>
          <a:effectLst>
            <a:glow rad="127000">
              <a:schemeClr val="bg2">
                <a:lumMod val="60000"/>
                <a:lumOff val="4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80663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812" y="724801"/>
            <a:ext cx="11767279" cy="1507067"/>
          </a:xfrm>
        </p:spPr>
        <p:txBody>
          <a:bodyPr>
            <a:noAutofit/>
          </a:bodyPr>
          <a:lstStyle/>
          <a:p>
            <a:pPr algn="just"/>
            <a:r>
              <a:rPr lang="ru-RU" sz="4000" dirty="0">
                <a:solidFill>
                  <a:schemeClr val="bg1"/>
                </a:solidFill>
              </a:rPr>
              <a:t>Організми, </a:t>
            </a:r>
            <a:r>
              <a:rPr lang="ru-RU" sz="4000" dirty="0" err="1">
                <a:solidFill>
                  <a:schemeClr val="bg1"/>
                </a:solidFill>
              </a:rPr>
              <a:t>що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мають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широкі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діапа­зони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толерантності</a:t>
            </a:r>
            <a:r>
              <a:rPr lang="ru-RU" sz="4000" dirty="0">
                <a:solidFill>
                  <a:schemeClr val="bg1"/>
                </a:solidFill>
              </a:rPr>
              <a:t>, є </a:t>
            </a:r>
            <a:r>
              <a:rPr lang="ru-RU" sz="4000" dirty="0" err="1">
                <a:solidFill>
                  <a:schemeClr val="bg1"/>
                </a:solidFill>
              </a:rPr>
              <a:t>екологічно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пластичними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</a:rPr>
              <a:t>називаються</a:t>
            </a:r>
            <a:r>
              <a:rPr lang="ru-RU" sz="4000" dirty="0" smtClean="0"/>
              <a:t> </a:t>
            </a:r>
            <a:r>
              <a:rPr lang="ru-RU" sz="4000" b="1" dirty="0" err="1">
                <a:solidFill>
                  <a:srgbClr val="FFFF00"/>
                </a:solidFill>
              </a:rPr>
              <a:t>еврибіонтами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2814404"/>
            <a:ext cx="9113681" cy="3901189"/>
          </a:xfrm>
        </p:spPr>
        <p:txBody>
          <a:bodyPr anchor="t" anchorCtr="0">
            <a:normAutofit/>
          </a:bodyPr>
          <a:lstStyle/>
          <a:p>
            <a:pPr marL="0" indent="0">
              <a:buNone/>
            </a:pPr>
            <a:r>
              <a:rPr lang="ru-RU" b="1" i="1" dirty="0" err="1">
                <a:solidFill>
                  <a:schemeClr val="bg1"/>
                </a:solidFill>
              </a:rPr>
              <a:t>еврифаги</a:t>
            </a:r>
            <a:r>
              <a:rPr lang="ru-RU" dirty="0">
                <a:solidFill>
                  <a:schemeClr val="bg1"/>
                </a:solidFill>
              </a:rPr>
              <a:t> – </a:t>
            </a:r>
            <a:r>
              <a:rPr lang="ru-RU" dirty="0" err="1">
                <a:solidFill>
                  <a:schemeClr val="bg1"/>
                </a:solidFill>
              </a:rPr>
              <a:t>організми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які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живляться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найрізноманітнішою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рослинною</a:t>
            </a:r>
            <a:r>
              <a:rPr lang="ru-RU" dirty="0">
                <a:solidFill>
                  <a:schemeClr val="bg1"/>
                </a:solidFill>
              </a:rPr>
              <a:t> і </a:t>
            </a:r>
            <a:r>
              <a:rPr lang="ru-RU" dirty="0" err="1">
                <a:solidFill>
                  <a:schemeClr val="bg1"/>
                </a:solidFill>
              </a:rPr>
              <a:t>тваринною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їжею</a:t>
            </a:r>
            <a:r>
              <a:rPr lang="ru-RU" dirty="0">
                <a:solidFill>
                  <a:schemeClr val="bg1"/>
                </a:solidFill>
              </a:rPr>
              <a:t> (</a:t>
            </a:r>
            <a:r>
              <a:rPr lang="ru-RU" dirty="0" err="1">
                <a:solidFill>
                  <a:schemeClr val="bg1"/>
                </a:solidFill>
              </a:rPr>
              <a:t>пацюк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сірий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тарган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рудий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свиня</a:t>
            </a:r>
            <a:r>
              <a:rPr lang="ru-RU" dirty="0">
                <a:solidFill>
                  <a:schemeClr val="bg1"/>
                </a:solidFill>
              </a:rPr>
              <a:t> дика, </a:t>
            </a:r>
            <a:r>
              <a:rPr lang="ru-RU" dirty="0" err="1">
                <a:solidFill>
                  <a:schemeClr val="bg1"/>
                </a:solidFill>
              </a:rPr>
              <a:t>бурий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ведмідь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крук</a:t>
            </a:r>
            <a:r>
              <a:rPr lang="ru-RU" dirty="0" smtClean="0">
                <a:solidFill>
                  <a:schemeClr val="bg1"/>
                </a:solidFill>
              </a:rPr>
              <a:t>);</a:t>
            </a:r>
          </a:p>
          <a:p>
            <a:pPr marL="0" indent="0">
              <a:buNone/>
            </a:pPr>
            <a:r>
              <a:rPr lang="ru-RU" b="1" i="1" dirty="0" err="1" smtClean="0">
                <a:solidFill>
                  <a:schemeClr val="bg1"/>
                </a:solidFill>
              </a:rPr>
              <a:t>еврибати</a:t>
            </a:r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– </a:t>
            </a:r>
            <a:r>
              <a:rPr lang="ru-RU" dirty="0" err="1">
                <a:solidFill>
                  <a:schemeClr val="bg1"/>
                </a:solidFill>
              </a:rPr>
              <a:t>організми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із</a:t>
            </a:r>
            <a:r>
              <a:rPr lang="ru-RU" dirty="0">
                <a:solidFill>
                  <a:schemeClr val="bg1"/>
                </a:solidFill>
              </a:rPr>
              <a:t> широким </a:t>
            </a:r>
            <a:r>
              <a:rPr lang="ru-RU" dirty="0" err="1">
                <a:solidFill>
                  <a:schemeClr val="bg1"/>
                </a:solidFill>
              </a:rPr>
              <a:t>діапазоном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вертикального </a:t>
            </a:r>
            <a:r>
              <a:rPr lang="ru-RU" dirty="0" err="1">
                <a:solidFill>
                  <a:schemeClr val="bg1"/>
                </a:solidFill>
              </a:rPr>
              <a:t>поширення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які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витримують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значні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коливання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тиску</a:t>
            </a:r>
            <a:r>
              <a:rPr lang="ru-RU" dirty="0">
                <a:solidFill>
                  <a:schemeClr val="bg1"/>
                </a:solidFill>
              </a:rPr>
              <a:t> води (губки, </a:t>
            </a:r>
            <a:r>
              <a:rPr lang="ru-RU" dirty="0" err="1">
                <a:solidFill>
                  <a:schemeClr val="bg1"/>
                </a:solidFill>
              </a:rPr>
              <a:t>голкошкірі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кити</a:t>
            </a:r>
            <a:r>
              <a:rPr lang="ru-RU" dirty="0">
                <a:solidFill>
                  <a:schemeClr val="bg1"/>
                </a:solidFill>
              </a:rPr>
              <a:t>);</a:t>
            </a:r>
          </a:p>
          <a:p>
            <a:pPr marL="0" indent="0">
              <a:buNone/>
            </a:pPr>
            <a:r>
              <a:rPr lang="ru-RU" b="1" i="1" dirty="0" err="1" smtClean="0">
                <a:solidFill>
                  <a:schemeClr val="bg1"/>
                </a:solidFill>
              </a:rPr>
              <a:t>евритерми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– </a:t>
            </a:r>
            <a:r>
              <a:rPr lang="ru-RU" dirty="0" err="1">
                <a:solidFill>
                  <a:schemeClr val="bg1"/>
                </a:solidFill>
              </a:rPr>
              <a:t>організми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пристосовані</a:t>
            </a:r>
            <a:r>
              <a:rPr lang="ru-RU" dirty="0">
                <a:solidFill>
                  <a:schemeClr val="bg1"/>
                </a:solidFill>
              </a:rPr>
              <a:t> до </a:t>
            </a:r>
            <a:r>
              <a:rPr lang="ru-RU" dirty="0" err="1" smtClean="0">
                <a:solidFill>
                  <a:schemeClr val="bg1"/>
                </a:solidFill>
              </a:rPr>
              <a:t>значних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коливань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температури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середовища</a:t>
            </a:r>
            <a:r>
              <a:rPr lang="ru-RU" dirty="0">
                <a:solidFill>
                  <a:schemeClr val="bg1"/>
                </a:solidFill>
              </a:rPr>
              <a:t> (</a:t>
            </a:r>
            <a:r>
              <a:rPr lang="ru-RU" dirty="0" err="1">
                <a:solidFill>
                  <a:schemeClr val="bg1"/>
                </a:solidFill>
              </a:rPr>
              <a:t>сокіл</a:t>
            </a:r>
            <a:r>
              <a:rPr lang="ru-RU" dirty="0">
                <a:solidFill>
                  <a:schemeClr val="bg1"/>
                </a:solidFill>
              </a:rPr>
              <a:t>-сапсан, </a:t>
            </a:r>
            <a:r>
              <a:rPr lang="ru-RU" dirty="0" err="1" smtClean="0">
                <a:solidFill>
                  <a:schemeClr val="bg1"/>
                </a:solidFill>
              </a:rPr>
              <a:t>вовк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сірий</a:t>
            </a:r>
            <a:r>
              <a:rPr lang="ru-RU" dirty="0">
                <a:solidFill>
                  <a:schemeClr val="bg1"/>
                </a:solidFill>
              </a:rPr>
              <a:t>, сосна </a:t>
            </a:r>
            <a:r>
              <a:rPr lang="ru-RU" dirty="0" err="1">
                <a:solidFill>
                  <a:schemeClr val="bg1"/>
                </a:solidFill>
              </a:rPr>
              <a:t>звичайна</a:t>
            </a:r>
            <a:r>
              <a:rPr lang="ru-RU" dirty="0" smtClean="0">
                <a:solidFill>
                  <a:schemeClr val="bg1"/>
                </a:solidFill>
              </a:rPr>
              <a:t>);</a:t>
            </a:r>
          </a:p>
          <a:p>
            <a:pPr marL="0" indent="0">
              <a:buNone/>
            </a:pPr>
            <a:r>
              <a:rPr lang="ru-RU" b="1" i="1" dirty="0" err="1" smtClean="0">
                <a:solidFill>
                  <a:schemeClr val="bg1"/>
                </a:solidFill>
              </a:rPr>
              <a:t>евригали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– </a:t>
            </a:r>
            <a:r>
              <a:rPr lang="ru-RU" dirty="0" err="1">
                <a:solidFill>
                  <a:schemeClr val="bg1"/>
                </a:solidFill>
              </a:rPr>
              <a:t>організми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здатні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існувати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середовищі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значними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змінами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ступеня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солоності</a:t>
            </a:r>
            <a:r>
              <a:rPr lang="ru-RU" dirty="0">
                <a:solidFill>
                  <a:schemeClr val="bg1"/>
                </a:solidFill>
              </a:rPr>
              <a:t> (очерет </a:t>
            </a:r>
            <a:r>
              <a:rPr lang="ru-RU" dirty="0" err="1" smtClean="0">
                <a:solidFill>
                  <a:schemeClr val="bg1"/>
                </a:solidFill>
              </a:rPr>
              <a:t>звичайний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прохідні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риби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4514" y="1798820"/>
            <a:ext cx="1799814" cy="1004547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254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355" y="2231868"/>
            <a:ext cx="2733675" cy="1676400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254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8037" y="4254882"/>
            <a:ext cx="3018310" cy="2460711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420134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812" y="724801"/>
            <a:ext cx="11767279" cy="1507067"/>
          </a:xfrm>
        </p:spPr>
        <p:txBody>
          <a:bodyPr>
            <a:noAutofit/>
          </a:bodyPr>
          <a:lstStyle/>
          <a:p>
            <a:pPr algn="just"/>
            <a:r>
              <a:rPr lang="ru-RU" sz="3400" dirty="0">
                <a:solidFill>
                  <a:schemeClr val="bg1"/>
                </a:solidFill>
              </a:rPr>
              <a:t>Організми, </a:t>
            </a:r>
            <a:r>
              <a:rPr lang="ru-RU" sz="3400" dirty="0" err="1">
                <a:solidFill>
                  <a:schemeClr val="bg1"/>
                </a:solidFill>
              </a:rPr>
              <a:t>що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мають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 smtClean="0">
                <a:solidFill>
                  <a:schemeClr val="bg1"/>
                </a:solidFill>
              </a:rPr>
              <a:t>вузькі</a:t>
            </a:r>
            <a:r>
              <a:rPr lang="ru-RU" sz="3400" dirty="0" smtClean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діапа</a:t>
            </a:r>
            <a:r>
              <a:rPr lang="ru-RU" sz="3400" dirty="0">
                <a:solidFill>
                  <a:schemeClr val="bg1"/>
                </a:solidFill>
              </a:rPr>
              <a:t>­</a:t>
            </a:r>
            <a:br>
              <a:rPr lang="ru-RU" sz="3400" dirty="0">
                <a:solidFill>
                  <a:schemeClr val="bg1"/>
                </a:solidFill>
              </a:rPr>
            </a:br>
            <a:r>
              <a:rPr lang="ru-RU" sz="3400" dirty="0" err="1">
                <a:solidFill>
                  <a:schemeClr val="bg1"/>
                </a:solidFill>
              </a:rPr>
              <a:t>зони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толерантності</a:t>
            </a:r>
            <a:r>
              <a:rPr lang="ru-RU" sz="3400" dirty="0">
                <a:solidFill>
                  <a:schemeClr val="bg1"/>
                </a:solidFill>
              </a:rPr>
              <a:t>, </a:t>
            </a:r>
            <a:r>
              <a:rPr lang="ru-RU" sz="3400" dirty="0" smtClean="0">
                <a:solidFill>
                  <a:schemeClr val="bg1"/>
                </a:solidFill>
              </a:rPr>
              <a:t>є </a:t>
            </a:r>
            <a:r>
              <a:rPr lang="ru-RU" sz="3400" dirty="0" err="1" smtClean="0">
                <a:solidFill>
                  <a:schemeClr val="bg1"/>
                </a:solidFill>
              </a:rPr>
              <a:t>екологічно</a:t>
            </a:r>
            <a:r>
              <a:rPr lang="ru-RU" sz="3400" dirty="0" smtClean="0">
                <a:solidFill>
                  <a:schemeClr val="bg1"/>
                </a:solidFill>
              </a:rPr>
              <a:t> </a:t>
            </a:r>
            <a:r>
              <a:rPr lang="ru-RU" sz="3400" dirty="0" err="1" smtClean="0">
                <a:solidFill>
                  <a:schemeClr val="bg1"/>
                </a:solidFill>
              </a:rPr>
              <a:t>непластичними</a:t>
            </a:r>
            <a:r>
              <a:rPr lang="ru-RU" sz="3400" dirty="0" smtClean="0">
                <a:solidFill>
                  <a:schemeClr val="bg1"/>
                </a:solidFill>
              </a:rPr>
              <a:t> </a:t>
            </a:r>
            <a:r>
              <a:rPr lang="ru-RU" sz="3400" dirty="0" err="1" smtClean="0">
                <a:solidFill>
                  <a:schemeClr val="bg1"/>
                </a:solidFill>
              </a:rPr>
              <a:t>організмами</a:t>
            </a:r>
            <a:r>
              <a:rPr lang="ru-RU" sz="3400" dirty="0" smtClean="0">
                <a:solidFill>
                  <a:schemeClr val="bg1"/>
                </a:solidFill>
              </a:rPr>
              <a:t> </a:t>
            </a:r>
            <a:r>
              <a:rPr lang="ru-RU" sz="3400" dirty="0">
                <a:solidFill>
                  <a:schemeClr val="bg1"/>
                </a:solidFill>
              </a:rPr>
              <a:t>— </a:t>
            </a:r>
            <a:r>
              <a:rPr lang="ru-RU" sz="3400" b="1" dirty="0" err="1">
                <a:solidFill>
                  <a:srgbClr val="FFFF00"/>
                </a:solidFill>
              </a:rPr>
              <a:t>стенобіонтами</a:t>
            </a:r>
            <a:endParaRPr lang="ru-RU" sz="3400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8735" y="4092569"/>
            <a:ext cx="1871957" cy="1245702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820" y="4858885"/>
            <a:ext cx="3046477" cy="1832393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508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2006" y="2487653"/>
            <a:ext cx="2095571" cy="1101865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254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5430" y="5501236"/>
            <a:ext cx="2341967" cy="1185806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923" y="3814099"/>
            <a:ext cx="1154363" cy="820205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508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7204" y="2487653"/>
            <a:ext cx="2380193" cy="1441952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38100"/>
          </a:effectLst>
        </p:spPr>
      </p:pic>
      <p:sp>
        <p:nvSpPr>
          <p:cNvPr id="11" name="Прямокутник 10"/>
          <p:cNvSpPr/>
          <p:nvPr/>
        </p:nvSpPr>
        <p:spPr>
          <a:xfrm>
            <a:off x="150848" y="2231868"/>
            <a:ext cx="65446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стенофаги</a:t>
            </a:r>
            <a:r>
              <a:rPr lang="ru-RU" sz="2000" dirty="0">
                <a:solidFill>
                  <a:schemeClr val="bg1"/>
                </a:solidFill>
              </a:rPr>
              <a:t> – </a:t>
            </a:r>
            <a:r>
              <a:rPr lang="ru-RU" sz="2000" dirty="0" err="1">
                <a:solidFill>
                  <a:schemeClr val="bg1"/>
                </a:solidFill>
              </a:rPr>
              <a:t>організми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>
                <a:solidFill>
                  <a:schemeClr val="bg1"/>
                </a:solidFill>
              </a:rPr>
              <a:t>які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живляться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небагатьма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видами корму (</a:t>
            </a:r>
            <a:r>
              <a:rPr lang="ru-RU" sz="2000" dirty="0" err="1">
                <a:solidFill>
                  <a:schemeClr val="bg1"/>
                </a:solidFill>
              </a:rPr>
              <a:t>колібрі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</a:rPr>
              <a:t>осоїди,коала</a:t>
            </a:r>
            <a:r>
              <a:rPr lang="ru-RU" sz="2000" dirty="0">
                <a:solidFill>
                  <a:schemeClr val="bg1"/>
                </a:solidFill>
              </a:rPr>
              <a:t>) 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стенобати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– </a:t>
            </a:r>
            <a:r>
              <a:rPr lang="ru-RU" sz="2000" dirty="0" err="1">
                <a:solidFill>
                  <a:schemeClr val="bg1"/>
                </a:solidFill>
              </a:rPr>
              <a:t>організми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>
                <a:solidFill>
                  <a:schemeClr val="bg1"/>
                </a:solidFill>
              </a:rPr>
              <a:t>існування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яких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можливе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тільки</a:t>
            </a:r>
            <a:r>
              <a:rPr lang="ru-RU" sz="2000" dirty="0">
                <a:solidFill>
                  <a:schemeClr val="bg1"/>
                </a:solidFill>
              </a:rPr>
              <a:t> на </a:t>
            </a:r>
            <a:r>
              <a:rPr lang="ru-RU" sz="2000" dirty="0" err="1">
                <a:solidFill>
                  <a:schemeClr val="bg1"/>
                </a:solidFill>
              </a:rPr>
              <a:t>певній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глибині</a:t>
            </a:r>
            <a:r>
              <a:rPr lang="ru-RU" sz="2000" dirty="0">
                <a:solidFill>
                  <a:schemeClr val="bg1"/>
                </a:solidFill>
              </a:rPr>
              <a:t> за </a:t>
            </a:r>
            <a:r>
              <a:rPr lang="ru-RU" sz="2000" dirty="0" err="1" smtClean="0">
                <a:solidFill>
                  <a:schemeClr val="bg1"/>
                </a:solidFill>
              </a:rPr>
              <a:t>певного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тиску</a:t>
            </a:r>
            <a:r>
              <a:rPr lang="ru-RU" sz="2000" dirty="0">
                <a:solidFill>
                  <a:schemeClr val="bg1"/>
                </a:solidFill>
              </a:rPr>
              <a:t> води (</a:t>
            </a:r>
            <a:r>
              <a:rPr lang="ru-RU" sz="2000" dirty="0" err="1">
                <a:solidFill>
                  <a:schemeClr val="bg1"/>
                </a:solidFill>
              </a:rPr>
              <a:t>клопи-водомірки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</a:rPr>
              <a:t>глибоководні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кальмари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</a:rPr>
              <a:t>риби-вудильники</a:t>
            </a:r>
            <a:r>
              <a:rPr lang="ru-RU" sz="2000" dirty="0">
                <a:solidFill>
                  <a:schemeClr val="bg1"/>
                </a:solidFill>
              </a:rPr>
              <a:t>);</a:t>
            </a:r>
          </a:p>
          <a:p>
            <a:r>
              <a:rPr lang="ru-RU" sz="2000" b="1" dirty="0" err="1" smtClean="0">
                <a:solidFill>
                  <a:schemeClr val="bg1"/>
                </a:solidFill>
              </a:rPr>
              <a:t>стенотерми</a:t>
            </a:r>
            <a:r>
              <a:rPr lang="ru-RU" sz="2000" dirty="0">
                <a:solidFill>
                  <a:schemeClr val="bg1"/>
                </a:solidFill>
              </a:rPr>
              <a:t> – </a:t>
            </a:r>
            <a:r>
              <a:rPr lang="ru-RU" sz="2000" dirty="0" err="1">
                <a:solidFill>
                  <a:schemeClr val="bg1"/>
                </a:solidFill>
              </a:rPr>
              <a:t>організми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</a:rPr>
              <a:t>пристосовані</a:t>
            </a:r>
            <a:r>
              <a:rPr lang="ru-RU" sz="2000" dirty="0" smtClean="0">
                <a:solidFill>
                  <a:schemeClr val="bg1"/>
                </a:solidFill>
              </a:rPr>
              <a:t> до </a:t>
            </a:r>
            <a:r>
              <a:rPr lang="ru-RU" sz="2000" dirty="0" err="1">
                <a:solidFill>
                  <a:schemeClr val="bg1"/>
                </a:solidFill>
              </a:rPr>
              <a:t>відносно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сталих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температурних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умов </a:t>
            </a:r>
            <a:r>
              <a:rPr lang="ru-RU" sz="2000" dirty="0" err="1" smtClean="0">
                <a:solidFill>
                  <a:schemeClr val="bg1"/>
                </a:solidFill>
              </a:rPr>
              <a:t>довкілля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і </a:t>
            </a:r>
            <a:r>
              <a:rPr lang="ru-RU" sz="2000" dirty="0" err="1">
                <a:solidFill>
                  <a:schemeClr val="bg1"/>
                </a:solidFill>
              </a:rPr>
              <a:t>які</a:t>
            </a:r>
            <a:r>
              <a:rPr lang="ru-RU" sz="2000" dirty="0">
                <a:solidFill>
                  <a:schemeClr val="bg1"/>
                </a:solidFill>
              </a:rPr>
              <a:t> не </a:t>
            </a:r>
            <a:r>
              <a:rPr lang="ru-RU" sz="2000" dirty="0" err="1">
                <a:solidFill>
                  <a:schemeClr val="bg1"/>
                </a:solidFill>
              </a:rPr>
              <a:t>витримують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їх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коливань</a:t>
            </a:r>
            <a:r>
              <a:rPr lang="ru-RU" sz="2000" dirty="0" smtClean="0">
                <a:solidFill>
                  <a:schemeClr val="bg1"/>
                </a:solidFill>
              </a:rPr>
              <a:t> (форель </a:t>
            </a:r>
            <a:r>
              <a:rPr lang="ru-RU" sz="2000" dirty="0" err="1">
                <a:solidFill>
                  <a:schemeClr val="bg1"/>
                </a:solidFill>
              </a:rPr>
              <a:t>річкова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трапляється</a:t>
            </a:r>
            <a:r>
              <a:rPr lang="ru-RU" sz="2000" dirty="0">
                <a:solidFill>
                  <a:schemeClr val="bg1"/>
                </a:solidFill>
              </a:rPr>
              <a:t> в </a:t>
            </a:r>
            <a:r>
              <a:rPr lang="ru-RU" sz="2000" dirty="0" err="1" smtClean="0">
                <a:solidFill>
                  <a:schemeClr val="bg1"/>
                </a:solidFill>
              </a:rPr>
              <a:t>холодних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гірських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річках</a:t>
            </a:r>
            <a:r>
              <a:rPr lang="ru-RU" sz="2000" dirty="0" smtClean="0">
                <a:solidFill>
                  <a:schemeClr val="bg1"/>
                </a:solidFill>
              </a:rPr>
              <a:t>);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стеногали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– </a:t>
            </a:r>
            <a:r>
              <a:rPr lang="ru-RU" sz="2000" dirty="0" err="1">
                <a:solidFill>
                  <a:schemeClr val="bg1"/>
                </a:solidFill>
              </a:rPr>
              <a:t>організми</a:t>
            </a:r>
            <a:r>
              <a:rPr lang="ru-RU" sz="2000" dirty="0">
                <a:solidFill>
                  <a:schemeClr val="bg1"/>
                </a:solidFill>
              </a:rPr>
              <a:t>, </a:t>
            </a:r>
            <a:r>
              <a:rPr lang="ru-RU" sz="2000" dirty="0" err="1">
                <a:solidFill>
                  <a:schemeClr val="bg1"/>
                </a:solidFill>
              </a:rPr>
              <a:t>що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витримують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лише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незначні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зміни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ступеня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солоності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середовища</a:t>
            </a:r>
            <a:r>
              <a:rPr lang="ru-RU" sz="2000" dirty="0">
                <a:solidFill>
                  <a:schemeClr val="bg1"/>
                </a:solidFill>
              </a:rPr>
              <a:t> (</a:t>
            </a:r>
            <a:r>
              <a:rPr lang="ru-RU" sz="2000" dirty="0" err="1">
                <a:solidFill>
                  <a:schemeClr val="bg1"/>
                </a:solidFill>
              </a:rPr>
              <a:t>головоногі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молюски</a:t>
            </a:r>
            <a:r>
              <a:rPr lang="ru-RU" sz="2000" dirty="0">
                <a:solidFill>
                  <a:schemeClr val="bg1"/>
                </a:solidFill>
              </a:rPr>
              <a:t>, карась, </a:t>
            </a:r>
            <a:r>
              <a:rPr lang="ru-RU" sz="2000" dirty="0" err="1">
                <a:solidFill>
                  <a:schemeClr val="bg1"/>
                </a:solidFill>
              </a:rPr>
              <a:t>видра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err="1">
                <a:solidFill>
                  <a:schemeClr val="bg1"/>
                </a:solidFill>
              </a:rPr>
              <a:t>річкова</a:t>
            </a:r>
            <a:r>
              <a:rPr lang="ru-RU" sz="2000" dirty="0" smtClean="0">
                <a:solidFill>
                  <a:schemeClr val="bg1"/>
                </a:solidFill>
              </a:rPr>
              <a:t>)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40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0"/>
            <a:ext cx="5261548" cy="1214395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chemeClr val="bg1"/>
                </a:solidFill>
              </a:rPr>
              <a:t>монофаги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3932696"/>
            <a:ext cx="12052092" cy="2746948"/>
          </a:xfrm>
        </p:spPr>
        <p:txBody>
          <a:bodyPr anchor="t" anchorCtr="0"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bg1"/>
                </a:solidFill>
              </a:rPr>
              <a:t>Цікавим прикладом монофага є </a:t>
            </a:r>
            <a:r>
              <a:rPr lang="ru-RU" sz="2400" dirty="0" err="1" smtClean="0">
                <a:solidFill>
                  <a:srgbClr val="FFFF00"/>
                </a:solidFill>
              </a:rPr>
              <a:t>мете­лик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rgbClr val="FFFF00"/>
                </a:solidFill>
              </a:rPr>
              <a:t>Данаїда</a:t>
            </a:r>
            <a:r>
              <a:rPr lang="ru-RU" sz="2400" dirty="0">
                <a:solidFill>
                  <a:srgbClr val="FFFF00"/>
                </a:solidFill>
              </a:rPr>
              <a:t> монарх 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Його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гусінь</a:t>
            </a:r>
            <a:r>
              <a:rPr lang="ru-RU" sz="2400" dirty="0" smtClean="0">
                <a:solidFill>
                  <a:schemeClr val="bg1"/>
                </a:solidFill>
              </a:rPr>
              <a:t> живиться </a:t>
            </a:r>
            <a:r>
              <a:rPr lang="ru-RU" sz="2400" dirty="0" err="1">
                <a:solidFill>
                  <a:schemeClr val="bg1"/>
                </a:solidFill>
              </a:rPr>
              <a:t>тільки</a:t>
            </a:r>
            <a:r>
              <a:rPr lang="ru-RU" sz="2400" dirty="0">
                <a:solidFill>
                  <a:schemeClr val="bg1"/>
                </a:solidFill>
              </a:rPr>
              <a:t> на </a:t>
            </a:r>
            <a:r>
              <a:rPr lang="ru-RU" sz="2400" dirty="0" err="1">
                <a:solidFill>
                  <a:schemeClr val="bg1"/>
                </a:solidFill>
              </a:rPr>
              <a:t>рослинах</a:t>
            </a:r>
            <a:r>
              <a:rPr lang="ru-RU" sz="2400" dirty="0">
                <a:solidFill>
                  <a:schemeClr val="bg1"/>
                </a:solidFill>
              </a:rPr>
              <a:t> роду </a:t>
            </a:r>
            <a:r>
              <a:rPr lang="ru-RU" sz="2400" dirty="0" smtClean="0">
                <a:solidFill>
                  <a:schemeClr val="bg1"/>
                </a:solidFill>
              </a:rPr>
              <a:t>Ваточ­ник</a:t>
            </a:r>
            <a:r>
              <a:rPr lang="ru-RU" sz="2400" dirty="0">
                <a:solidFill>
                  <a:schemeClr val="bg1"/>
                </a:solidFill>
              </a:rPr>
              <a:t>. При </a:t>
            </a:r>
            <a:r>
              <a:rPr lang="ru-RU" sz="2400" dirty="0" err="1">
                <a:solidFill>
                  <a:schemeClr val="bg1"/>
                </a:solidFill>
              </a:rPr>
              <a:t>цьому</a:t>
            </a:r>
            <a:r>
              <a:rPr lang="ru-RU" sz="2400" dirty="0">
                <a:solidFill>
                  <a:schemeClr val="bg1"/>
                </a:solidFill>
              </a:rPr>
              <a:t> в </a:t>
            </a:r>
            <a:r>
              <a:rPr lang="ru-RU" sz="2400" dirty="0" err="1">
                <a:solidFill>
                  <a:schemeClr val="bg1"/>
                </a:solidFill>
              </a:rPr>
              <a:t>ній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накопичується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знач­на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кількість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отруйних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речовин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кардено­лідів</a:t>
            </a:r>
            <a:r>
              <a:rPr lang="ru-RU" sz="2400" dirty="0">
                <a:solidFill>
                  <a:schemeClr val="bg1"/>
                </a:solidFill>
              </a:rPr>
              <a:t>, через </a:t>
            </a:r>
            <a:r>
              <a:rPr lang="ru-RU" sz="2400" dirty="0" err="1">
                <a:solidFill>
                  <a:schemeClr val="bg1"/>
                </a:solidFill>
              </a:rPr>
              <a:t>які</a:t>
            </a:r>
            <a:r>
              <a:rPr lang="ru-RU" sz="2400" dirty="0">
                <a:solidFill>
                  <a:schemeClr val="bg1"/>
                </a:solidFill>
              </a:rPr>
              <a:t> як </a:t>
            </a:r>
            <a:r>
              <a:rPr lang="ru-RU" sz="2400" dirty="0" err="1">
                <a:solidFill>
                  <a:schemeClr val="bg1"/>
                </a:solidFill>
              </a:rPr>
              <a:t>гусінь</a:t>
            </a:r>
            <a:r>
              <a:rPr lang="ru-RU" sz="2400" dirty="0">
                <a:solidFill>
                  <a:schemeClr val="bg1"/>
                </a:solidFill>
              </a:rPr>
              <a:t>, так і </a:t>
            </a:r>
            <a:r>
              <a:rPr lang="ru-RU" sz="2400" dirty="0" smtClean="0">
                <a:solidFill>
                  <a:schemeClr val="bg1"/>
                </a:solidFill>
              </a:rPr>
              <a:t>доросла </a:t>
            </a:r>
            <a:r>
              <a:rPr lang="ru-RU" sz="2400" dirty="0" err="1" smtClean="0">
                <a:solidFill>
                  <a:schemeClr val="bg1"/>
                </a:solidFill>
              </a:rPr>
              <a:t>особина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не до смаку </a:t>
            </a:r>
            <a:r>
              <a:rPr lang="ru-RU" sz="2400" dirty="0" err="1">
                <a:solidFill>
                  <a:schemeClr val="bg1"/>
                </a:solidFill>
              </a:rPr>
              <a:t>хижим</a:t>
            </a:r>
            <a:r>
              <a:rPr lang="ru-RU" sz="2400" dirty="0">
                <a:solidFill>
                  <a:schemeClr val="bg1"/>
                </a:solidFill>
              </a:rPr>
              <a:t> птахам. </a:t>
            </a:r>
            <a:r>
              <a:rPr lang="ru-RU" sz="2400" dirty="0" err="1" smtClean="0">
                <a:solidFill>
                  <a:schemeClr val="bg1"/>
                </a:solidFill>
              </a:rPr>
              <a:t>Осо­бливістю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метелика</a:t>
            </a:r>
            <a:r>
              <a:rPr lang="ru-RU" sz="2400" dirty="0">
                <a:solidFill>
                  <a:schemeClr val="bg1"/>
                </a:solidFill>
              </a:rPr>
              <a:t> є </a:t>
            </a:r>
            <a:r>
              <a:rPr lang="ru-RU" sz="2400" dirty="0" err="1">
                <a:solidFill>
                  <a:schemeClr val="bg1"/>
                </a:solidFill>
              </a:rPr>
              <a:t>його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здатність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мігру­вати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на </a:t>
            </a:r>
            <a:r>
              <a:rPr lang="ru-RU" sz="2400" dirty="0" err="1">
                <a:solidFill>
                  <a:schemeClr val="bg1"/>
                </a:solidFill>
              </a:rPr>
              <a:t>відстані</a:t>
            </a:r>
            <a:r>
              <a:rPr lang="ru-RU" sz="2400" dirty="0">
                <a:solidFill>
                  <a:schemeClr val="bg1"/>
                </a:solidFill>
              </a:rPr>
              <a:t> до 3000 км для </a:t>
            </a:r>
            <a:r>
              <a:rPr lang="ru-RU" sz="2400" dirty="0" err="1" smtClean="0">
                <a:solidFill>
                  <a:schemeClr val="bg1"/>
                </a:solidFill>
              </a:rPr>
              <a:t>зимівлі</a:t>
            </a:r>
            <a:r>
              <a:rPr lang="ru-RU" sz="2400" dirty="0" smtClean="0">
                <a:solidFill>
                  <a:schemeClr val="bg1"/>
                </a:solidFill>
              </a:rPr>
              <a:t> в </a:t>
            </a:r>
            <a:r>
              <a:rPr lang="ru-RU" sz="2400" dirty="0" err="1">
                <a:solidFill>
                  <a:schemeClr val="bg1"/>
                </a:solidFill>
              </a:rPr>
              <a:t>Мексиці</a:t>
            </a:r>
            <a:r>
              <a:rPr lang="ru-RU" sz="2400" dirty="0">
                <a:solidFill>
                  <a:schemeClr val="bg1"/>
                </a:solidFill>
              </a:rPr>
              <a:t>. І </a:t>
            </a:r>
            <a:r>
              <a:rPr lang="ru-RU" sz="2400" dirty="0" err="1">
                <a:solidFill>
                  <a:schemeClr val="bg1"/>
                </a:solidFill>
              </a:rPr>
              <a:t>якщо</a:t>
            </a:r>
            <a:r>
              <a:rPr lang="ru-RU" sz="2400" dirty="0">
                <a:solidFill>
                  <a:schemeClr val="bg1"/>
                </a:solidFill>
              </a:rPr>
              <a:t> на </a:t>
            </a:r>
            <a:r>
              <a:rPr lang="ru-RU" sz="2400" dirty="0" err="1">
                <a:solidFill>
                  <a:schemeClr val="bg1"/>
                </a:solidFill>
              </a:rPr>
              <a:t>південь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летить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одне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покоління</a:t>
            </a:r>
            <a:r>
              <a:rPr lang="ru-RU" sz="2400" dirty="0">
                <a:solidFill>
                  <a:schemeClr val="bg1"/>
                </a:solidFill>
              </a:rPr>
              <a:t>, то на </a:t>
            </a:r>
            <a:r>
              <a:rPr lang="ru-RU" sz="2400" dirty="0" err="1">
                <a:solidFill>
                  <a:schemeClr val="bg1"/>
                </a:solidFill>
              </a:rPr>
              <a:t>північ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повертаються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йо­го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онуки</a:t>
            </a:r>
            <a:r>
              <a:rPr lang="ru-RU" sz="2400" dirty="0">
                <a:solidFill>
                  <a:schemeClr val="bg1"/>
                </a:solidFill>
              </a:rPr>
              <a:t> й правнуки, </a:t>
            </a:r>
            <a:r>
              <a:rPr lang="ru-RU" sz="2400" dirty="0" err="1">
                <a:solidFill>
                  <a:schemeClr val="bg1"/>
                </a:solidFill>
              </a:rPr>
              <a:t>які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народжуються</a:t>
            </a:r>
            <a:r>
              <a:rPr lang="ru-RU" sz="2400" dirty="0" smtClean="0">
                <a:solidFill>
                  <a:schemeClr val="bg1"/>
                </a:solidFill>
              </a:rPr>
              <a:t> й </a:t>
            </a:r>
            <a:r>
              <a:rPr lang="ru-RU" sz="2400" dirty="0" err="1">
                <a:solidFill>
                  <a:schemeClr val="bg1"/>
                </a:solidFill>
              </a:rPr>
              <a:t>виростають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під</a:t>
            </a:r>
            <a:r>
              <a:rPr lang="ru-RU" sz="2400" dirty="0">
                <a:solidFill>
                  <a:schemeClr val="bg1"/>
                </a:solidFill>
              </a:rPr>
              <a:t> час </a:t>
            </a:r>
            <a:r>
              <a:rPr lang="ru-RU" sz="2400" dirty="0" err="1">
                <a:solidFill>
                  <a:schemeClr val="bg1"/>
                </a:solidFill>
              </a:rPr>
              <a:t>мандрівки</a:t>
            </a:r>
            <a:r>
              <a:rPr lang="ru-RU" sz="2400" dirty="0">
                <a:solidFill>
                  <a:schemeClr val="bg1"/>
                </a:solidFill>
              </a:rPr>
              <a:t> з </a:t>
            </a:r>
            <a:r>
              <a:rPr lang="ru-RU" sz="2400" dirty="0" err="1" smtClean="0">
                <a:solidFill>
                  <a:schemeClr val="bg1"/>
                </a:solidFill>
              </a:rPr>
              <a:t>місць</a:t>
            </a:r>
            <a:r>
              <a:rPr lang="ru-RU" sz="2400" dirty="0" smtClean="0">
                <a:solidFill>
                  <a:schemeClr val="bg1"/>
                </a:solidFill>
              </a:rPr>
              <a:t>  </a:t>
            </a:r>
            <a:r>
              <a:rPr lang="ru-RU" sz="2400" dirty="0" err="1" smtClean="0">
                <a:solidFill>
                  <a:schemeClr val="bg1"/>
                </a:solidFill>
              </a:rPr>
              <a:t>зимівлі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751" y="284621"/>
            <a:ext cx="5905500" cy="3648075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63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61" y="1172506"/>
            <a:ext cx="4704687" cy="2760190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299308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0"/>
            <a:ext cx="5261548" cy="1214395"/>
          </a:xfrm>
        </p:spPr>
        <p:txBody>
          <a:bodyPr>
            <a:normAutofit/>
          </a:bodyPr>
          <a:lstStyle/>
          <a:p>
            <a:pPr algn="ctr"/>
            <a:r>
              <a:rPr lang="uk-UA" sz="6000" dirty="0" smtClean="0">
                <a:solidFill>
                  <a:schemeClr val="bg1"/>
                </a:solidFill>
              </a:rPr>
              <a:t>монофаги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3932696"/>
            <a:ext cx="12052092" cy="2746948"/>
          </a:xfrm>
        </p:spPr>
        <p:txBody>
          <a:bodyPr anchor="t" anchorCtr="0"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err="1">
                <a:solidFill>
                  <a:schemeClr val="bg1"/>
                </a:solidFill>
              </a:rPr>
              <a:t>М’якеньким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австралій­ським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прикладом </a:t>
            </a:r>
            <a:r>
              <a:rPr lang="ru-RU" sz="2400" dirty="0" err="1">
                <a:solidFill>
                  <a:schemeClr val="bg1"/>
                </a:solidFill>
              </a:rPr>
              <a:t>стенобіонта</a:t>
            </a:r>
            <a:r>
              <a:rPr lang="ru-RU" sz="2400" dirty="0">
                <a:solidFill>
                  <a:schemeClr val="bg1"/>
                </a:solidFill>
              </a:rPr>
              <a:t>-монофага є коала. </a:t>
            </a:r>
            <a:r>
              <a:rPr lang="ru-RU" sz="2400" dirty="0" err="1">
                <a:solidFill>
                  <a:schemeClr val="bg1"/>
                </a:solidFill>
              </a:rPr>
              <a:t>Ця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сумчаста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тварина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неймо­вірно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прив’язана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до </a:t>
            </a:r>
            <a:r>
              <a:rPr lang="ru-RU" sz="2400" dirty="0" err="1">
                <a:solidFill>
                  <a:schemeClr val="bg1"/>
                </a:solidFill>
              </a:rPr>
              <a:t>евкаліптів</a:t>
            </a:r>
            <a:r>
              <a:rPr lang="ru-RU" sz="2400" dirty="0">
                <a:solidFill>
                  <a:schemeClr val="bg1"/>
                </a:solidFill>
              </a:rPr>
              <a:t>, на </a:t>
            </a:r>
            <a:r>
              <a:rPr lang="ru-RU" sz="2400" dirty="0" err="1">
                <a:solidFill>
                  <a:schemeClr val="bg1"/>
                </a:solidFill>
              </a:rPr>
              <a:t>яких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живе</a:t>
            </a:r>
            <a:r>
              <a:rPr lang="ru-RU" sz="2400" dirty="0">
                <a:solidFill>
                  <a:schemeClr val="bg1"/>
                </a:solidFill>
              </a:rPr>
              <a:t> й </a:t>
            </a:r>
            <a:r>
              <a:rPr lang="ru-RU" sz="2400" dirty="0" err="1">
                <a:solidFill>
                  <a:schemeClr val="bg1"/>
                </a:solidFill>
              </a:rPr>
              <a:t>харчується</a:t>
            </a:r>
            <a:r>
              <a:rPr lang="ru-RU" sz="2400" dirty="0">
                <a:solidFill>
                  <a:schemeClr val="bg1"/>
                </a:solidFill>
              </a:rPr>
              <a:t> все </a:t>
            </a:r>
            <a:r>
              <a:rPr lang="ru-RU" sz="2400" dirty="0" err="1">
                <a:solidFill>
                  <a:schemeClr val="bg1"/>
                </a:solidFill>
              </a:rPr>
              <a:t>життя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 smtClean="0">
                <a:solidFill>
                  <a:schemeClr val="bg1"/>
                </a:solidFill>
              </a:rPr>
              <a:t>Оскіль­ки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листя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евкаліпту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містить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отруйні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речовини</a:t>
            </a:r>
            <a:r>
              <a:rPr lang="ru-RU" sz="2400" dirty="0">
                <a:solidFill>
                  <a:schemeClr val="bg1"/>
                </a:solidFill>
              </a:rPr>
              <a:t>, то </a:t>
            </a:r>
            <a:r>
              <a:rPr lang="ru-RU" sz="2400" dirty="0" err="1">
                <a:solidFill>
                  <a:schemeClr val="bg1"/>
                </a:solidFill>
              </a:rPr>
              <a:t>коали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живляться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молодими</a:t>
            </a:r>
            <a:r>
              <a:rPr lang="ru-RU" sz="2400" dirty="0" smtClean="0">
                <a:solidFill>
                  <a:schemeClr val="bg1"/>
                </a:solidFill>
              </a:rPr>
              <a:t> листками </a:t>
            </a:r>
            <a:r>
              <a:rPr lang="ru-RU" sz="2400" dirty="0" err="1">
                <a:solidFill>
                  <a:schemeClr val="bg1"/>
                </a:solidFill>
              </a:rPr>
              <a:t>менш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токсичних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видів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цих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рослин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r>
              <a:rPr lang="ru-RU" sz="2400" dirty="0" err="1">
                <a:solidFill>
                  <a:schemeClr val="bg1"/>
                </a:solidFill>
              </a:rPr>
              <a:t>Навіть</a:t>
            </a:r>
            <a:r>
              <a:rPr lang="ru-RU" sz="2400" dirty="0">
                <a:solidFill>
                  <a:schemeClr val="bg1"/>
                </a:solidFill>
              </a:rPr>
              <a:t> воду </a:t>
            </a:r>
            <a:r>
              <a:rPr lang="ru-RU" sz="2400" dirty="0" err="1">
                <a:solidFill>
                  <a:schemeClr val="bg1"/>
                </a:solidFill>
              </a:rPr>
              <a:t>пухнастики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отри­мують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із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листків</a:t>
            </a:r>
            <a:r>
              <a:rPr lang="ru-RU" sz="2400" dirty="0">
                <a:solidFill>
                  <a:schemeClr val="bg1"/>
                </a:solidFill>
              </a:rPr>
              <a:t> і </a:t>
            </a:r>
            <a:r>
              <a:rPr lang="ru-RU" sz="2400" dirty="0" err="1">
                <a:solidFill>
                  <a:schemeClr val="bg1"/>
                </a:solidFill>
              </a:rPr>
              <a:t>пагонів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евкаліптів</a:t>
            </a:r>
            <a:r>
              <a:rPr lang="ru-RU" sz="2400" dirty="0">
                <a:solidFill>
                  <a:schemeClr val="bg1"/>
                </a:solidFill>
              </a:rPr>
              <a:t>, тому </a:t>
            </a:r>
            <a:r>
              <a:rPr lang="ru-RU" sz="2400" dirty="0" err="1">
                <a:solidFill>
                  <a:schemeClr val="bg1"/>
                </a:solidFill>
              </a:rPr>
              <a:t>злізають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із</a:t>
            </a:r>
            <a:r>
              <a:rPr lang="ru-RU" sz="2400" dirty="0">
                <a:solidFill>
                  <a:schemeClr val="bg1"/>
                </a:solidFill>
              </a:rPr>
              <a:t> дерева </a:t>
            </a:r>
            <a:r>
              <a:rPr lang="ru-RU" sz="2400" dirty="0" err="1">
                <a:solidFill>
                  <a:schemeClr val="bg1"/>
                </a:solidFill>
              </a:rPr>
              <a:t>попити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лише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під</a:t>
            </a:r>
            <a:r>
              <a:rPr lang="ru-RU" sz="2400" dirty="0" smtClean="0">
                <a:solidFill>
                  <a:schemeClr val="bg1"/>
                </a:solidFill>
              </a:rPr>
              <a:t> час </a:t>
            </a:r>
            <a:r>
              <a:rPr lang="ru-RU" sz="2400" dirty="0" err="1">
                <a:solidFill>
                  <a:schemeClr val="bg1"/>
                </a:solidFill>
              </a:rPr>
              <a:t>посухи</a:t>
            </a:r>
            <a:r>
              <a:rPr lang="ru-RU" sz="2400" dirty="0">
                <a:solidFill>
                  <a:schemeClr val="bg1"/>
                </a:solidFill>
              </a:rPr>
              <a:t>. А </a:t>
            </a:r>
            <a:r>
              <a:rPr lang="ru-RU" sz="2400" dirty="0" err="1">
                <a:solidFill>
                  <a:schemeClr val="bg1"/>
                </a:solidFill>
              </a:rPr>
              <a:t>щоб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краще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лазити</a:t>
            </a:r>
            <a:r>
              <a:rPr lang="ru-RU" sz="2400" dirty="0">
                <a:solidFill>
                  <a:schemeClr val="bg1"/>
                </a:solidFill>
              </a:rPr>
              <a:t> й не </a:t>
            </a:r>
            <a:r>
              <a:rPr lang="ru-RU" sz="2400" dirty="0" err="1">
                <a:solidFill>
                  <a:schemeClr val="bg1"/>
                </a:solidFill>
              </a:rPr>
              <a:t>падати</a:t>
            </a:r>
            <a:r>
              <a:rPr lang="ru-RU" sz="2400" dirty="0">
                <a:solidFill>
                  <a:schemeClr val="bg1"/>
                </a:solidFill>
              </a:rPr>
              <a:t> на землю </a:t>
            </a:r>
            <a:r>
              <a:rPr lang="ru-RU" sz="2400" dirty="0" err="1">
                <a:solidFill>
                  <a:schemeClr val="bg1"/>
                </a:solidFill>
              </a:rPr>
              <a:t>під</a:t>
            </a:r>
            <a:r>
              <a:rPr lang="ru-RU" sz="2400" dirty="0">
                <a:solidFill>
                  <a:schemeClr val="bg1"/>
                </a:solidFill>
              </a:rPr>
              <a:t> час сну, на </a:t>
            </a:r>
            <a:r>
              <a:rPr lang="ru-RU" sz="2400" dirty="0" err="1" smtClean="0">
                <a:solidFill>
                  <a:schemeClr val="bg1"/>
                </a:solidFill>
              </a:rPr>
              <a:t>передній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</a:rPr>
              <a:t>лапі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в них є аж два великих </a:t>
            </a:r>
            <a:r>
              <a:rPr lang="ru-RU" sz="2400" dirty="0" err="1">
                <a:solidFill>
                  <a:schemeClr val="bg1"/>
                </a:solidFill>
              </a:rPr>
              <a:t>відставлених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пальці</a:t>
            </a:r>
            <a:r>
              <a:rPr lang="ru-RU" sz="2400" dirty="0">
                <a:solidFill>
                  <a:schemeClr val="bg1"/>
                </a:solidFill>
              </a:rPr>
              <a:t>, </a:t>
            </a:r>
            <a:r>
              <a:rPr lang="ru-RU" sz="2400" dirty="0" err="1">
                <a:solidFill>
                  <a:schemeClr val="bg1"/>
                </a:solidFill>
              </a:rPr>
              <a:t>якими</a:t>
            </a:r>
            <a:r>
              <a:rPr lang="ru-RU" sz="2400" dirty="0">
                <a:solidFill>
                  <a:schemeClr val="bg1"/>
                </a:solidFill>
              </a:rPr>
              <a:t> вони </a:t>
            </a:r>
            <a:r>
              <a:rPr lang="ru-RU" sz="2400" dirty="0" err="1">
                <a:solidFill>
                  <a:schemeClr val="bg1"/>
                </a:solidFill>
              </a:rPr>
              <a:t>тримаються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за </a:t>
            </a:r>
            <a:r>
              <a:rPr lang="ru-RU" sz="2400" dirty="0" err="1" smtClean="0">
                <a:solidFill>
                  <a:schemeClr val="bg1"/>
                </a:solidFill>
              </a:rPr>
              <a:t>гілки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евкаліпту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6125" y="225044"/>
            <a:ext cx="5786204" cy="3632893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27" y="1079483"/>
            <a:ext cx="4946755" cy="2656070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2902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8907" y="48161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uk-UA" sz="7200" dirty="0" smtClean="0">
                <a:solidFill>
                  <a:schemeClr val="bg1"/>
                </a:solidFill>
              </a:rPr>
              <a:t>завдання</a:t>
            </a:r>
            <a:endParaRPr lang="ru-RU" sz="7200" dirty="0">
              <a:solidFill>
                <a:schemeClr val="bg1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18" y="1555228"/>
            <a:ext cx="9818558" cy="5156375"/>
          </a:xfrm>
          <a:effectLst>
            <a:glow rad="127000">
              <a:schemeClr val="bg2">
                <a:lumMod val="60000"/>
                <a:lumOff val="4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22427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03" y="-337835"/>
            <a:ext cx="11857218" cy="1507067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/>
              <a:t>Пригадайте</a:t>
            </a:r>
            <a:endParaRPr lang="ru-RU" sz="5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9901" y="959370"/>
            <a:ext cx="11857220" cy="56063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</a:rPr>
              <a:t>1. </a:t>
            </a:r>
            <a:r>
              <a:rPr lang="ru-RU" b="1" dirty="0" err="1">
                <a:solidFill>
                  <a:srgbClr val="C00000"/>
                </a:solidFill>
              </a:rPr>
              <a:t>Укажіть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твердження</a:t>
            </a:r>
            <a:r>
              <a:rPr lang="ru-RU" b="1" dirty="0">
                <a:solidFill>
                  <a:srgbClr val="C00000"/>
                </a:solidFill>
              </a:rPr>
              <a:t>, у </a:t>
            </a:r>
            <a:r>
              <a:rPr lang="ru-RU" b="1" dirty="0" err="1">
                <a:solidFill>
                  <a:srgbClr val="C00000"/>
                </a:solidFill>
              </a:rPr>
              <a:t>якому</a:t>
            </a:r>
            <a:r>
              <a:rPr lang="ru-RU" b="1" dirty="0">
                <a:solidFill>
                  <a:srgbClr val="C00000"/>
                </a:solidFill>
              </a:rPr>
              <a:t> слово «</a:t>
            </a:r>
            <a:r>
              <a:rPr lang="ru-RU" b="1" dirty="0" err="1">
                <a:solidFill>
                  <a:srgbClr val="C00000"/>
                </a:solidFill>
              </a:rPr>
              <a:t>екологія</a:t>
            </a:r>
            <a:r>
              <a:rPr lang="ru-RU" b="1" dirty="0">
                <a:solidFill>
                  <a:srgbClr val="C00000"/>
                </a:solidFill>
              </a:rPr>
              <a:t>» </a:t>
            </a:r>
            <a:r>
              <a:rPr lang="ru-RU" b="1" dirty="0" err="1">
                <a:solidFill>
                  <a:srgbClr val="C00000"/>
                </a:solidFill>
              </a:rPr>
              <a:t>вжито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некоректно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bg1"/>
                </a:solidFill>
              </a:rPr>
              <a:t>А </a:t>
            </a:r>
            <a:r>
              <a:rPr lang="ru-RU" b="1" dirty="0" err="1">
                <a:solidFill>
                  <a:schemeClr val="bg1"/>
                </a:solidFill>
              </a:rPr>
              <a:t>серед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навчальних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дисциплін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екологія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набуває</a:t>
            </a:r>
            <a:r>
              <a:rPr lang="ru-RU" b="1" dirty="0">
                <a:solidFill>
                  <a:schemeClr val="bg1"/>
                </a:solidFill>
              </a:rPr>
              <a:t> все </a:t>
            </a:r>
            <a:r>
              <a:rPr lang="ru-RU" b="1" dirty="0" err="1">
                <a:solidFill>
                  <a:schemeClr val="bg1"/>
                </a:solidFill>
              </a:rPr>
              <a:t>більшої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популярності</a:t>
            </a:r>
            <a:endParaRPr lang="ru-RU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bg1"/>
                </a:solidFill>
              </a:rPr>
              <a:t>Б у селах </a:t>
            </a:r>
            <a:r>
              <a:rPr lang="ru-RU" b="1" dirty="0" err="1">
                <a:solidFill>
                  <a:schemeClr val="bg1"/>
                </a:solidFill>
              </a:rPr>
              <a:t>біля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сміттєвих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полігонів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забруднена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екологія</a:t>
            </a:r>
            <a:endParaRPr lang="ru-RU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bg1"/>
                </a:solidFill>
              </a:rPr>
              <a:t>В </a:t>
            </a:r>
            <a:r>
              <a:rPr lang="ru-RU" b="1" dirty="0" err="1">
                <a:solidFill>
                  <a:schemeClr val="bg1"/>
                </a:solidFill>
              </a:rPr>
              <a:t>дослідження</a:t>
            </a:r>
            <a:r>
              <a:rPr lang="ru-RU" b="1" dirty="0">
                <a:solidFill>
                  <a:schemeClr val="bg1"/>
                </a:solidFill>
              </a:rPr>
              <a:t> в </a:t>
            </a:r>
            <a:r>
              <a:rPr lang="ru-RU" b="1" dirty="0" err="1">
                <a:solidFill>
                  <a:schemeClr val="bg1"/>
                </a:solidFill>
              </a:rPr>
              <a:t>екології</a:t>
            </a:r>
            <a:r>
              <a:rPr lang="ru-RU" b="1" dirty="0">
                <a:solidFill>
                  <a:schemeClr val="bg1"/>
                </a:solidFill>
              </a:rPr>
              <a:t> часто </a:t>
            </a:r>
            <a:r>
              <a:rPr lang="ru-RU" b="1" dirty="0" err="1">
                <a:solidFill>
                  <a:schemeClr val="bg1"/>
                </a:solidFill>
              </a:rPr>
              <a:t>стикаються</a:t>
            </a:r>
            <a:r>
              <a:rPr lang="ru-RU" b="1" dirty="0">
                <a:solidFill>
                  <a:schemeClr val="bg1"/>
                </a:solidFill>
              </a:rPr>
              <a:t> з браком </a:t>
            </a:r>
            <a:r>
              <a:rPr lang="ru-RU" b="1" dirty="0" err="1">
                <a:solidFill>
                  <a:schemeClr val="bg1"/>
                </a:solidFill>
              </a:rPr>
              <a:t>коштів</a:t>
            </a:r>
            <a:endParaRPr lang="ru-RU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bg1"/>
                </a:solidFill>
              </a:rPr>
              <a:t>Г </a:t>
            </a:r>
            <a:r>
              <a:rPr lang="ru-RU" b="1" dirty="0" err="1">
                <a:solidFill>
                  <a:schemeClr val="bg1"/>
                </a:solidFill>
              </a:rPr>
              <a:t>політики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маніпулюють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громадською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думкою</a:t>
            </a:r>
            <a:r>
              <a:rPr lang="ru-RU" b="1" dirty="0">
                <a:solidFill>
                  <a:schemeClr val="bg1"/>
                </a:solidFill>
              </a:rPr>
              <a:t>, </a:t>
            </a:r>
            <a:r>
              <a:rPr lang="ru-RU" b="1" dirty="0" err="1">
                <a:solidFill>
                  <a:schemeClr val="bg1"/>
                </a:solidFill>
              </a:rPr>
              <a:t>користуючись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неосвіченістю</a:t>
            </a:r>
            <a:r>
              <a:rPr lang="ru-RU" b="1" dirty="0" smtClean="0">
                <a:solidFill>
                  <a:schemeClr val="bg1"/>
                </a:solidFill>
              </a:rPr>
              <a:t> в </a:t>
            </a:r>
            <a:r>
              <a:rPr lang="ru-RU" b="1" dirty="0" err="1">
                <a:solidFill>
                  <a:schemeClr val="bg1"/>
                </a:solidFill>
              </a:rPr>
              <a:t>галузі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екології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C00000"/>
                </a:solidFill>
              </a:rPr>
              <a:t>2. </a:t>
            </a:r>
            <a:r>
              <a:rPr lang="ru-RU" b="1" dirty="0" err="1">
                <a:solidFill>
                  <a:srgbClr val="C00000"/>
                </a:solidFill>
              </a:rPr>
              <a:t>Проаналізуйте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твердження</a:t>
            </a:r>
            <a:r>
              <a:rPr lang="ru-RU" b="1" dirty="0">
                <a:solidFill>
                  <a:srgbClr val="C00000"/>
                </a:solidFill>
              </a:rPr>
              <a:t> про </a:t>
            </a:r>
            <a:r>
              <a:rPr lang="ru-RU" b="1" dirty="0" err="1">
                <a:solidFill>
                  <a:srgbClr val="C00000"/>
                </a:solidFill>
              </a:rPr>
              <a:t>зв’язок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екології</a:t>
            </a:r>
            <a:r>
              <a:rPr lang="ru-RU" b="1" dirty="0">
                <a:solidFill>
                  <a:srgbClr val="C00000"/>
                </a:solidFill>
              </a:rPr>
              <a:t> з </a:t>
            </a:r>
            <a:r>
              <a:rPr lang="ru-RU" b="1" dirty="0" err="1">
                <a:solidFill>
                  <a:srgbClr val="C00000"/>
                </a:solidFill>
              </a:rPr>
              <a:t>іншими</a:t>
            </a:r>
            <a:r>
              <a:rPr lang="ru-RU" b="1" dirty="0">
                <a:solidFill>
                  <a:srgbClr val="C00000"/>
                </a:solidFill>
              </a:rPr>
              <a:t> науками </a:t>
            </a:r>
            <a:r>
              <a:rPr lang="ru-RU" b="1" dirty="0" smtClean="0">
                <a:solidFill>
                  <a:srgbClr val="C00000"/>
                </a:solidFill>
              </a:rPr>
              <a:t>та </a:t>
            </a:r>
            <a:r>
              <a:rPr lang="ru-RU" b="1" dirty="0" err="1">
                <a:solidFill>
                  <a:srgbClr val="C00000"/>
                </a:solidFill>
              </a:rPr>
              <a:t>д</a:t>
            </a:r>
            <a:r>
              <a:rPr lang="ru-RU" b="1" dirty="0" err="1" smtClean="0">
                <a:solidFill>
                  <a:srgbClr val="C00000"/>
                </a:solidFill>
              </a:rPr>
              <a:t>оберіть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правильні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b="1" dirty="0">
                <a:solidFill>
                  <a:schemeClr val="bg1"/>
                </a:solidFill>
              </a:rPr>
              <a:t>І. </a:t>
            </a:r>
            <a:r>
              <a:rPr lang="ru-RU" b="1" dirty="0" err="1">
                <a:solidFill>
                  <a:schemeClr val="bg1"/>
                </a:solidFill>
              </a:rPr>
              <a:t>Методи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статистичної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обробки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екологічних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даних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засновані</a:t>
            </a:r>
            <a:r>
              <a:rPr lang="ru-RU" b="1" dirty="0">
                <a:solidFill>
                  <a:schemeClr val="bg1"/>
                </a:solidFill>
              </a:rPr>
              <a:t> на </a:t>
            </a:r>
            <a:r>
              <a:rPr lang="ru-RU" b="1" dirty="0" err="1" smtClean="0">
                <a:solidFill>
                  <a:schemeClr val="bg1"/>
                </a:solidFill>
              </a:rPr>
              <a:t>математич­них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операціях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II. </a:t>
            </a:r>
            <a:r>
              <a:rPr lang="ru-RU" b="1" dirty="0" err="1">
                <a:solidFill>
                  <a:schemeClr val="bg1"/>
                </a:solidFill>
              </a:rPr>
              <a:t>Дані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екології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використовують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під</a:t>
            </a:r>
            <a:r>
              <a:rPr lang="ru-RU" b="1" dirty="0">
                <a:solidFill>
                  <a:schemeClr val="bg1"/>
                </a:solidFill>
              </a:rPr>
              <a:t> час </a:t>
            </a:r>
            <a:r>
              <a:rPr lang="ru-RU" b="1" dirty="0" err="1">
                <a:solidFill>
                  <a:schemeClr val="bg1"/>
                </a:solidFill>
              </a:rPr>
              <a:t>розробки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природо­охоронного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законодавства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bg1"/>
                </a:solidFill>
              </a:rPr>
              <a:t>А  </a:t>
            </a:r>
            <a:r>
              <a:rPr lang="ru-RU" b="1" dirty="0" err="1">
                <a:solidFill>
                  <a:schemeClr val="bg1"/>
                </a:solidFill>
              </a:rPr>
              <a:t>жодне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із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тверджень</a:t>
            </a:r>
            <a:r>
              <a:rPr lang="ru-RU" b="1" dirty="0">
                <a:solidFill>
                  <a:schemeClr val="bg1"/>
                </a:solidFill>
              </a:rPr>
              <a:t> не є </a:t>
            </a:r>
            <a:r>
              <a:rPr lang="ru-RU" b="1" dirty="0" err="1" smtClean="0">
                <a:solidFill>
                  <a:schemeClr val="bg1"/>
                </a:solidFill>
              </a:rPr>
              <a:t>правильним</a:t>
            </a:r>
            <a:endParaRPr lang="ru-RU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bg1"/>
                </a:solidFill>
              </a:rPr>
              <a:t>Б </a:t>
            </a:r>
            <a:r>
              <a:rPr lang="ru-RU" b="1" dirty="0" err="1">
                <a:solidFill>
                  <a:schemeClr val="bg1"/>
                </a:solidFill>
              </a:rPr>
              <a:t>обидва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твердження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правильні</a:t>
            </a:r>
            <a:endParaRPr lang="ru-RU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bg1"/>
                </a:solidFill>
              </a:rPr>
              <a:t>В </a:t>
            </a:r>
            <a:r>
              <a:rPr lang="ru-RU" b="1" dirty="0" err="1">
                <a:solidFill>
                  <a:schemeClr val="bg1"/>
                </a:solidFill>
              </a:rPr>
              <a:t>правильне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лише</a:t>
            </a:r>
            <a:r>
              <a:rPr lang="ru-RU" b="1" dirty="0">
                <a:solidFill>
                  <a:schemeClr val="bg1"/>
                </a:solidFill>
              </a:rPr>
              <a:t> І </a:t>
            </a:r>
            <a:endParaRPr lang="ru-RU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Г </a:t>
            </a:r>
            <a:r>
              <a:rPr lang="ru-RU" b="1" dirty="0" err="1">
                <a:solidFill>
                  <a:schemeClr val="bg1"/>
                </a:solidFill>
              </a:rPr>
              <a:t>правильне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лише</a:t>
            </a:r>
            <a:r>
              <a:rPr lang="ru-RU" b="1" dirty="0">
                <a:solidFill>
                  <a:schemeClr val="bg1"/>
                </a:solidFill>
              </a:rPr>
              <a:t> II</a:t>
            </a:r>
          </a:p>
        </p:txBody>
      </p:sp>
    </p:spTree>
    <p:extLst>
      <p:ext uri="{BB962C8B-B14F-4D97-AF65-F5344CB8AC3E}">
        <p14:creationId xmlns:p14="http://schemas.microsoft.com/office/powerpoint/2010/main" val="141035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04" y="-378780"/>
            <a:ext cx="11857218" cy="1507067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/>
              <a:t>Пригадайте</a:t>
            </a:r>
            <a:endParaRPr lang="ru-RU" sz="5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9902" y="374754"/>
            <a:ext cx="11857220" cy="63708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3. </a:t>
            </a:r>
            <a:r>
              <a:rPr lang="ru-RU" sz="2400" b="1" dirty="0" err="1">
                <a:solidFill>
                  <a:srgbClr val="C00000"/>
                </a:solidFill>
              </a:rPr>
              <a:t>Оберіть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біологічну</a:t>
            </a:r>
            <a:r>
              <a:rPr lang="ru-RU" sz="2400" b="1" dirty="0">
                <a:solidFill>
                  <a:srgbClr val="C00000"/>
                </a:solidFill>
              </a:rPr>
              <a:t> систему, </a:t>
            </a:r>
            <a:r>
              <a:rPr lang="ru-RU" sz="2400" b="1" dirty="0" err="1">
                <a:solidFill>
                  <a:srgbClr val="C00000"/>
                </a:solidFill>
              </a:rPr>
              <a:t>що</a:t>
            </a:r>
            <a:r>
              <a:rPr lang="ru-RU" sz="2400" b="1" dirty="0">
                <a:solidFill>
                  <a:srgbClr val="C00000"/>
                </a:solidFill>
              </a:rPr>
              <a:t> є </a:t>
            </a:r>
            <a:r>
              <a:rPr lang="ru-RU" sz="2400" b="1" dirty="0" err="1">
                <a:solidFill>
                  <a:srgbClr val="C00000"/>
                </a:solidFill>
              </a:rPr>
              <a:t>об’єктом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вивчення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екології</a:t>
            </a:r>
            <a:endParaRPr lang="ru-RU" sz="24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bg1"/>
                </a:solidFill>
              </a:rPr>
              <a:t>А </a:t>
            </a:r>
            <a:r>
              <a:rPr lang="ru-RU" sz="2400" b="1" dirty="0" smtClean="0">
                <a:solidFill>
                  <a:schemeClr val="bg1"/>
                </a:solidFill>
              </a:rPr>
              <a:t>беркут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Б </a:t>
            </a:r>
            <a:r>
              <a:rPr lang="ru-RU" sz="2400" b="1" dirty="0">
                <a:solidFill>
                  <a:schemeClr val="bg1"/>
                </a:solidFill>
              </a:rPr>
              <a:t>листок клена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В </a:t>
            </a:r>
            <a:r>
              <a:rPr lang="ru-RU" sz="2400" b="1" dirty="0" err="1">
                <a:solidFill>
                  <a:schemeClr val="bg1"/>
                </a:solidFill>
              </a:rPr>
              <a:t>дихальна</a:t>
            </a:r>
            <a:r>
              <a:rPr lang="ru-RU" sz="2400" b="1" dirty="0">
                <a:solidFill>
                  <a:schemeClr val="bg1"/>
                </a:solidFill>
              </a:rPr>
              <a:t> система </a:t>
            </a:r>
            <a:r>
              <a:rPr lang="ru-RU" sz="2400" b="1" dirty="0" err="1">
                <a:solidFill>
                  <a:schemeClr val="bg1"/>
                </a:solidFill>
              </a:rPr>
              <a:t>сірого</a:t>
            </a:r>
            <a:r>
              <a:rPr lang="ru-RU" sz="2400" b="1" dirty="0">
                <a:solidFill>
                  <a:schemeClr val="bg1"/>
                </a:solidFill>
              </a:rPr>
              <a:t> щура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Г </a:t>
            </a:r>
            <a:r>
              <a:rPr lang="ru-RU" sz="2400" b="1" dirty="0" err="1" smtClean="0">
                <a:solidFill>
                  <a:schemeClr val="bg1"/>
                </a:solidFill>
              </a:rPr>
              <a:t>мітохондрія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4</a:t>
            </a:r>
            <a:r>
              <a:rPr lang="ru-RU" sz="2400" b="1" dirty="0">
                <a:solidFill>
                  <a:srgbClr val="C00000"/>
                </a:solidFill>
              </a:rPr>
              <a:t>. Одним </a:t>
            </a:r>
            <a:r>
              <a:rPr lang="ru-RU" sz="2400" b="1" dirty="0" err="1">
                <a:solidFill>
                  <a:srgbClr val="C00000"/>
                </a:solidFill>
              </a:rPr>
              <a:t>із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завдань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екології</a:t>
            </a:r>
            <a:r>
              <a:rPr lang="ru-RU" sz="2400" b="1" dirty="0">
                <a:solidFill>
                  <a:srgbClr val="C00000"/>
                </a:solidFill>
              </a:rPr>
              <a:t> є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bg1"/>
                </a:solidFill>
              </a:rPr>
              <a:t>А </a:t>
            </a:r>
            <a:r>
              <a:rPr lang="ru-RU" sz="2400" b="1" dirty="0" err="1">
                <a:solidFill>
                  <a:schemeClr val="bg1"/>
                </a:solidFill>
              </a:rPr>
              <a:t>розроблення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шляхів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збільшення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впливу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людської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діяльності</a:t>
            </a:r>
            <a:r>
              <a:rPr lang="ru-RU" sz="2400" b="1" dirty="0">
                <a:solidFill>
                  <a:schemeClr val="bg1"/>
                </a:solidFill>
              </a:rPr>
              <a:t> на природу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bg1"/>
                </a:solidFill>
              </a:rPr>
              <a:t>Б </a:t>
            </a:r>
            <a:r>
              <a:rPr lang="ru-RU" sz="2400" b="1" dirty="0" err="1">
                <a:solidFill>
                  <a:schemeClr val="bg1"/>
                </a:solidFill>
              </a:rPr>
              <a:t>дослідження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способів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регуляції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функціонування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клітин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організму</a:t>
            </a:r>
            <a:endParaRPr lang="ru-RU" sz="24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bg1"/>
                </a:solidFill>
              </a:rPr>
              <a:t>В </a:t>
            </a:r>
            <a:r>
              <a:rPr lang="ru-RU" sz="2400" b="1" dirty="0" err="1">
                <a:solidFill>
                  <a:schemeClr val="bg1"/>
                </a:solidFill>
              </a:rPr>
              <a:t>встановлення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закономірностей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змін</a:t>
            </a:r>
            <a:r>
              <a:rPr lang="ru-RU" sz="2400" b="1" dirty="0">
                <a:solidFill>
                  <a:schemeClr val="bg1"/>
                </a:solidFill>
              </a:rPr>
              <a:t> у </a:t>
            </a:r>
            <a:r>
              <a:rPr lang="ru-RU" sz="2400" b="1" dirty="0" err="1">
                <a:solidFill>
                  <a:schemeClr val="bg1"/>
                </a:solidFill>
              </a:rPr>
              <a:t>популяціях</a:t>
            </a:r>
            <a:endParaRPr lang="ru-RU" sz="2400" b="1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bg1"/>
                </a:solidFill>
              </a:rPr>
              <a:t>Г </a:t>
            </a:r>
            <a:r>
              <a:rPr lang="ru-RU" sz="2400" b="1" dirty="0" err="1">
                <a:solidFill>
                  <a:schemeClr val="bg1"/>
                </a:solidFill>
              </a:rPr>
              <a:t>удосконалення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методів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навчання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задля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покращення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екологічної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обізнаності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8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03" y="-389744"/>
            <a:ext cx="11857218" cy="1896811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/>
              <a:t>Пригадайте</a:t>
            </a:r>
            <a:endParaRPr lang="ru-RU" sz="5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9902" y="749508"/>
            <a:ext cx="11857220" cy="59960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C00000"/>
                </a:solidFill>
              </a:rPr>
              <a:t>5. </a:t>
            </a:r>
            <a:r>
              <a:rPr lang="ru-RU" sz="2400" b="1" dirty="0" err="1">
                <a:solidFill>
                  <a:srgbClr val="C00000"/>
                </a:solidFill>
              </a:rPr>
              <a:t>Увідповідніть</a:t>
            </a:r>
            <a:r>
              <a:rPr lang="ru-RU" sz="2400" b="1" dirty="0">
                <a:solidFill>
                  <a:srgbClr val="C00000"/>
                </a:solidFill>
              </a:rPr>
              <a:t> метод </a:t>
            </a:r>
            <a:r>
              <a:rPr lang="ru-RU" sz="2400" b="1" dirty="0" err="1">
                <a:solidFill>
                  <a:srgbClr val="C00000"/>
                </a:solidFill>
              </a:rPr>
              <a:t>екологічних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досліджень</a:t>
            </a:r>
            <a:r>
              <a:rPr lang="ru-RU" sz="2400" b="1" dirty="0">
                <a:solidFill>
                  <a:srgbClr val="C00000"/>
                </a:solidFill>
              </a:rPr>
              <a:t> і </a:t>
            </a:r>
            <a:r>
              <a:rPr lang="ru-RU" sz="2400" b="1" dirty="0" err="1">
                <a:solidFill>
                  <a:srgbClr val="C00000"/>
                </a:solidFill>
              </a:rPr>
              <a:t>його</a:t>
            </a:r>
            <a:r>
              <a:rPr lang="ru-RU" sz="2400" b="1" dirty="0">
                <a:solidFill>
                  <a:srgbClr val="C00000"/>
                </a:solidFill>
              </a:rPr>
              <a:t> приклад.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А </a:t>
            </a:r>
            <a:r>
              <a:rPr lang="ru-RU" sz="2400" b="1" dirty="0" err="1" smtClean="0">
                <a:solidFill>
                  <a:schemeClr val="bg1"/>
                </a:solidFill>
              </a:rPr>
              <a:t>використання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інфрачервоної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камери</a:t>
            </a:r>
            <a:r>
              <a:rPr lang="ru-RU" sz="2400" b="1" dirty="0" smtClean="0">
                <a:solidFill>
                  <a:schemeClr val="bg1"/>
                </a:solidFill>
              </a:rPr>
              <a:t> для </a:t>
            </a:r>
            <a:r>
              <a:rPr lang="ru-RU" sz="2400" b="1" dirty="0" err="1" smtClean="0">
                <a:solidFill>
                  <a:schemeClr val="bg1"/>
                </a:solidFill>
              </a:rPr>
              <a:t>визначення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видів</a:t>
            </a:r>
            <a:r>
              <a:rPr lang="ru-RU" sz="2400" b="1" dirty="0" smtClean="0">
                <a:solidFill>
                  <a:schemeClr val="bg1"/>
                </a:solidFill>
              </a:rPr>
              <a:t> сов у парку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Б </a:t>
            </a:r>
            <a:r>
              <a:rPr lang="ru-RU" sz="2400" b="1" dirty="0" err="1" smtClean="0">
                <a:solidFill>
                  <a:schemeClr val="bg1"/>
                </a:solidFill>
              </a:rPr>
              <a:t>вивчення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наявності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чутливих</a:t>
            </a:r>
            <a:r>
              <a:rPr lang="ru-RU" sz="2400" b="1" dirty="0" smtClean="0">
                <a:solidFill>
                  <a:schemeClr val="bg1"/>
                </a:solidFill>
              </a:rPr>
              <a:t> до </a:t>
            </a:r>
            <a:r>
              <a:rPr lang="ru-RU" sz="2400" b="1" dirty="0" err="1" smtClean="0">
                <a:solidFill>
                  <a:schemeClr val="bg1"/>
                </a:solidFill>
              </a:rPr>
              <a:t>забруднення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повітря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видів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лишайників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навколо</a:t>
            </a:r>
            <a:r>
              <a:rPr lang="ru-RU" sz="2400" b="1" dirty="0" smtClean="0">
                <a:solidFill>
                  <a:schemeClr val="bg1"/>
                </a:solidFill>
              </a:rPr>
              <a:t> заводу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В </a:t>
            </a:r>
            <a:r>
              <a:rPr lang="ru-RU" sz="2400" b="1" dirty="0" err="1" smtClean="0">
                <a:solidFill>
                  <a:schemeClr val="bg1"/>
                </a:solidFill>
              </a:rPr>
              <a:t>використання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акваріума</a:t>
            </a:r>
            <a:r>
              <a:rPr lang="ru-RU" sz="2400" b="1" dirty="0" smtClean="0">
                <a:solidFill>
                  <a:schemeClr val="bg1"/>
                </a:solidFill>
              </a:rPr>
              <a:t> з </a:t>
            </a:r>
            <a:r>
              <a:rPr lang="ru-RU" sz="2400" b="1" dirty="0" err="1" smtClean="0">
                <a:solidFill>
                  <a:schemeClr val="bg1"/>
                </a:solidFill>
              </a:rPr>
              <a:t>рибами</a:t>
            </a:r>
            <a:r>
              <a:rPr lang="ru-RU" sz="2400" b="1" dirty="0" smtClean="0">
                <a:solidFill>
                  <a:schemeClr val="bg1"/>
                </a:solidFill>
              </a:rPr>
              <a:t> для </a:t>
            </a:r>
            <a:r>
              <a:rPr lang="ru-RU" sz="2400" b="1" dirty="0" err="1" smtClean="0">
                <a:solidFill>
                  <a:schemeClr val="bg1"/>
                </a:solidFill>
              </a:rPr>
              <a:t>дослідження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швидкості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розмноження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ціанобактерій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Г  </a:t>
            </a:r>
            <a:r>
              <a:rPr lang="ru-RU" sz="2400" b="1" dirty="0" err="1" smtClean="0">
                <a:solidFill>
                  <a:schemeClr val="bg1"/>
                </a:solidFill>
              </a:rPr>
              <a:t>щомісячне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визначення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співвідношення</a:t>
            </a:r>
            <a:r>
              <a:rPr lang="ru-RU" sz="2400" b="1" dirty="0" smtClean="0">
                <a:solidFill>
                  <a:schemeClr val="bg1"/>
                </a:solidFill>
              </a:rPr>
              <a:t> самок і </a:t>
            </a:r>
            <a:r>
              <a:rPr lang="ru-RU" sz="2400" b="1" dirty="0" err="1" smtClean="0">
                <a:solidFill>
                  <a:schemeClr val="bg1"/>
                </a:solidFill>
              </a:rPr>
              <a:t>самців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коропа</a:t>
            </a:r>
            <a:r>
              <a:rPr lang="ru-RU" sz="2400" b="1" dirty="0" smtClean="0">
                <a:solidFill>
                  <a:schemeClr val="bg1"/>
                </a:solidFill>
              </a:rPr>
              <a:t> в </a:t>
            </a:r>
            <a:r>
              <a:rPr lang="ru-RU" sz="2400" b="1" dirty="0" err="1" smtClean="0">
                <a:solidFill>
                  <a:schemeClr val="bg1"/>
                </a:solidFill>
              </a:rPr>
              <a:t>Канівському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водосховищіобізнаності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1 </a:t>
            </a:r>
            <a:r>
              <a:rPr lang="ru-RU" sz="2400" b="1" dirty="0" err="1" smtClean="0">
                <a:solidFill>
                  <a:srgbClr val="002060"/>
                </a:solidFill>
              </a:rPr>
              <a:t>моніторинг</a:t>
            </a:r>
            <a:r>
              <a:rPr lang="ru-RU" sz="2400" b="1" dirty="0" smtClean="0">
                <a:solidFill>
                  <a:srgbClr val="002060"/>
                </a:solidFill>
              </a:rPr>
              <a:t> 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2 </a:t>
            </a:r>
            <a:r>
              <a:rPr lang="ru-RU" sz="2400" b="1" dirty="0" err="1">
                <a:solidFill>
                  <a:srgbClr val="002060"/>
                </a:solidFill>
              </a:rPr>
              <a:t>екологічна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індикація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3 </a:t>
            </a:r>
            <a:r>
              <a:rPr lang="ru-RU" sz="2400" b="1" dirty="0" err="1">
                <a:solidFill>
                  <a:srgbClr val="002060"/>
                </a:solidFill>
              </a:rPr>
              <a:t>моделювання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4 </a:t>
            </a:r>
            <a:r>
              <a:rPr lang="ru-RU" sz="2400" b="1" dirty="0" err="1">
                <a:solidFill>
                  <a:srgbClr val="002060"/>
                </a:solidFill>
              </a:rPr>
              <a:t>спостереження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4357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104" y="329783"/>
            <a:ext cx="8534400" cy="1507067"/>
          </a:xfrm>
        </p:spPr>
        <p:txBody>
          <a:bodyPr>
            <a:noAutofit/>
          </a:bodyPr>
          <a:lstStyle/>
          <a:p>
            <a:pPr algn="ctr"/>
            <a:r>
              <a:rPr lang="uk-UA" sz="6600" dirty="0" smtClean="0">
                <a:solidFill>
                  <a:schemeClr val="bg1"/>
                </a:solidFill>
              </a:rPr>
              <a:t>Середовище (довкілля)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4152276"/>
            <a:ext cx="12037102" cy="3132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err="1" smtClean="0">
                <a:solidFill>
                  <a:schemeClr val="bg1"/>
                </a:solidFill>
              </a:rPr>
              <a:t>сукупність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усіх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екологічних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факторів</a:t>
            </a:r>
            <a:r>
              <a:rPr lang="ru-RU" sz="4800" dirty="0">
                <a:solidFill>
                  <a:schemeClr val="bg1"/>
                </a:solidFill>
              </a:rPr>
              <a:t>, </a:t>
            </a:r>
            <a:r>
              <a:rPr lang="ru-RU" sz="4800" dirty="0" err="1">
                <a:solidFill>
                  <a:schemeClr val="bg1"/>
                </a:solidFill>
              </a:rPr>
              <a:t>які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діють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smtClean="0">
                <a:solidFill>
                  <a:schemeClr val="bg1"/>
                </a:solidFill>
              </a:rPr>
              <a:t>на </a:t>
            </a:r>
            <a:r>
              <a:rPr lang="ru-RU" sz="4800" dirty="0" err="1" smtClean="0">
                <a:solidFill>
                  <a:schemeClr val="bg1"/>
                </a:solidFill>
              </a:rPr>
              <a:t>біологічну</a:t>
            </a:r>
            <a:r>
              <a:rPr lang="ru-RU" sz="4800" dirty="0" smtClean="0">
                <a:solidFill>
                  <a:schemeClr val="bg1"/>
                </a:solidFill>
              </a:rPr>
              <a:t> систему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63" y="2217749"/>
            <a:ext cx="3965445" cy="2661862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762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549" y="2211024"/>
            <a:ext cx="3852472" cy="2725624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33479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820" y="245116"/>
            <a:ext cx="11917180" cy="1507067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за </a:t>
            </a:r>
            <a:r>
              <a:rPr lang="ru-RU" sz="4800" dirty="0" err="1">
                <a:solidFill>
                  <a:schemeClr val="bg1"/>
                </a:solidFill>
              </a:rPr>
              <a:t>походженням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усі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екологічні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фактори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</a:rPr>
              <a:t>поділя­ють</a:t>
            </a:r>
            <a:r>
              <a:rPr lang="ru-RU" sz="4800" dirty="0" smtClean="0">
                <a:solidFill>
                  <a:schemeClr val="bg1"/>
                </a:solidFill>
              </a:rPr>
              <a:t> на: 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14388" y="1752184"/>
            <a:ext cx="11667683" cy="4752438"/>
          </a:xfrm>
        </p:spPr>
        <p:txBody>
          <a:bodyPr anchor="t" anchorCtr="0">
            <a:normAutofit/>
          </a:bodyPr>
          <a:lstStyle/>
          <a:p>
            <a:pPr marL="0" indent="0">
              <a:buNone/>
            </a:pPr>
            <a:r>
              <a:rPr lang="ru-RU" sz="4800" b="1" dirty="0">
                <a:solidFill>
                  <a:srgbClr val="FFFF00"/>
                </a:solidFill>
              </a:rPr>
              <a:t>Абіотичні —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це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</a:rPr>
              <a:t>фак­тори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впливу</a:t>
            </a:r>
            <a:r>
              <a:rPr lang="ru-RU" sz="4800" dirty="0">
                <a:solidFill>
                  <a:schemeClr val="bg1"/>
                </a:solidFill>
              </a:rPr>
              <a:t> неживого </a:t>
            </a:r>
            <a:r>
              <a:rPr lang="ru-RU" sz="4800" dirty="0" err="1">
                <a:solidFill>
                  <a:schemeClr val="bg1"/>
                </a:solidFill>
              </a:rPr>
              <a:t>середовища</a:t>
            </a:r>
            <a:r>
              <a:rPr lang="ru-RU" sz="4800" dirty="0">
                <a:solidFill>
                  <a:schemeClr val="bg1"/>
                </a:solidFill>
              </a:rPr>
              <a:t> на </a:t>
            </a:r>
            <a:r>
              <a:rPr lang="ru-RU" sz="4800" dirty="0" err="1">
                <a:solidFill>
                  <a:schemeClr val="bg1"/>
                </a:solidFill>
              </a:rPr>
              <a:t>організми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20" y="3223223"/>
            <a:ext cx="2576788" cy="1714735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254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142" y="3263381"/>
            <a:ext cx="2597071" cy="1454360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127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4791" y="3492708"/>
            <a:ext cx="2357280" cy="3133327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254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1764" y="4937958"/>
            <a:ext cx="2409825" cy="1792816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254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0984" y="3285205"/>
            <a:ext cx="3009900" cy="1514475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254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4346" y="4999505"/>
            <a:ext cx="2543175" cy="1731269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254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962" y="5059371"/>
            <a:ext cx="2476500" cy="1671403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342621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14388" y="0"/>
            <a:ext cx="11667683" cy="6504622"/>
          </a:xfrm>
        </p:spPr>
        <p:txBody>
          <a:bodyPr anchor="t" anchorCtr="0">
            <a:normAutofit/>
          </a:bodyPr>
          <a:lstStyle/>
          <a:p>
            <a:pPr marL="0" indent="0" algn="just">
              <a:buNone/>
            </a:pPr>
            <a:r>
              <a:rPr lang="ru-RU" sz="4800" b="1" dirty="0">
                <a:solidFill>
                  <a:srgbClr val="FFFF00"/>
                </a:solidFill>
              </a:rPr>
              <a:t>Біотичними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називають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екологічні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</a:rPr>
              <a:t>факто­ри</a:t>
            </a:r>
            <a:r>
              <a:rPr lang="ru-RU" sz="4800" dirty="0">
                <a:solidFill>
                  <a:schemeClr val="bg1"/>
                </a:solidFill>
              </a:rPr>
              <a:t>, </a:t>
            </a:r>
            <a:r>
              <a:rPr lang="ru-RU" sz="4800" dirty="0" err="1">
                <a:solidFill>
                  <a:schemeClr val="bg1"/>
                </a:solidFill>
              </a:rPr>
              <a:t>що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проявляються</a:t>
            </a:r>
            <a:r>
              <a:rPr lang="ru-RU" sz="4800" dirty="0">
                <a:solidFill>
                  <a:schemeClr val="bg1"/>
                </a:solidFill>
              </a:rPr>
              <a:t> у </a:t>
            </a:r>
            <a:r>
              <a:rPr lang="ru-RU" sz="4800" dirty="0" err="1">
                <a:solidFill>
                  <a:schemeClr val="bg1"/>
                </a:solidFill>
              </a:rPr>
              <a:t>взаємодії</a:t>
            </a:r>
            <a:r>
              <a:rPr lang="ru-RU" sz="4800" dirty="0">
                <a:solidFill>
                  <a:schemeClr val="bg1"/>
                </a:solidFill>
              </a:rPr>
              <a:t> з </a:t>
            </a:r>
            <a:r>
              <a:rPr lang="ru-RU" sz="4800" dirty="0" err="1">
                <a:solidFill>
                  <a:schemeClr val="bg1"/>
                </a:solidFill>
              </a:rPr>
              <a:t>іншими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організмами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788" y="2814997"/>
            <a:ext cx="3109913" cy="3731896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381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77" y="2621384"/>
            <a:ext cx="5341835" cy="3967779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381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8612" y="3390835"/>
            <a:ext cx="2667000" cy="2428875"/>
          </a:xfrm>
          <a:prstGeom prst="rect">
            <a:avLst/>
          </a:prstGeom>
          <a:effectLst>
            <a:glow rad="127000">
              <a:schemeClr val="bg2">
                <a:lumMod val="60000"/>
                <a:lumOff val="4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56586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14388" y="0"/>
            <a:ext cx="11667683" cy="6504622"/>
          </a:xfrm>
        </p:spPr>
        <p:txBody>
          <a:bodyPr anchor="t" anchorCtr="0">
            <a:normAutofit/>
          </a:bodyPr>
          <a:lstStyle/>
          <a:p>
            <a:pPr marL="0" indent="0" algn="ctr">
              <a:buNone/>
            </a:pPr>
            <a:r>
              <a:rPr lang="ru-RU" sz="4800" b="1" dirty="0" err="1" smtClean="0">
                <a:solidFill>
                  <a:srgbClr val="002060"/>
                </a:solidFill>
              </a:rPr>
              <a:t>Антропогенними</a:t>
            </a:r>
            <a:r>
              <a:rPr lang="ru-RU" sz="4800" b="1" dirty="0" smtClean="0">
                <a:solidFill>
                  <a:srgbClr val="002060"/>
                </a:solidFill>
              </a:rPr>
              <a:t>(</a:t>
            </a:r>
            <a:r>
              <a:rPr lang="ru-RU" sz="4800" b="1" dirty="0" err="1" smtClean="0">
                <a:solidFill>
                  <a:srgbClr val="002060"/>
                </a:solidFill>
              </a:rPr>
              <a:t>антропічними</a:t>
            </a:r>
            <a:r>
              <a:rPr lang="ru-RU" sz="4800" b="1" dirty="0">
                <a:solidFill>
                  <a:srgbClr val="002060"/>
                </a:solidFill>
              </a:rPr>
              <a:t>)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називають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>
                <a:solidFill>
                  <a:schemeClr val="bg1"/>
                </a:solidFill>
              </a:rPr>
              <a:t>чинники</a:t>
            </a:r>
            <a:r>
              <a:rPr lang="ru-RU" sz="4800" dirty="0">
                <a:solidFill>
                  <a:schemeClr val="bg1"/>
                </a:solidFill>
              </a:rPr>
              <a:t>, </a:t>
            </a:r>
            <a:r>
              <a:rPr lang="ru-RU" sz="4800" dirty="0" err="1">
                <a:solidFill>
                  <a:schemeClr val="bg1"/>
                </a:solidFill>
              </a:rPr>
              <a:t>зумовлені</a:t>
            </a:r>
            <a:r>
              <a:rPr lang="ru-RU" sz="4800" dirty="0">
                <a:solidFill>
                  <a:schemeClr val="bg1"/>
                </a:solidFill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</a:rPr>
              <a:t>діяльністю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</a:rPr>
              <a:t>людини</a:t>
            </a:r>
            <a:endParaRPr lang="ru-RU" sz="4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FFFF00"/>
                </a:solidFill>
              </a:rPr>
              <a:t>1)</a:t>
            </a:r>
            <a:r>
              <a:rPr lang="ru-RU" sz="1800" b="1" dirty="0" err="1" smtClean="0">
                <a:solidFill>
                  <a:srgbClr val="FFFF00"/>
                </a:solidFill>
              </a:rPr>
              <a:t>Техногенні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(</a:t>
            </a:r>
            <a:r>
              <a:rPr lang="ru-RU" sz="1800" dirty="0" err="1">
                <a:solidFill>
                  <a:schemeClr val="bg1"/>
                </a:solidFill>
              </a:rPr>
              <a:t>вплив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 smtClean="0">
                <a:solidFill>
                  <a:schemeClr val="bg1"/>
                </a:solidFill>
              </a:rPr>
              <a:t>галузей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 err="1" smtClean="0">
                <a:solidFill>
                  <a:schemeClr val="bg1"/>
                </a:solidFill>
              </a:rPr>
              <a:t>промисловості</a:t>
            </a:r>
            <a:r>
              <a:rPr lang="ru-RU" sz="1800" dirty="0" smtClean="0">
                <a:solidFill>
                  <a:schemeClr val="bg1"/>
                </a:solidFill>
              </a:rPr>
              <a:t>)       </a:t>
            </a:r>
            <a:r>
              <a:rPr lang="ru-RU" sz="1800" b="1" dirty="0" smtClean="0">
                <a:solidFill>
                  <a:srgbClr val="FFFF00"/>
                </a:solidFill>
              </a:rPr>
              <a:t>2)</a:t>
            </a:r>
            <a:r>
              <a:rPr lang="ru-RU" sz="1800" b="1" dirty="0" err="1" smtClean="0">
                <a:solidFill>
                  <a:srgbClr val="FFFF00"/>
                </a:solidFill>
              </a:rPr>
              <a:t>Антропогенні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(</a:t>
            </a:r>
            <a:r>
              <a:rPr lang="ru-RU" sz="1800" dirty="0" err="1" smtClean="0">
                <a:solidFill>
                  <a:schemeClr val="bg1"/>
                </a:solidFill>
              </a:rPr>
              <a:t>опосередкований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вплив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людини</a:t>
            </a:r>
            <a:r>
              <a:rPr lang="ru-RU" sz="1800" dirty="0">
                <a:solidFill>
                  <a:schemeClr val="bg1"/>
                </a:solidFill>
              </a:rPr>
              <a:t>)</a:t>
            </a:r>
            <a:endParaRPr lang="ru-RU" sz="18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706" y="3109862"/>
            <a:ext cx="6860835" cy="3394760"/>
          </a:xfrm>
          <a:prstGeom prst="rect">
            <a:avLst/>
          </a:prstGeom>
          <a:effectLst>
            <a:glow rad="127000">
              <a:srgbClr val="FFFF00">
                <a:alpha val="99000"/>
              </a:srgbClr>
            </a:glow>
            <a:softEdge rad="508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617" y="3109862"/>
            <a:ext cx="4623266" cy="3394760"/>
          </a:xfrm>
          <a:prstGeom prst="rect">
            <a:avLst/>
          </a:prstGeom>
          <a:effectLst>
            <a:glow rad="127000">
              <a:srgbClr val="FFFF00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5600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290086"/>
            <a:ext cx="9868864" cy="1507067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 smtClean="0">
                <a:solidFill>
                  <a:schemeClr val="bg1"/>
                </a:solidFill>
              </a:rPr>
              <a:t>позитивний</a:t>
            </a:r>
            <a:r>
              <a:rPr lang="ru-RU" sz="5400" b="1" dirty="0" smtClean="0">
                <a:solidFill>
                  <a:schemeClr val="bg1"/>
                </a:solidFill>
              </a:rPr>
              <a:t> </a:t>
            </a:r>
            <a:r>
              <a:rPr lang="ru-RU" sz="5400" b="1" dirty="0" err="1" smtClean="0">
                <a:solidFill>
                  <a:schemeClr val="bg1"/>
                </a:solidFill>
              </a:rPr>
              <a:t>вплив</a:t>
            </a:r>
            <a:r>
              <a:rPr lang="ru-RU" sz="5400" b="1" dirty="0" smtClean="0">
                <a:solidFill>
                  <a:schemeClr val="bg1"/>
                </a:solidFill>
              </a:rPr>
              <a:t> </a:t>
            </a:r>
            <a:r>
              <a:rPr lang="ru-RU" sz="5400" b="1" dirty="0" err="1">
                <a:solidFill>
                  <a:schemeClr val="bg1"/>
                </a:solidFill>
              </a:rPr>
              <a:t>людини</a:t>
            </a:r>
            <a:r>
              <a:rPr lang="ru-RU" sz="5400" b="1" dirty="0">
                <a:solidFill>
                  <a:schemeClr val="bg1"/>
                </a:solidFill>
              </a:rPr>
              <a:t> на </a:t>
            </a:r>
            <a:r>
              <a:rPr lang="ru-RU" sz="5400" b="1" dirty="0" err="1" smtClean="0">
                <a:solidFill>
                  <a:schemeClr val="bg1"/>
                </a:solidFill>
              </a:rPr>
              <a:t>довкілля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29379" y="2529590"/>
            <a:ext cx="8534400" cy="36463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074" y="1966813"/>
            <a:ext cx="6452382" cy="4590992"/>
          </a:xfrm>
          <a:prstGeom prst="rect">
            <a:avLst/>
          </a:prstGeom>
          <a:effectLst>
            <a:glow rad="127000">
              <a:schemeClr val="tx1"/>
            </a:glow>
            <a:softEdge rad="889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44" y="2529590"/>
            <a:ext cx="5166667" cy="3559772"/>
          </a:xfrm>
          <a:prstGeom prst="rect">
            <a:avLst/>
          </a:prstGeom>
          <a:effectLst>
            <a:glow rad="127000">
              <a:schemeClr val="tx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107903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206</TotalTime>
  <Words>559</Words>
  <Application>Microsoft Office PowerPoint</Application>
  <PresentationFormat>Широкий екран</PresentationFormat>
  <Paragraphs>65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0" baseType="lpstr">
      <vt:lpstr>Century Gothic</vt:lpstr>
      <vt:lpstr>Wingdings 3</vt:lpstr>
      <vt:lpstr>Сектор</vt:lpstr>
      <vt:lpstr>Екологічні чинники та їхня класифікація. Закономірності впливу екологічних чинників на організми та їх угруповання. Стено- та еврибіонтні види</vt:lpstr>
      <vt:lpstr>Пригадайте</vt:lpstr>
      <vt:lpstr>Пригадайте</vt:lpstr>
      <vt:lpstr>Пригадайте</vt:lpstr>
      <vt:lpstr>Середовище (довкілля)</vt:lpstr>
      <vt:lpstr>за походженням усі екологічні фактори поділя­ють на: </vt:lpstr>
      <vt:lpstr>Презентація PowerPoint</vt:lpstr>
      <vt:lpstr>Презентація PowerPoint</vt:lpstr>
      <vt:lpstr>позитивний вплив людини на довкілля</vt:lpstr>
      <vt:lpstr>Кожен екологічний фактор має певні межі інтенсивності дії, за яких орга­нізм може існувати</vt:lpstr>
      <vt:lpstr>Презентація PowerPoint</vt:lpstr>
      <vt:lpstr>Презентація PowerPoint</vt:lpstr>
      <vt:lpstr>Організми, що мають широкі діапа­зони толерантності, є екологічно пластичними називаються еврибіонтами</vt:lpstr>
      <vt:lpstr>Організми, що мають вузькі діапа­ зони толерантності, є екологічно непластичними організмами — стенобіонтами</vt:lpstr>
      <vt:lpstr>монофаги</vt:lpstr>
      <vt:lpstr>монофаги</vt:lpstr>
      <vt:lpstr>завдання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Екологічні закони</dc:title>
  <dc:creator>Закликовська А.В.</dc:creator>
  <cp:lastModifiedBy>Закликовська А.В.</cp:lastModifiedBy>
  <cp:revision>17</cp:revision>
  <dcterms:created xsi:type="dcterms:W3CDTF">2020-01-12T08:27:24Z</dcterms:created>
  <dcterms:modified xsi:type="dcterms:W3CDTF">2021-08-23T14:15:25Z</dcterms:modified>
</cp:coreProperties>
</file>