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85" r:id="rId3"/>
    <p:sldId id="284" r:id="rId4"/>
    <p:sldId id="286" r:id="rId5"/>
    <p:sldId id="288" r:id="rId6"/>
    <p:sldId id="287" r:id="rId7"/>
    <p:sldId id="275" r:id="rId8"/>
    <p:sldId id="289" r:id="rId9"/>
    <p:sldId id="290" r:id="rId10"/>
    <p:sldId id="292" r:id="rId11"/>
    <p:sldId id="293" r:id="rId12"/>
    <p:sldId id="294" r:id="rId13"/>
    <p:sldId id="281" r:id="rId14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294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BED348E-0CB9-409E-8347-2A2BC4ACAF12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6250D-2C77-488C-B184-D875C48F5DB3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837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1644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939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3489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6726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6474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12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3425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uk-UA" smtClean="0"/>
              <a:t>13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437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 smtClean="0"/>
              <a:t>Зразок підзаголовка</a:t>
            </a:r>
            <a:endParaRPr lang="uk-UA" noProof="0" dirty="0"/>
          </a:p>
        </p:txBody>
      </p:sp>
      <p:pic>
        <p:nvPicPr>
          <p:cNvPr id="8" name="Зображення 7" descr="Пухкі білі хмари в синьому небі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Зображення 9" descr="Паросток крупним планом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Зображення 10" descr="Хвилі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EEF88A-1B2E-49D2-86DF-C6403B16579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52B9AE-62D3-4987-8E6F-719C8BFEA430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2193D3-D277-4E7B-BCCA-C2C1CA4B760C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pic>
        <p:nvPicPr>
          <p:cNvPr id="11" name="Зображення 10" descr="Зелена трава крупним планом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Зображення 8" descr="Хвилі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54DF14-2215-4D7B-B8C5-9787F4239E6C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9176B5-950A-4014-9BBF-16687D40B87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DB373F-80D4-4286-9FA3-E5662B901AB0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D84416-72BC-4C0F-BE81-A5E3B0A4DB23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714956-DF8B-4FFD-9B8C-2F1BDF1551EA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зображення 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 smtClean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uk-UA" noProof="0" smtClean="0"/>
              <a:t>‹№›</a:t>
            </a:fld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8E9CF0-CDCE-4A4B-A155-244D89B8B03D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Зразок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7245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3719CE59-CD96-44BC-81F4-52275234401E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798" y="115910"/>
            <a:ext cx="5434884" cy="3876541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7100" b="1" dirty="0" smtClean="0"/>
              <a:t>ЕКОЛОГІЧНІ ЗАКОНИ</a:t>
            </a:r>
            <a:endParaRPr lang="uk-UA" sz="7100" b="1" dirty="0"/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69" y="2002743"/>
            <a:ext cx="11737298" cy="1183566"/>
          </a:xfrm>
        </p:spPr>
        <p:txBody>
          <a:bodyPr rtlCol="0">
            <a:noAutofit/>
          </a:bodyPr>
          <a:lstStyle/>
          <a:p>
            <a:pPr algn="just"/>
            <a:r>
              <a:rPr lang="ru-RU" sz="4800" b="1" dirty="0">
                <a:solidFill>
                  <a:srgbClr val="00B0F0"/>
                </a:solidFill>
              </a:rPr>
              <a:t>Згідно з другим законом, </a:t>
            </a:r>
            <a:r>
              <a:rPr lang="ru-RU" sz="4800" b="1" dirty="0">
                <a:solidFill>
                  <a:srgbClr val="FF0000"/>
                </a:solidFill>
              </a:rPr>
              <a:t>«усе </a:t>
            </a:r>
            <a:r>
              <a:rPr lang="ru-RU" sz="4800" b="1" dirty="0" err="1">
                <a:solidFill>
                  <a:srgbClr val="FF0000"/>
                </a:solidFill>
              </a:rPr>
              <a:t>має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кудись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подітися</a:t>
            </a:r>
            <a:r>
              <a:rPr lang="ru-RU" sz="4800" b="1" dirty="0">
                <a:solidFill>
                  <a:srgbClr val="FF0000"/>
                </a:solidFill>
              </a:rPr>
              <a:t>»</a:t>
            </a:r>
            <a:r>
              <a:rPr lang="ru-RU" sz="4800" b="1" dirty="0">
                <a:solidFill>
                  <a:srgbClr val="00B0F0"/>
                </a:solidFill>
              </a:rPr>
              <a:t>. </a:t>
            </a:r>
            <a:r>
              <a:rPr lang="ru-RU" sz="4800" b="1" dirty="0" err="1">
                <a:solidFill>
                  <a:srgbClr val="00B0F0"/>
                </a:solidFill>
              </a:rPr>
              <a:t>Річ</a:t>
            </a:r>
            <a:r>
              <a:rPr lang="ru-RU" sz="4800" b="1" dirty="0">
                <a:solidFill>
                  <a:srgbClr val="00B0F0"/>
                </a:solidFill>
              </a:rPr>
              <a:t> у </a:t>
            </a:r>
            <a:r>
              <a:rPr lang="ru-RU" sz="4800" b="1" dirty="0" err="1">
                <a:solidFill>
                  <a:srgbClr val="00B0F0"/>
                </a:solidFill>
              </a:rPr>
              <a:t>тім</a:t>
            </a:r>
            <a:r>
              <a:rPr lang="ru-RU" sz="4800" b="1" dirty="0">
                <a:solidFill>
                  <a:srgbClr val="00B0F0"/>
                </a:solidFill>
              </a:rPr>
              <a:t>, </a:t>
            </a:r>
            <a:r>
              <a:rPr lang="ru-RU" sz="4800" b="1" dirty="0" err="1">
                <a:solidFill>
                  <a:srgbClr val="00B0F0"/>
                </a:solidFill>
              </a:rPr>
              <a:t>що</a:t>
            </a:r>
            <a:r>
              <a:rPr lang="ru-RU" sz="4800" b="1" dirty="0">
                <a:solidFill>
                  <a:srgbClr val="00B0F0"/>
                </a:solidFill>
              </a:rPr>
              <a:t> в при­</a:t>
            </a:r>
            <a:br>
              <a:rPr lang="ru-RU" sz="4800" b="1" dirty="0">
                <a:solidFill>
                  <a:srgbClr val="00B0F0"/>
                </a:solidFill>
              </a:rPr>
            </a:br>
            <a:r>
              <a:rPr lang="ru-RU" sz="4800" b="1" dirty="0" err="1">
                <a:solidFill>
                  <a:srgbClr val="00B0F0"/>
                </a:solidFill>
              </a:rPr>
              <a:t>роді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немає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відходів</a:t>
            </a:r>
            <a:r>
              <a:rPr lang="ru-RU" sz="4800" b="1" dirty="0">
                <a:solidFill>
                  <a:srgbClr val="00B0F0"/>
                </a:solidFill>
              </a:rPr>
              <a:t>: </a:t>
            </a:r>
            <a:r>
              <a:rPr lang="ru-RU" sz="4800" b="1" dirty="0" err="1">
                <a:solidFill>
                  <a:srgbClr val="00B0F0"/>
                </a:solidFill>
              </a:rPr>
              <a:t>рештки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організмів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слугують</a:t>
            </a:r>
            <a:r>
              <a:rPr lang="ru-RU" sz="4800" b="1" dirty="0">
                <a:solidFill>
                  <a:srgbClr val="00B0F0"/>
                </a:solidFill>
              </a:rPr>
              <a:t> ресурсом для </a:t>
            </a:r>
            <a:r>
              <a:rPr lang="ru-RU" sz="4800" b="1" dirty="0" err="1">
                <a:solidFill>
                  <a:srgbClr val="00B0F0"/>
                </a:solidFill>
              </a:rPr>
              <a:t>життя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інших</a:t>
            </a:r>
            <a:endParaRPr lang="uk-UA" sz="4800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069" y="5409126"/>
            <a:ext cx="11840525" cy="11124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dirty="0"/>
              <a:t>Будь-яке </a:t>
            </a:r>
            <a:r>
              <a:rPr lang="ru-RU" sz="4400" dirty="0" err="1"/>
              <a:t>забруднення</a:t>
            </a:r>
            <a:r>
              <a:rPr lang="ru-RU" sz="4400" dirty="0"/>
              <a:t> </a:t>
            </a:r>
            <a:r>
              <a:rPr lang="ru-RU" sz="4400" dirty="0" err="1"/>
              <a:t>природи</a:t>
            </a:r>
            <a:r>
              <a:rPr lang="ru-RU" sz="4400" dirty="0"/>
              <a:t> </a:t>
            </a:r>
            <a:r>
              <a:rPr lang="ru-RU" sz="4400" dirty="0" err="1"/>
              <a:t>повертається</a:t>
            </a:r>
            <a:r>
              <a:rPr lang="ru-RU" sz="4400" dirty="0"/>
              <a:t> до </a:t>
            </a:r>
            <a:r>
              <a:rPr lang="ru-RU" sz="4400" dirty="0" err="1"/>
              <a:t>людини</a:t>
            </a:r>
            <a:r>
              <a:rPr lang="ru-RU" sz="4400" dirty="0"/>
              <a:t> у </a:t>
            </a:r>
            <a:r>
              <a:rPr lang="ru-RU" sz="4400" dirty="0" err="1"/>
              <a:t>вигляді</a:t>
            </a:r>
            <a:r>
              <a:rPr lang="ru-RU" sz="4400" dirty="0"/>
              <a:t> "</a:t>
            </a:r>
            <a:r>
              <a:rPr lang="ru-RU" sz="4400" dirty="0" err="1"/>
              <a:t>екологічного</a:t>
            </a:r>
            <a:r>
              <a:rPr lang="ru-RU" sz="4400" dirty="0"/>
              <a:t> бумеранга"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83" y="3219297"/>
            <a:ext cx="4040479" cy="2271239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  <a:softEdge rad="254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285" y="3186309"/>
            <a:ext cx="4577366" cy="2337216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48492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69" y="374754"/>
            <a:ext cx="11737298" cy="1573967"/>
          </a:xfrm>
        </p:spPr>
        <p:txBody>
          <a:bodyPr rtlCol="0">
            <a:noAutofit/>
          </a:bodyPr>
          <a:lstStyle/>
          <a:p>
            <a:pPr algn="just"/>
            <a:r>
              <a:rPr lang="ru-RU" sz="4800" b="1" dirty="0">
                <a:solidFill>
                  <a:srgbClr val="00B0F0"/>
                </a:solidFill>
              </a:rPr>
              <a:t>Наступний закон </a:t>
            </a:r>
            <a:r>
              <a:rPr lang="ru-RU" sz="4800" b="1" dirty="0" err="1">
                <a:solidFill>
                  <a:srgbClr val="00B0F0"/>
                </a:solidFill>
              </a:rPr>
              <a:t>стверджує</a:t>
            </a:r>
            <a:r>
              <a:rPr lang="ru-RU" sz="4800" b="1" dirty="0">
                <a:solidFill>
                  <a:srgbClr val="00B0F0"/>
                </a:solidFill>
              </a:rPr>
              <a:t>, </a:t>
            </a:r>
            <a:r>
              <a:rPr lang="ru-RU" sz="4800" b="1" dirty="0" err="1">
                <a:solidFill>
                  <a:srgbClr val="00B0F0"/>
                </a:solidFill>
              </a:rPr>
              <a:t>що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>
                <a:solidFill>
                  <a:srgbClr val="FF0000"/>
                </a:solidFill>
              </a:rPr>
              <a:t>«природа</a:t>
            </a:r>
            <a:br>
              <a:rPr lang="ru-RU" sz="4800" b="1" dirty="0">
                <a:solidFill>
                  <a:srgbClr val="FF0000"/>
                </a:solidFill>
              </a:rPr>
            </a:br>
            <a:r>
              <a:rPr lang="ru-RU" sz="4800" b="1" dirty="0" err="1">
                <a:solidFill>
                  <a:srgbClr val="FF0000"/>
                </a:solidFill>
              </a:rPr>
              <a:t>знає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краще</a:t>
            </a:r>
            <a:r>
              <a:rPr lang="ru-RU" sz="4800" b="1" dirty="0">
                <a:solidFill>
                  <a:srgbClr val="FF0000"/>
                </a:solidFill>
              </a:rPr>
              <a:t>»</a:t>
            </a:r>
            <a:endParaRPr lang="uk-UA" sz="48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71" y="1948721"/>
            <a:ext cx="3194044" cy="4452079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43" y="1566001"/>
            <a:ext cx="4181240" cy="2290712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647" y="1553102"/>
            <a:ext cx="3919583" cy="2315626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9615" y="4081333"/>
            <a:ext cx="3688752" cy="2517292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9325" y="4081333"/>
            <a:ext cx="4017362" cy="2476683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6884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00" y="2302375"/>
            <a:ext cx="11737298" cy="1573967"/>
          </a:xfrm>
        </p:spPr>
        <p:txBody>
          <a:bodyPr rtlCol="0">
            <a:noAutofit/>
          </a:bodyPr>
          <a:lstStyle/>
          <a:p>
            <a:pPr algn="just"/>
            <a:r>
              <a:rPr lang="ru-RU" sz="4800" b="1" dirty="0" err="1">
                <a:solidFill>
                  <a:srgbClr val="00B0F0"/>
                </a:solidFill>
              </a:rPr>
              <a:t>Останній</a:t>
            </a:r>
            <a:r>
              <a:rPr lang="ru-RU" sz="4800" b="1" dirty="0">
                <a:solidFill>
                  <a:srgbClr val="00B0F0"/>
                </a:solidFill>
              </a:rPr>
              <a:t> закон </a:t>
            </a:r>
            <a:r>
              <a:rPr lang="ru-RU" sz="4800" b="1" dirty="0" err="1">
                <a:solidFill>
                  <a:srgbClr val="00B0F0"/>
                </a:solidFill>
              </a:rPr>
              <a:t>екології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Баррі</a:t>
            </a:r>
            <a:r>
              <a:rPr lang="ru-RU" sz="4800" b="1" dirty="0">
                <a:solidFill>
                  <a:srgbClr val="00B0F0"/>
                </a:solidFill>
              </a:rPr>
              <a:t> Коммонер </a:t>
            </a:r>
            <a:r>
              <a:rPr lang="ru-RU" sz="4800" b="1" dirty="0" err="1" smtClean="0">
                <a:solidFill>
                  <a:srgbClr val="00B0F0"/>
                </a:solidFill>
              </a:rPr>
              <a:t>сфор­мулював</a:t>
            </a:r>
            <a:r>
              <a:rPr lang="ru-RU" sz="4800" b="1" dirty="0" smtClean="0">
                <a:solidFill>
                  <a:srgbClr val="00B0F0"/>
                </a:solidFill>
              </a:rPr>
              <a:t> </a:t>
            </a:r>
            <a:r>
              <a:rPr lang="ru-RU" sz="4800" b="1" dirty="0">
                <a:solidFill>
                  <a:srgbClr val="00B0F0"/>
                </a:solidFill>
              </a:rPr>
              <a:t>як </a:t>
            </a:r>
            <a:r>
              <a:rPr lang="ru-RU" sz="4800" b="1" dirty="0">
                <a:solidFill>
                  <a:srgbClr val="FF0000"/>
                </a:solidFill>
              </a:rPr>
              <a:t>«ніщо не </a:t>
            </a:r>
            <a:r>
              <a:rPr lang="ru-RU" sz="4800" b="1" dirty="0" err="1">
                <a:solidFill>
                  <a:srgbClr val="FF0000"/>
                </a:solidFill>
              </a:rPr>
              <a:t>дається</a:t>
            </a:r>
            <a:r>
              <a:rPr lang="ru-RU" sz="4800" b="1" dirty="0">
                <a:solidFill>
                  <a:srgbClr val="FF0000"/>
                </a:solidFill>
              </a:rPr>
              <a:t> задарма»</a:t>
            </a:r>
            <a:r>
              <a:rPr lang="ru-RU" sz="4800" b="1" dirty="0">
                <a:solidFill>
                  <a:srgbClr val="00B0F0"/>
                </a:solidFill>
              </a:rPr>
              <a:t>. </a:t>
            </a:r>
            <a:r>
              <a:rPr lang="ru-RU" sz="4800" b="1" dirty="0" err="1">
                <a:solidFill>
                  <a:srgbClr val="00B0F0"/>
                </a:solidFill>
              </a:rPr>
              <a:t>Це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означає</a:t>
            </a:r>
            <a:r>
              <a:rPr lang="ru-RU" sz="4800" b="1" dirty="0">
                <a:solidFill>
                  <a:srgbClr val="00B0F0"/>
                </a:solidFill>
              </a:rPr>
              <a:t>, </a:t>
            </a:r>
            <a:r>
              <a:rPr lang="ru-RU" sz="4800" b="1" dirty="0" err="1">
                <a:solidFill>
                  <a:srgbClr val="00B0F0"/>
                </a:solidFill>
              </a:rPr>
              <a:t>що</a:t>
            </a:r>
            <a:r>
              <a:rPr lang="ru-RU" sz="4800" b="1" dirty="0">
                <a:solidFill>
                  <a:srgbClr val="00B0F0"/>
                </a:solidFill>
              </a:rPr>
              <a:t> використання </a:t>
            </a:r>
            <a:r>
              <a:rPr lang="ru-RU" sz="4800" b="1" dirty="0" err="1" smtClean="0">
                <a:solidFill>
                  <a:srgbClr val="00B0F0"/>
                </a:solidFill>
              </a:rPr>
              <a:t>природних</a:t>
            </a:r>
            <a:r>
              <a:rPr lang="ru-RU" sz="4800" b="1" dirty="0" smtClean="0">
                <a:solidFill>
                  <a:srgbClr val="00B0F0"/>
                </a:solidFill>
              </a:rPr>
              <a:t> </a:t>
            </a:r>
            <a:r>
              <a:rPr lang="ru-RU" sz="4800" b="1" dirty="0" err="1" smtClean="0">
                <a:solidFill>
                  <a:srgbClr val="00B0F0"/>
                </a:solidFill>
              </a:rPr>
              <a:t>ресурсів</a:t>
            </a:r>
            <a:r>
              <a:rPr lang="ru-RU" sz="4800" b="1" dirty="0" smtClean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завжди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потребує</a:t>
            </a:r>
            <a:r>
              <a:rPr lang="ru-RU" sz="4800" b="1" dirty="0">
                <a:solidFill>
                  <a:srgbClr val="00B0F0"/>
                </a:solidFill>
              </a:rPr>
              <a:t> «</a:t>
            </a:r>
            <a:r>
              <a:rPr lang="ru-RU" sz="4800" b="1" dirty="0" err="1">
                <a:solidFill>
                  <a:srgbClr val="00B0F0"/>
                </a:solidFill>
              </a:rPr>
              <a:t>повернення</a:t>
            </a:r>
            <a:r>
              <a:rPr lang="ru-RU" sz="4800" b="1" dirty="0">
                <a:solidFill>
                  <a:srgbClr val="00B0F0"/>
                </a:solidFill>
              </a:rPr>
              <a:t>»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10027" y="3987383"/>
            <a:ext cx="8423521" cy="219929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879" y="3315380"/>
            <a:ext cx="3965445" cy="32353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64" y="3987383"/>
            <a:ext cx="3972394" cy="2310340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9324" y="3885221"/>
            <a:ext cx="3273852" cy="2412501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78005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2" y="1184224"/>
            <a:ext cx="10600761" cy="5540101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130400" y="168561"/>
            <a:ext cx="95037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/>
              <a:t>ЗАВДАННЯ</a:t>
            </a:r>
          </a:p>
        </p:txBody>
      </p:sp>
    </p:spTree>
    <p:extLst>
      <p:ext uri="{BB962C8B-B14F-4D97-AF65-F5344CB8AC3E}">
        <p14:creationId xmlns:p14="http://schemas.microsoft.com/office/powerpoint/2010/main" val="1090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8495" y="-1"/>
            <a:ext cx="4932609" cy="5550795"/>
          </a:xfrm>
        </p:spPr>
        <p:txBody>
          <a:bodyPr rtlCol="0">
            <a:noAutofit/>
          </a:bodyPr>
          <a:lstStyle/>
          <a:p>
            <a:pPr algn="just"/>
            <a:r>
              <a:rPr lang="uk-UA" sz="2800" dirty="0" smtClean="0"/>
              <a:t>Багаторічна </a:t>
            </a:r>
            <a:r>
              <a:rPr lang="uk-UA" sz="2800" dirty="0"/>
              <a:t>праця вчених-екологів дозволила їм </a:t>
            </a:r>
            <a:r>
              <a:rPr lang="uk-UA" sz="2800" dirty="0" smtClean="0"/>
              <a:t>виявити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>закономірності </a:t>
            </a:r>
            <a:r>
              <a:rPr lang="uk-UA" sz="2800" dirty="0"/>
              <a:t>в екологічних процесах.  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Вони </a:t>
            </a:r>
            <a:r>
              <a:rPr lang="uk-UA" sz="2800" dirty="0"/>
              <a:t>були </a:t>
            </a:r>
            <a:r>
              <a:rPr lang="uk-UA" sz="2800" dirty="0" smtClean="0"/>
              <a:t>сформульовані у </a:t>
            </a:r>
            <a:r>
              <a:rPr lang="uk-UA" sz="2800" dirty="0"/>
              <a:t>вигляді окремих законів</a:t>
            </a:r>
            <a:r>
              <a:rPr lang="uk-UA" sz="2800" dirty="0" smtClean="0"/>
              <a:t>.</a:t>
            </a:r>
            <a:br>
              <a:rPr lang="uk-UA" sz="2800" dirty="0" smtClean="0"/>
            </a:br>
            <a:r>
              <a:rPr lang="uk-UA" sz="2800" dirty="0" smtClean="0"/>
              <a:t> </a:t>
            </a:r>
            <a:r>
              <a:rPr lang="uk-UA" sz="2800" dirty="0"/>
              <a:t>Ці закони дозволяють аналізувати </a:t>
            </a:r>
            <a:r>
              <a:rPr lang="uk-UA" sz="2800" dirty="0" smtClean="0"/>
              <a:t>процеси </a:t>
            </a:r>
            <a:r>
              <a:rPr lang="uk-UA" sz="2800" dirty="0"/>
              <a:t>в екосистемах та робити прогнози на майбутнє</a:t>
            </a:r>
            <a:r>
              <a:rPr lang="uk-UA" sz="2800" dirty="0" smtClean="0"/>
              <a:t>.</a:t>
            </a:r>
            <a:br>
              <a:rPr lang="uk-UA" sz="2800" dirty="0" smtClean="0"/>
            </a:br>
            <a:r>
              <a:rPr lang="uk-UA" sz="2800" dirty="0" smtClean="0"/>
              <a:t> </a:t>
            </a:r>
            <a:r>
              <a:rPr lang="uk-UA" sz="2800" dirty="0"/>
              <a:t>Завдяки їм </a:t>
            </a:r>
            <a:r>
              <a:rPr lang="uk-UA" sz="2800" dirty="0" smtClean="0"/>
              <a:t>можна передбачити </a:t>
            </a:r>
            <a:r>
              <a:rPr lang="uk-UA" sz="2800" dirty="0"/>
              <a:t>наслідки прийнятих рішень та здійснених </a:t>
            </a:r>
            <a:r>
              <a:rPr lang="uk-UA" sz="2800" dirty="0" smtClean="0"/>
              <a:t>заходів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43028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77" y="574719"/>
            <a:ext cx="11934423" cy="1423924"/>
          </a:xfrm>
        </p:spPr>
        <p:txBody>
          <a:bodyPr>
            <a:noAutofit/>
          </a:bodyPr>
          <a:lstStyle/>
          <a:p>
            <a:pPr algn="just"/>
            <a:r>
              <a:rPr lang="ru-RU" sz="4400" b="1" dirty="0">
                <a:solidFill>
                  <a:srgbClr val="FF0000"/>
                </a:solidFill>
              </a:rPr>
              <a:t>Закон </a:t>
            </a:r>
            <a:r>
              <a:rPr lang="ru-RU" sz="4400" b="1" dirty="0" smtClean="0">
                <a:solidFill>
                  <a:srgbClr val="FF0000"/>
                </a:solidFill>
              </a:rPr>
              <a:t>оптимуму</a:t>
            </a:r>
            <a:r>
              <a:rPr lang="ru-RU" sz="4400" dirty="0" smtClean="0">
                <a:solidFill>
                  <a:srgbClr val="FF0000"/>
                </a:solidFill>
              </a:rPr>
              <a:t>:</a:t>
            </a:r>
            <a:r>
              <a:rPr lang="ru-RU" sz="4400" dirty="0" smtClean="0">
                <a:solidFill>
                  <a:srgbClr val="00B050"/>
                </a:solidFill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</a:rPr>
              <a:t>будь - </a:t>
            </a:r>
            <a:r>
              <a:rPr lang="ru-RU" sz="4400" b="1" dirty="0" err="1" smtClean="0">
                <a:solidFill>
                  <a:srgbClr val="00B050"/>
                </a:solidFill>
              </a:rPr>
              <a:t>який</a:t>
            </a:r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r>
              <a:rPr lang="ru-RU" sz="4400" b="1" dirty="0" err="1">
                <a:solidFill>
                  <a:srgbClr val="00B050"/>
                </a:solidFill>
              </a:rPr>
              <a:t>екологічний</a:t>
            </a:r>
            <a:r>
              <a:rPr lang="ru-RU" sz="4400" b="1" dirty="0">
                <a:solidFill>
                  <a:srgbClr val="00B050"/>
                </a:solidFill>
              </a:rPr>
              <a:t> фактор </a:t>
            </a:r>
            <a:r>
              <a:rPr lang="ru-RU" sz="4400" b="1" dirty="0" err="1">
                <a:solidFill>
                  <a:srgbClr val="00B050"/>
                </a:solidFill>
              </a:rPr>
              <a:t>має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  <a:r>
              <a:rPr lang="ru-RU" sz="4400" b="1" dirty="0" err="1">
                <a:solidFill>
                  <a:srgbClr val="00B050"/>
                </a:solidFill>
              </a:rPr>
              <a:t>певні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межі</a:t>
            </a:r>
            <a:r>
              <a:rPr lang="ru-RU" sz="4400" b="1" dirty="0" smtClean="0">
                <a:solidFill>
                  <a:srgbClr val="00B050"/>
                </a:solidFill>
              </a:rPr>
              <a:t> позитивного </a:t>
            </a:r>
            <a:r>
              <a:rPr lang="ru-RU" sz="4400" b="1" dirty="0" err="1">
                <a:solidFill>
                  <a:srgbClr val="00B050"/>
                </a:solidFill>
              </a:rPr>
              <a:t>впливу</a:t>
            </a:r>
            <a:r>
              <a:rPr lang="ru-RU" sz="4400" b="1" dirty="0">
                <a:solidFill>
                  <a:srgbClr val="00B050"/>
                </a:solidFill>
              </a:rPr>
              <a:t> на </a:t>
            </a:r>
            <a:r>
              <a:rPr lang="ru-RU" sz="4400" b="1" dirty="0" err="1">
                <a:solidFill>
                  <a:srgbClr val="00B050"/>
                </a:solidFill>
              </a:rPr>
              <a:t>живі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</a:rPr>
              <a:t>організми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4546" y="4687909"/>
            <a:ext cx="12037454" cy="21700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b="1" dirty="0">
                <a:solidFill>
                  <a:schemeClr val="tx2"/>
                </a:solidFill>
              </a:rPr>
              <a:t>для </a:t>
            </a:r>
            <a:r>
              <a:rPr lang="ru-RU" sz="3600" b="1" dirty="0" err="1">
                <a:solidFill>
                  <a:schemeClr val="tx2"/>
                </a:solidFill>
              </a:rPr>
              <a:t>людини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</a:rPr>
              <a:t>без </a:t>
            </a:r>
            <a:r>
              <a:rPr lang="ru-RU" sz="3600" b="1" dirty="0" err="1" smtClean="0">
                <a:solidFill>
                  <a:schemeClr val="tx2"/>
                </a:solidFill>
              </a:rPr>
              <a:t>одягу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найбільш</a:t>
            </a:r>
            <a:r>
              <a:rPr lang="ru-RU" sz="3600" b="1" dirty="0">
                <a:solidFill>
                  <a:schemeClr val="tx2"/>
                </a:solidFill>
              </a:rPr>
              <a:t> комфортна температура </a:t>
            </a:r>
            <a:r>
              <a:rPr lang="ru-RU" sz="3600" b="1" dirty="0" err="1">
                <a:solidFill>
                  <a:schemeClr val="tx2"/>
                </a:solidFill>
              </a:rPr>
              <a:t>середовища</a:t>
            </a:r>
            <a:r>
              <a:rPr lang="ru-RU" sz="3600" b="1" dirty="0">
                <a:solidFill>
                  <a:schemeClr val="tx2"/>
                </a:solidFill>
              </a:rPr>
              <a:t> становить 24–27 </a:t>
            </a:r>
            <a:r>
              <a:rPr lang="ru-RU" sz="3600" b="1" dirty="0" smtClean="0">
                <a:solidFill>
                  <a:schemeClr val="tx2"/>
                </a:solidFill>
              </a:rPr>
              <a:t>ºС, а </a:t>
            </a:r>
            <a:r>
              <a:rPr lang="ru-RU" sz="3600" b="1" dirty="0">
                <a:solidFill>
                  <a:schemeClr val="tx2"/>
                </a:solidFill>
              </a:rPr>
              <a:t>у </a:t>
            </a:r>
            <a:r>
              <a:rPr lang="ru-RU" sz="3600" b="1" dirty="0" err="1">
                <a:solidFill>
                  <a:schemeClr val="tx2"/>
                </a:solidFill>
              </a:rPr>
              <a:t>випадку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підвищення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або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зниження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температури</a:t>
            </a:r>
            <a:r>
              <a:rPr lang="ru-RU" sz="3600" b="1" dirty="0">
                <a:solidFill>
                  <a:schemeClr val="tx2"/>
                </a:solidFill>
              </a:rPr>
              <a:t> на 10 ºС </a:t>
            </a:r>
            <a:r>
              <a:rPr lang="ru-RU" sz="3600" b="1" dirty="0" smtClean="0">
                <a:solidFill>
                  <a:schemeClr val="tx2"/>
                </a:solidFill>
              </a:rPr>
              <a:t>фактор </a:t>
            </a:r>
            <a:r>
              <a:rPr lang="ru-RU" sz="3600" b="1" dirty="0" err="1" smtClean="0">
                <a:solidFill>
                  <a:schemeClr val="tx2"/>
                </a:solidFill>
              </a:rPr>
              <a:t>температури</a:t>
            </a: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досягне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межі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3600" b="1" dirty="0" err="1">
                <a:solidFill>
                  <a:schemeClr val="tx2"/>
                </a:solidFill>
              </a:rPr>
              <a:t>свого</a:t>
            </a:r>
            <a:r>
              <a:rPr lang="ru-RU" sz="3600" b="1" dirty="0">
                <a:solidFill>
                  <a:schemeClr val="tx2"/>
                </a:solidFill>
              </a:rPr>
              <a:t> позитивного </a:t>
            </a:r>
            <a:r>
              <a:rPr lang="ru-RU" sz="3600" b="1" dirty="0" err="1" smtClean="0">
                <a:solidFill>
                  <a:schemeClr val="tx2"/>
                </a:solidFill>
              </a:rPr>
              <a:t>впливу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355" y="1906073"/>
            <a:ext cx="5465235" cy="27818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591" y="1726193"/>
            <a:ext cx="3295660" cy="266553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  <a:softEdge rad="254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5" y="2045553"/>
            <a:ext cx="2557589" cy="2313826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67786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77" y="-464694"/>
            <a:ext cx="11934423" cy="1873770"/>
          </a:xfrm>
        </p:spPr>
        <p:txBody>
          <a:bodyPr>
            <a:noAutofit/>
          </a:bodyPr>
          <a:lstStyle/>
          <a:p>
            <a:pPr algn="just"/>
            <a:r>
              <a:rPr lang="ru-RU" sz="4400" b="1" dirty="0" err="1" smtClean="0">
                <a:solidFill>
                  <a:srgbClr val="FF0000"/>
                </a:solidFill>
              </a:rPr>
              <a:t>Цей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екологічний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>
                <a:solidFill>
                  <a:srgbClr val="FF0000"/>
                </a:solidFill>
              </a:rPr>
              <a:t>закон </a:t>
            </a:r>
            <a:r>
              <a:rPr lang="ru-RU" sz="4400" b="1" dirty="0" err="1">
                <a:solidFill>
                  <a:srgbClr val="FF0000"/>
                </a:solidFill>
              </a:rPr>
              <a:t>сформулював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в 1840 </a:t>
            </a:r>
            <a:r>
              <a:rPr lang="ru-RU" sz="4400" b="1" dirty="0" err="1" smtClean="0">
                <a:solidFill>
                  <a:srgbClr val="FF0000"/>
                </a:solidFill>
              </a:rPr>
              <a:t>році</a:t>
            </a:r>
            <a:r>
              <a:rPr lang="ru-RU" sz="4400" b="1" dirty="0" smtClean="0">
                <a:solidFill>
                  <a:srgbClr val="FF0000"/>
                </a:solidFill>
              </a:rPr>
              <a:t>  </a:t>
            </a:r>
            <a:r>
              <a:rPr lang="ru-RU" sz="4400" b="1" dirty="0" err="1">
                <a:solidFill>
                  <a:srgbClr val="FF0000"/>
                </a:solidFill>
              </a:rPr>
              <a:t>німецький</a:t>
            </a:r>
            <a:r>
              <a:rPr lang="ru-RU" sz="4400" b="1" dirty="0">
                <a:solidFill>
                  <a:srgbClr val="FF0000"/>
                </a:solidFill>
              </a:rPr>
              <a:t> учений </a:t>
            </a:r>
            <a:r>
              <a:rPr lang="ru-RU" sz="4400" b="1" dirty="0" err="1" smtClean="0">
                <a:solidFill>
                  <a:srgbClr val="FF0000"/>
                </a:solidFill>
              </a:rPr>
              <a:t>Юстус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>
                <a:solidFill>
                  <a:srgbClr val="FF0000"/>
                </a:solidFill>
              </a:rPr>
              <a:t>фон </a:t>
            </a:r>
            <a:r>
              <a:rPr lang="ru-RU" sz="4400" b="1" dirty="0" err="1">
                <a:solidFill>
                  <a:srgbClr val="FF0000"/>
                </a:solidFill>
              </a:rPr>
              <a:t>Лібіх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05" y="1998642"/>
            <a:ext cx="11076190" cy="3425595"/>
          </a:xfrm>
          <a:prstGeom prst="rect">
            <a:avLst/>
          </a:prstGeom>
        </p:spPr>
      </p:pic>
      <p:sp>
        <p:nvSpPr>
          <p:cNvPr id="12" name="Місце для вмісту 11"/>
          <p:cNvSpPr>
            <a:spLocks noGrp="1"/>
          </p:cNvSpPr>
          <p:nvPr>
            <p:ph idx="1"/>
          </p:nvPr>
        </p:nvSpPr>
        <p:spPr>
          <a:xfrm>
            <a:off x="809469" y="1566001"/>
            <a:ext cx="11002780" cy="49547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40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77" y="164891"/>
            <a:ext cx="11934423" cy="187377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</a:rPr>
              <a:t>Толерантність – </a:t>
            </a:r>
            <a:r>
              <a:rPr lang="ru-RU" sz="4800" b="1" dirty="0" err="1" smtClean="0">
                <a:solidFill>
                  <a:srgbClr val="7030A0"/>
                </a:solidFill>
              </a:rPr>
              <a:t>здатність</a:t>
            </a:r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dirty="0" err="1" smtClean="0">
                <a:solidFill>
                  <a:srgbClr val="7030A0"/>
                </a:solidFill>
              </a:rPr>
              <a:t>організму</a:t>
            </a:r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dirty="0" err="1">
                <a:solidFill>
                  <a:srgbClr val="7030A0"/>
                </a:solidFill>
              </a:rPr>
              <a:t>переживати</a:t>
            </a:r>
            <a:r>
              <a:rPr lang="ru-RU" sz="4800" b="1" dirty="0">
                <a:solidFill>
                  <a:srgbClr val="7030A0"/>
                </a:solidFill>
              </a:rPr>
              <a:t> </a:t>
            </a:r>
            <a:r>
              <a:rPr lang="ru-RU" sz="4800" b="1" dirty="0" err="1" smtClean="0">
                <a:solidFill>
                  <a:srgbClr val="7030A0"/>
                </a:solidFill>
              </a:rPr>
              <a:t>несприятливі</a:t>
            </a:r>
            <a:r>
              <a:rPr lang="ru-RU" sz="4800" b="1" dirty="0">
                <a:solidFill>
                  <a:srgbClr val="7030A0"/>
                </a:solidFill>
              </a:rPr>
              <a:t/>
            </a:r>
            <a:br>
              <a:rPr lang="ru-RU" sz="4800" b="1" dirty="0">
                <a:solidFill>
                  <a:srgbClr val="7030A0"/>
                </a:solidFill>
              </a:rPr>
            </a:br>
            <a:r>
              <a:rPr lang="ru-RU" sz="4800" b="1" dirty="0" err="1" smtClean="0">
                <a:solidFill>
                  <a:srgbClr val="7030A0"/>
                </a:solidFill>
              </a:rPr>
              <a:t>вплив</a:t>
            </a:r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dirty="0" err="1" smtClean="0">
                <a:solidFill>
                  <a:srgbClr val="7030A0"/>
                </a:solidFill>
              </a:rPr>
              <a:t>певного</a:t>
            </a:r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dirty="0" err="1" smtClean="0">
                <a:solidFill>
                  <a:srgbClr val="7030A0"/>
                </a:solidFill>
              </a:rPr>
              <a:t>екологічного</a:t>
            </a:r>
            <a:r>
              <a:rPr lang="ru-RU" sz="4800" b="1" dirty="0" smtClean="0">
                <a:solidFill>
                  <a:srgbClr val="7030A0"/>
                </a:solidFill>
              </a:rPr>
              <a:t> фактору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12" name="Місце для вмісту 11"/>
          <p:cNvSpPr>
            <a:spLocks noGrp="1"/>
          </p:cNvSpPr>
          <p:nvPr>
            <p:ph idx="1"/>
          </p:nvPr>
        </p:nvSpPr>
        <p:spPr>
          <a:xfrm>
            <a:off x="7030387" y="4291365"/>
            <a:ext cx="5006715" cy="2124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Так, </a:t>
            </a:r>
            <a:r>
              <a:rPr lang="ru-RU" sz="2800" dirty="0" err="1"/>
              <a:t>песці</a:t>
            </a:r>
            <a:r>
              <a:rPr lang="ru-RU" sz="2800" dirty="0"/>
              <a:t> належать </a:t>
            </a:r>
            <a:r>
              <a:rPr lang="ru-RU" sz="2800" dirty="0" smtClean="0"/>
              <a:t>до </a:t>
            </a:r>
            <a:r>
              <a:rPr lang="ru-RU" sz="2800" dirty="0" err="1" smtClean="0"/>
              <a:t>евритермних</a:t>
            </a:r>
            <a:r>
              <a:rPr lang="ru-RU" sz="2800" dirty="0" smtClean="0"/>
              <a:t> </a:t>
            </a:r>
            <a:r>
              <a:rPr lang="ru-RU" sz="2800" dirty="0" err="1"/>
              <a:t>тварин</a:t>
            </a:r>
            <a:r>
              <a:rPr lang="ru-RU" sz="2800" dirty="0"/>
              <a:t>, </a:t>
            </a:r>
            <a:r>
              <a:rPr lang="ru-RU" sz="2800" dirty="0" err="1"/>
              <a:t>оскільки</a:t>
            </a:r>
            <a:r>
              <a:rPr lang="ru-RU" sz="2800" dirty="0"/>
              <a:t> </a:t>
            </a:r>
            <a:r>
              <a:rPr lang="ru-RU" sz="2800" dirty="0" err="1"/>
              <a:t>можуть</a:t>
            </a:r>
            <a:r>
              <a:rPr lang="ru-RU" sz="2800" dirty="0"/>
              <a:t> </a:t>
            </a:r>
            <a:r>
              <a:rPr lang="ru-RU" sz="2800" dirty="0" err="1"/>
              <a:t>витримувати</a:t>
            </a:r>
            <a:r>
              <a:rPr lang="ru-RU" sz="2800" dirty="0"/>
              <a:t> </a:t>
            </a:r>
            <a:r>
              <a:rPr lang="ru-RU" sz="2800" dirty="0" err="1"/>
              <a:t>значні</a:t>
            </a:r>
            <a:r>
              <a:rPr lang="ru-RU" sz="2800" dirty="0"/>
              <a:t> </a:t>
            </a:r>
            <a:r>
              <a:rPr lang="ru-RU" sz="2800" dirty="0" err="1" smtClean="0"/>
              <a:t>коливання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температури</a:t>
            </a:r>
            <a:r>
              <a:rPr lang="ru-RU" sz="2800" dirty="0" smtClean="0"/>
              <a:t> ( </a:t>
            </a:r>
            <a:r>
              <a:rPr lang="ru-RU" sz="2800" dirty="0" err="1"/>
              <a:t>від</a:t>
            </a:r>
            <a:r>
              <a:rPr lang="ru-RU" sz="2800" dirty="0"/>
              <a:t> –</a:t>
            </a:r>
            <a:r>
              <a:rPr lang="ru-RU" sz="2800" dirty="0" smtClean="0"/>
              <a:t>50 до + </a:t>
            </a:r>
            <a:r>
              <a:rPr lang="ru-RU" sz="2800" dirty="0"/>
              <a:t>35  </a:t>
            </a:r>
            <a:r>
              <a:rPr lang="ru-RU" sz="2800" dirty="0" err="1" smtClean="0"/>
              <a:t>градусів</a:t>
            </a:r>
            <a:r>
              <a:rPr lang="ru-RU" sz="2800" dirty="0" smtClean="0"/>
              <a:t> С)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315" y="1992384"/>
            <a:ext cx="2635246" cy="1973891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855" y="2169043"/>
            <a:ext cx="2548328" cy="1797232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sp>
        <p:nvSpPr>
          <p:cNvPr id="9" name="Прямокутник 8"/>
          <p:cNvSpPr/>
          <p:nvPr/>
        </p:nvSpPr>
        <p:spPr>
          <a:xfrm>
            <a:off x="257576" y="1886493"/>
            <a:ext cx="6307147" cy="4636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rgbClr val="FF0000"/>
                </a:solidFill>
              </a:rPr>
              <a:t>Закон </a:t>
            </a:r>
            <a:r>
              <a:rPr lang="ru-RU" sz="3600" dirty="0" err="1">
                <a:solidFill>
                  <a:srgbClr val="FF0000"/>
                </a:solidFill>
              </a:rPr>
              <a:t>толерантності</a:t>
            </a:r>
            <a:r>
              <a:rPr lang="ru-RU" sz="3600" dirty="0"/>
              <a:t>: </a:t>
            </a:r>
            <a:r>
              <a:rPr lang="ru-RU" sz="3600" dirty="0" err="1"/>
              <a:t>діапазон</a:t>
            </a:r>
            <a:endParaRPr lang="ru-RU" sz="3600" dirty="0"/>
          </a:p>
          <a:p>
            <a:pPr algn="just"/>
            <a:r>
              <a:rPr lang="ru-RU" sz="3600" dirty="0" err="1"/>
              <a:t>значень</a:t>
            </a:r>
            <a:r>
              <a:rPr lang="ru-RU" sz="3600" dirty="0"/>
              <a:t> </a:t>
            </a:r>
            <a:r>
              <a:rPr lang="ru-RU" sz="3600" dirty="0" err="1"/>
              <a:t>зміни</a:t>
            </a:r>
            <a:r>
              <a:rPr lang="ru-RU" sz="3600" dirty="0"/>
              <a:t> </a:t>
            </a:r>
            <a:r>
              <a:rPr lang="ru-RU" sz="3600" dirty="0" err="1"/>
              <a:t>чинника</a:t>
            </a:r>
            <a:r>
              <a:rPr lang="ru-RU" sz="3600" dirty="0"/>
              <a:t> </a:t>
            </a:r>
            <a:r>
              <a:rPr lang="ru-RU" sz="3600" dirty="0" err="1"/>
              <a:t>від</a:t>
            </a:r>
            <a:r>
              <a:rPr lang="ru-RU" sz="3600" dirty="0"/>
              <a:t> </a:t>
            </a:r>
            <a:r>
              <a:rPr lang="ru-RU" sz="3600" dirty="0" err="1"/>
              <a:t>екологічного</a:t>
            </a:r>
            <a:r>
              <a:rPr lang="ru-RU" sz="3600" dirty="0"/>
              <a:t> </a:t>
            </a:r>
            <a:r>
              <a:rPr lang="ru-RU" sz="3600" dirty="0" err="1"/>
              <a:t>мінімуму</a:t>
            </a:r>
            <a:r>
              <a:rPr lang="ru-RU" sz="3600" dirty="0"/>
              <a:t> </a:t>
            </a:r>
            <a:r>
              <a:rPr lang="ru-RU" sz="3600" dirty="0" smtClean="0"/>
              <a:t>до </a:t>
            </a:r>
            <a:r>
              <a:rPr lang="ru-RU" sz="3600" dirty="0" err="1" smtClean="0"/>
              <a:t>екологічного</a:t>
            </a:r>
            <a:r>
              <a:rPr lang="ru-RU" sz="3600" dirty="0" smtClean="0"/>
              <a:t> максимуму</a:t>
            </a:r>
            <a:r>
              <a:rPr lang="ru-RU" sz="3600" dirty="0"/>
              <a:t>, за </a:t>
            </a:r>
            <a:r>
              <a:rPr lang="ru-RU" sz="3600" dirty="0" err="1"/>
              <a:t>якого</a:t>
            </a:r>
            <a:r>
              <a:rPr lang="ru-RU" sz="3600" dirty="0"/>
              <a:t> </a:t>
            </a:r>
            <a:r>
              <a:rPr lang="ru-RU" sz="3600" dirty="0" err="1"/>
              <a:t>організм</a:t>
            </a:r>
            <a:r>
              <a:rPr lang="ru-RU" sz="3600" dirty="0"/>
              <a:t> </a:t>
            </a:r>
            <a:r>
              <a:rPr lang="ru-RU" sz="3600" dirty="0" err="1"/>
              <a:t>здатний</a:t>
            </a:r>
            <a:r>
              <a:rPr lang="ru-RU" sz="3600" dirty="0"/>
              <a:t> </a:t>
            </a:r>
            <a:r>
              <a:rPr lang="ru-RU" sz="3600" dirty="0" err="1"/>
              <a:t>пристосуватися</a:t>
            </a:r>
            <a:r>
              <a:rPr lang="ru-RU" sz="3600" dirty="0"/>
              <a:t> до </a:t>
            </a:r>
            <a:r>
              <a:rPr lang="ru-RU" sz="3600" dirty="0" err="1"/>
              <a:t>змін</a:t>
            </a:r>
            <a:r>
              <a:rPr lang="ru-RU" sz="3600" dirty="0"/>
              <a:t> умов </a:t>
            </a:r>
            <a:r>
              <a:rPr lang="ru-RU" sz="3600" dirty="0" err="1"/>
              <a:t>середовища</a:t>
            </a:r>
            <a:r>
              <a:rPr lang="ru-RU" sz="3600" dirty="0"/>
              <a:t>, </a:t>
            </a:r>
            <a:r>
              <a:rPr lang="ru-RU" sz="3600" dirty="0" err="1" smtClean="0"/>
              <a:t>визначає</a:t>
            </a:r>
            <a:r>
              <a:rPr lang="ru-RU" sz="3600" dirty="0" smtClean="0"/>
              <a:t> </a:t>
            </a:r>
            <a:r>
              <a:rPr lang="ru-RU" sz="3600" dirty="0" err="1"/>
              <a:t>межі</a:t>
            </a:r>
            <a:r>
              <a:rPr lang="ru-RU" sz="3600" dirty="0"/>
              <a:t> </a:t>
            </a:r>
            <a:r>
              <a:rPr lang="ru-RU" sz="3600" dirty="0" err="1" smtClean="0"/>
              <a:t>витривалості</a:t>
            </a:r>
            <a:r>
              <a:rPr lang="ru-RU" sz="3600" dirty="0" smtClean="0"/>
              <a:t> </a:t>
            </a:r>
            <a:r>
              <a:rPr lang="ru-RU" sz="3600" dirty="0" err="1" smtClean="0"/>
              <a:t>організму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2434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89" y="3072984"/>
            <a:ext cx="11934423" cy="3222885"/>
          </a:xfrm>
        </p:spPr>
        <p:txBody>
          <a:bodyPr>
            <a:noAutofit/>
          </a:bodyPr>
          <a:lstStyle/>
          <a:p>
            <a:pPr algn="just"/>
            <a:r>
              <a:rPr lang="ru-RU" sz="4800" b="1" dirty="0" err="1">
                <a:solidFill>
                  <a:srgbClr val="00B0F0"/>
                </a:solidFill>
              </a:rPr>
              <a:t>Швейцарський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природодослідник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Едуард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Рюбель</a:t>
            </a:r>
            <a:r>
              <a:rPr lang="ru-RU" sz="4800" b="1" dirty="0">
                <a:solidFill>
                  <a:srgbClr val="00B0F0"/>
                </a:solidFill>
              </a:rPr>
              <a:t> 1930 року </a:t>
            </a:r>
            <a:r>
              <a:rPr lang="ru-RU" sz="4800" b="1" dirty="0" err="1">
                <a:solidFill>
                  <a:srgbClr val="00B0F0"/>
                </a:solidFill>
              </a:rPr>
              <a:t>встановив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за-</a:t>
            </a:r>
            <a:r>
              <a:rPr lang="ru-RU" sz="4800" b="1" dirty="0">
                <a:solidFill>
                  <a:srgbClr val="FF0000"/>
                </a:solidFill>
              </a:rPr>
              <a:t/>
            </a:r>
            <a:br>
              <a:rPr lang="ru-RU" sz="4800" b="1" dirty="0">
                <a:solidFill>
                  <a:srgbClr val="FF0000"/>
                </a:solidFill>
              </a:rPr>
            </a:br>
            <a:r>
              <a:rPr lang="ru-RU" sz="4800" b="1" dirty="0">
                <a:solidFill>
                  <a:srgbClr val="FF0000"/>
                </a:solidFill>
              </a:rPr>
              <a:t>кон </a:t>
            </a:r>
            <a:r>
              <a:rPr lang="ru-RU" sz="4800" b="1" dirty="0" err="1">
                <a:solidFill>
                  <a:srgbClr val="FF0000"/>
                </a:solidFill>
              </a:rPr>
              <a:t>взаємокомпенсації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чинників</a:t>
            </a:r>
            <a:r>
              <a:rPr lang="ru-RU" sz="4800" b="1" dirty="0">
                <a:solidFill>
                  <a:srgbClr val="FF0000"/>
                </a:solidFill>
              </a:rPr>
              <a:t>: </a:t>
            </a:r>
            <a:r>
              <a:rPr lang="ru-RU" sz="4800" b="1" dirty="0" err="1" smtClean="0">
                <a:solidFill>
                  <a:srgbClr val="00B0F0"/>
                </a:solidFill>
              </a:rPr>
              <a:t>відсутність</a:t>
            </a:r>
            <a:r>
              <a:rPr lang="ru-RU" sz="4800" b="1" dirty="0" smtClean="0">
                <a:solidFill>
                  <a:srgbClr val="00B0F0"/>
                </a:solidFill>
              </a:rPr>
              <a:t>, </a:t>
            </a:r>
            <a:r>
              <a:rPr lang="ru-RU" sz="4800" b="1" dirty="0" err="1">
                <a:solidFill>
                  <a:srgbClr val="00B0F0"/>
                </a:solidFill>
              </a:rPr>
              <a:t>або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нестача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деяких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екологічних</a:t>
            </a:r>
            <a:r>
              <a:rPr lang="ru-RU" sz="4800" b="1" dirty="0">
                <a:solidFill>
                  <a:srgbClr val="00B0F0"/>
                </a:solidFill>
              </a:rPr>
              <a:t/>
            </a:r>
            <a:br>
              <a:rPr lang="ru-RU" sz="4800" b="1" dirty="0">
                <a:solidFill>
                  <a:srgbClr val="00B0F0"/>
                </a:solidFill>
              </a:rPr>
            </a:br>
            <a:r>
              <a:rPr lang="ru-RU" sz="4800" b="1" dirty="0" err="1">
                <a:solidFill>
                  <a:srgbClr val="00B0F0"/>
                </a:solidFill>
              </a:rPr>
              <a:t>чинників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може</a:t>
            </a:r>
            <a:r>
              <a:rPr lang="ru-RU" sz="4800" b="1" dirty="0">
                <a:solidFill>
                  <a:srgbClr val="00B0F0"/>
                </a:solidFill>
              </a:rPr>
              <a:t> бути </a:t>
            </a:r>
            <a:r>
              <a:rPr lang="ru-RU" sz="4800" b="1" dirty="0" err="1">
                <a:solidFill>
                  <a:srgbClr val="00B0F0"/>
                </a:solidFill>
              </a:rPr>
              <a:t>компенсована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іншим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близьким</a:t>
            </a:r>
            <a:r>
              <a:rPr lang="ru-RU" sz="4800" b="1" dirty="0">
                <a:solidFill>
                  <a:srgbClr val="00B0F0"/>
                </a:solidFill>
              </a:rPr>
              <a:t> (</a:t>
            </a:r>
            <a:r>
              <a:rPr lang="ru-RU" sz="4800" b="1" dirty="0" err="1">
                <a:solidFill>
                  <a:srgbClr val="00B0F0"/>
                </a:solidFill>
              </a:rPr>
              <a:t>аналогічним</a:t>
            </a:r>
            <a:r>
              <a:rPr lang="ru-RU" sz="4800" b="1" dirty="0">
                <a:solidFill>
                  <a:srgbClr val="00B0F0"/>
                </a:solidFill>
              </a:rPr>
              <a:t>) </a:t>
            </a:r>
            <a:r>
              <a:rPr lang="ru-RU" sz="4800" b="1" dirty="0" err="1">
                <a:solidFill>
                  <a:srgbClr val="00B0F0"/>
                </a:solidFill>
              </a:rPr>
              <a:t>чинником</a:t>
            </a:r>
            <a:endParaRPr lang="ru-RU" sz="4800" dirty="0">
              <a:solidFill>
                <a:srgbClr val="00B0F0"/>
              </a:solidFill>
            </a:endParaRPr>
          </a:p>
        </p:txBody>
      </p:sp>
      <p:sp>
        <p:nvSpPr>
          <p:cNvPr id="7" name="Місце для вмісту 6"/>
          <p:cNvSpPr>
            <a:spLocks noGrp="1"/>
          </p:cNvSpPr>
          <p:nvPr>
            <p:ph idx="1"/>
          </p:nvPr>
        </p:nvSpPr>
        <p:spPr>
          <a:xfrm>
            <a:off x="1410027" y="209862"/>
            <a:ext cx="9371948" cy="597682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93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2774751"/>
            <a:ext cx="11737298" cy="1183566"/>
          </a:xfrm>
        </p:spPr>
        <p:txBody>
          <a:bodyPr rtlCol="0">
            <a:noAutofit/>
          </a:bodyPr>
          <a:lstStyle/>
          <a:p>
            <a:pPr algn="just"/>
            <a:r>
              <a:rPr lang="ru-RU" sz="4400" b="1" dirty="0" smtClean="0">
                <a:solidFill>
                  <a:srgbClr val="00B0F0"/>
                </a:solidFill>
              </a:rPr>
              <a:t>Закон</a:t>
            </a: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 err="1">
                <a:solidFill>
                  <a:srgbClr val="FF0000"/>
                </a:solidFill>
              </a:rPr>
              <a:t>незамінності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фундаментальних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>
                <a:solidFill>
                  <a:srgbClr val="FF0000"/>
                </a:solidFill>
              </a:rPr>
              <a:t>чинників</a:t>
            </a:r>
            <a:r>
              <a:rPr lang="ru-RU" sz="4400" dirty="0">
                <a:solidFill>
                  <a:srgbClr val="FF0000"/>
                </a:solidFill>
              </a:rPr>
              <a:t>: </a:t>
            </a:r>
            <a:r>
              <a:rPr lang="ru-RU" sz="4400" dirty="0" err="1">
                <a:solidFill>
                  <a:srgbClr val="00B0F0"/>
                </a:solidFill>
              </a:rPr>
              <a:t>повна</a:t>
            </a:r>
            <a:r>
              <a:rPr lang="ru-RU" sz="4400" dirty="0">
                <a:solidFill>
                  <a:srgbClr val="00B0F0"/>
                </a:solidFill>
              </a:rPr>
              <a:t> </a:t>
            </a:r>
            <a:r>
              <a:rPr lang="ru-RU" sz="4400" dirty="0" err="1">
                <a:solidFill>
                  <a:srgbClr val="00B0F0"/>
                </a:solidFill>
              </a:rPr>
              <a:t>відсутність</a:t>
            </a:r>
            <a:r>
              <a:rPr lang="ru-RU" sz="4400" dirty="0">
                <a:solidFill>
                  <a:srgbClr val="00B0F0"/>
                </a:solidFill>
              </a:rPr>
              <a:t> </a:t>
            </a:r>
            <a:r>
              <a:rPr lang="ru-RU" sz="4400" dirty="0" smtClean="0">
                <a:solidFill>
                  <a:srgbClr val="00B0F0"/>
                </a:solidFill>
              </a:rPr>
              <a:t>у </a:t>
            </a:r>
            <a:r>
              <a:rPr lang="ru-RU" sz="4400" dirty="0" err="1" smtClean="0">
                <a:solidFill>
                  <a:srgbClr val="00B0F0"/>
                </a:solidFill>
              </a:rPr>
              <a:t>середовищі</a:t>
            </a:r>
            <a:r>
              <a:rPr lang="ru-RU" sz="4400" dirty="0" smtClean="0">
                <a:solidFill>
                  <a:srgbClr val="00B0F0"/>
                </a:solidFill>
              </a:rPr>
              <a:t> </a:t>
            </a:r>
            <a:r>
              <a:rPr lang="ru-RU" sz="4400" dirty="0" err="1" smtClean="0">
                <a:solidFill>
                  <a:srgbClr val="00B0F0"/>
                </a:solidFill>
              </a:rPr>
              <a:t>фундаментальних</a:t>
            </a:r>
            <a:r>
              <a:rPr lang="ru-RU" sz="4400" dirty="0" smtClean="0">
                <a:solidFill>
                  <a:srgbClr val="00B0F0"/>
                </a:solidFill>
              </a:rPr>
              <a:t> </a:t>
            </a:r>
            <a:r>
              <a:rPr lang="ru-RU" sz="4400" dirty="0" err="1">
                <a:solidFill>
                  <a:srgbClr val="00B0F0"/>
                </a:solidFill>
              </a:rPr>
              <a:t>екологічних</a:t>
            </a:r>
            <a:r>
              <a:rPr lang="ru-RU" sz="4400" dirty="0">
                <a:solidFill>
                  <a:srgbClr val="00B0F0"/>
                </a:solidFill>
              </a:rPr>
              <a:t> </a:t>
            </a:r>
            <a:r>
              <a:rPr lang="ru-RU" sz="4400" dirty="0" err="1">
                <a:solidFill>
                  <a:srgbClr val="00B0F0"/>
                </a:solidFill>
              </a:rPr>
              <a:t>чинників</a:t>
            </a:r>
            <a:r>
              <a:rPr lang="ru-RU" sz="4400" dirty="0">
                <a:solidFill>
                  <a:srgbClr val="00B0F0"/>
                </a:solidFill>
              </a:rPr>
              <a:t> (</a:t>
            </a:r>
            <a:r>
              <a:rPr lang="ru-RU" sz="4400" dirty="0" err="1">
                <a:solidFill>
                  <a:srgbClr val="00B0F0"/>
                </a:solidFill>
              </a:rPr>
              <a:t>світла</a:t>
            </a:r>
            <a:r>
              <a:rPr lang="ru-RU" sz="4400" dirty="0">
                <a:solidFill>
                  <a:srgbClr val="00B0F0"/>
                </a:solidFill>
              </a:rPr>
              <a:t>, води </a:t>
            </a:r>
            <a:r>
              <a:rPr lang="ru-RU" sz="4400" dirty="0" err="1" smtClean="0">
                <a:solidFill>
                  <a:srgbClr val="00B0F0"/>
                </a:solidFill>
              </a:rPr>
              <a:t>тощо</a:t>
            </a:r>
            <a:r>
              <a:rPr lang="ru-RU" sz="4400" dirty="0" smtClean="0">
                <a:solidFill>
                  <a:srgbClr val="00B0F0"/>
                </a:solidFill>
              </a:rPr>
              <a:t>) не </a:t>
            </a:r>
            <a:r>
              <a:rPr lang="ru-RU" sz="4400" dirty="0" err="1">
                <a:solidFill>
                  <a:srgbClr val="00B0F0"/>
                </a:solidFill>
              </a:rPr>
              <a:t>може</a:t>
            </a:r>
            <a:r>
              <a:rPr lang="ru-RU" sz="4400" dirty="0">
                <a:solidFill>
                  <a:srgbClr val="00B0F0"/>
                </a:solidFill>
              </a:rPr>
              <a:t> бути </a:t>
            </a:r>
            <a:r>
              <a:rPr lang="ru-RU" sz="4400" dirty="0" err="1" smtClean="0">
                <a:solidFill>
                  <a:srgbClr val="00B0F0"/>
                </a:solidFill>
              </a:rPr>
              <a:t>замінена</a:t>
            </a:r>
            <a:r>
              <a:rPr lang="ru-RU" sz="4400" dirty="0" smtClean="0">
                <a:solidFill>
                  <a:srgbClr val="00B0F0"/>
                </a:solidFill>
              </a:rPr>
              <a:t> </a:t>
            </a:r>
            <a:r>
              <a:rPr lang="ru-RU" sz="4400" dirty="0" err="1">
                <a:solidFill>
                  <a:srgbClr val="00B0F0"/>
                </a:solidFill>
              </a:rPr>
              <a:t>іншими</a:t>
            </a:r>
            <a:r>
              <a:rPr lang="ru-RU" sz="4400" dirty="0">
                <a:solidFill>
                  <a:srgbClr val="00B0F0"/>
                </a:solidFill>
              </a:rPr>
              <a:t> </a:t>
            </a:r>
            <a:r>
              <a:rPr lang="ru-RU" sz="4400" dirty="0" err="1">
                <a:solidFill>
                  <a:srgbClr val="00B0F0"/>
                </a:solidFill>
              </a:rPr>
              <a:t>чинниками</a:t>
            </a:r>
            <a:endParaRPr lang="uk-UA" sz="4400" dirty="0">
              <a:solidFill>
                <a:srgbClr val="00B0F0"/>
              </a:solidFill>
            </a:endParaRPr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9282" y="3958317"/>
            <a:ext cx="3743092" cy="2490858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784" y="3366534"/>
            <a:ext cx="6100613" cy="3119359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69" y="4807046"/>
            <a:ext cx="7282998" cy="1139328"/>
          </a:xfrm>
        </p:spPr>
        <p:txBody>
          <a:bodyPr rtlCol="0">
            <a:no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У 1971 </a:t>
            </a:r>
            <a:r>
              <a:rPr lang="ru-RU" sz="3200" b="1" dirty="0" err="1">
                <a:solidFill>
                  <a:srgbClr val="00B0F0"/>
                </a:solidFill>
              </a:rPr>
              <a:t>році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американський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біолог</a:t>
            </a:r>
            <a:r>
              <a:rPr lang="ru-RU" sz="3200" b="1" dirty="0">
                <a:solidFill>
                  <a:srgbClr val="00B0F0"/>
                </a:solidFill>
              </a:rPr>
              <a:t> і </a:t>
            </a:r>
            <a:r>
              <a:rPr lang="ru-RU" sz="3200" b="1" dirty="0" err="1">
                <a:solidFill>
                  <a:srgbClr val="00B0F0"/>
                </a:solidFill>
              </a:rPr>
              <a:t>майбутній</a:t>
            </a:r>
            <a:r>
              <a:rPr lang="ru-RU" sz="3200" b="1" dirty="0">
                <a:solidFill>
                  <a:srgbClr val="00B0F0"/>
                </a:solidFill>
              </a:rPr>
              <a:t> кандидат у </a:t>
            </a:r>
            <a:r>
              <a:rPr lang="ru-RU" sz="3200" b="1" dirty="0" err="1">
                <a:solidFill>
                  <a:srgbClr val="00B0F0"/>
                </a:solidFill>
              </a:rPr>
              <a:t>президенти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США</a:t>
            </a:r>
            <a:r>
              <a:rPr lang="ru-RU" sz="3200" b="1" dirty="0">
                <a:solidFill>
                  <a:srgbClr val="00B0F0"/>
                </a:solidFill>
              </a:rPr>
              <a:t/>
            </a:r>
            <a:br>
              <a:rPr lang="ru-RU" sz="3200" b="1" dirty="0">
                <a:solidFill>
                  <a:srgbClr val="00B0F0"/>
                </a:solidFill>
              </a:rPr>
            </a:br>
            <a:r>
              <a:rPr lang="ru-RU" sz="3200" b="1" dirty="0" err="1">
                <a:solidFill>
                  <a:srgbClr val="00B0F0"/>
                </a:solidFill>
              </a:rPr>
              <a:t>Баррі</a:t>
            </a:r>
            <a:r>
              <a:rPr lang="ru-RU" sz="3200" b="1" dirty="0">
                <a:solidFill>
                  <a:srgbClr val="00B0F0"/>
                </a:solidFill>
              </a:rPr>
              <a:t> Коммонер </a:t>
            </a:r>
            <a:r>
              <a:rPr lang="ru-RU" sz="3200" b="1" dirty="0" err="1" smtClean="0">
                <a:solidFill>
                  <a:srgbClr val="00B0F0"/>
                </a:solidFill>
              </a:rPr>
              <a:t>сформулював</a:t>
            </a:r>
            <a:r>
              <a:rPr lang="ru-RU" sz="3200" b="1" dirty="0">
                <a:solidFill>
                  <a:srgbClr val="00B0F0"/>
                </a:solidFill>
              </a:rPr>
              <a:t/>
            </a:r>
            <a:br>
              <a:rPr lang="ru-RU" sz="3200" b="1" dirty="0">
                <a:solidFill>
                  <a:srgbClr val="00B0F0"/>
                </a:solidFill>
              </a:rPr>
            </a:br>
            <a:r>
              <a:rPr lang="ru-RU" sz="3200" b="1" dirty="0" err="1">
                <a:solidFill>
                  <a:srgbClr val="00B0F0"/>
                </a:solidFill>
              </a:rPr>
              <a:t>чотири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всеохопні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закони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екології</a:t>
            </a:r>
            <a:r>
              <a:rPr lang="ru-RU" sz="3200" b="1" dirty="0">
                <a:solidFill>
                  <a:srgbClr val="00B0F0"/>
                </a:solidFill>
              </a:rPr>
              <a:t>. Вони </a:t>
            </a:r>
            <a:r>
              <a:rPr lang="ru-RU" sz="3200" b="1" dirty="0" err="1">
                <a:solidFill>
                  <a:srgbClr val="00B0F0"/>
                </a:solidFill>
              </a:rPr>
              <a:t>пояснюють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загальні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принципи</a:t>
            </a:r>
            <a:r>
              <a:rPr lang="ru-RU" sz="3200" b="1" dirty="0">
                <a:solidFill>
                  <a:srgbClr val="00B0F0"/>
                </a:solidFill>
              </a:rPr>
              <a:t/>
            </a:r>
            <a:br>
              <a:rPr lang="ru-RU" sz="3200" b="1" dirty="0">
                <a:solidFill>
                  <a:srgbClr val="00B0F0"/>
                </a:solidFill>
              </a:rPr>
            </a:br>
            <a:r>
              <a:rPr lang="ru-RU" sz="3200" b="1" dirty="0" err="1">
                <a:solidFill>
                  <a:srgbClr val="00B0F0"/>
                </a:solidFill>
              </a:rPr>
              <a:t>функціонування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біосфери</a:t>
            </a:r>
            <a:r>
              <a:rPr lang="ru-RU" sz="3200" b="1" dirty="0">
                <a:solidFill>
                  <a:srgbClr val="00B0F0"/>
                </a:solidFill>
              </a:rPr>
              <a:t> й </a:t>
            </a:r>
            <a:r>
              <a:rPr lang="ru-RU" sz="3200" b="1" dirty="0" err="1">
                <a:solidFill>
                  <a:srgbClr val="00B0F0"/>
                </a:solidFill>
              </a:rPr>
              <a:t>дають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поради</a:t>
            </a:r>
            <a:r>
              <a:rPr lang="ru-RU" sz="3200" b="1" dirty="0">
                <a:solidFill>
                  <a:srgbClr val="00B0F0"/>
                </a:solidFill>
              </a:rPr>
              <a:t> </a:t>
            </a:r>
            <a:r>
              <a:rPr lang="ru-RU" sz="3200" b="1" dirty="0" err="1">
                <a:solidFill>
                  <a:srgbClr val="00B0F0"/>
                </a:solidFill>
              </a:rPr>
              <a:t>людству</a:t>
            </a:r>
            <a:r>
              <a:rPr lang="ru-RU" sz="3200" b="1" dirty="0">
                <a:solidFill>
                  <a:srgbClr val="00B0F0"/>
                </a:solidFill>
              </a:rPr>
              <a:t>, як </a:t>
            </a:r>
            <a:r>
              <a:rPr lang="ru-RU" sz="3200" b="1" dirty="0" err="1">
                <a:solidFill>
                  <a:srgbClr val="00B0F0"/>
                </a:solidFill>
              </a:rPr>
              <a:t>співіснувати</a:t>
            </a:r>
            <a:r>
              <a:rPr lang="ru-RU" sz="3200" b="1" dirty="0">
                <a:solidFill>
                  <a:srgbClr val="00B0F0"/>
                </a:solidFill>
              </a:rPr>
              <a:t> з </a:t>
            </a:r>
            <a:r>
              <a:rPr lang="ru-RU" sz="3200" b="1" dirty="0" smtClean="0">
                <a:solidFill>
                  <a:srgbClr val="00B0F0"/>
                </a:solidFill>
              </a:rPr>
              <a:t>при­родою</a:t>
            </a:r>
            <a:r>
              <a:rPr lang="ru-RU" sz="3200" b="1" dirty="0">
                <a:solidFill>
                  <a:srgbClr val="00B0F0"/>
                </a:solidFill>
              </a:rPr>
              <a:t>.</a:t>
            </a:r>
            <a:endParaRPr lang="uk-UA" sz="3200" dirty="0">
              <a:solidFill>
                <a:srgbClr val="00B0F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067" y="1609382"/>
            <a:ext cx="4550293" cy="3767328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17642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00" y="1080863"/>
            <a:ext cx="11737298" cy="1183566"/>
          </a:xfrm>
        </p:spPr>
        <p:txBody>
          <a:bodyPr rtlCol="0">
            <a:noAutofit/>
          </a:bodyPr>
          <a:lstStyle/>
          <a:p>
            <a:pPr algn="just"/>
            <a:r>
              <a:rPr lang="ru-RU" sz="4800" b="1" dirty="0">
                <a:solidFill>
                  <a:srgbClr val="00B0F0"/>
                </a:solidFill>
              </a:rPr>
              <a:t>Закон </a:t>
            </a:r>
            <a:r>
              <a:rPr lang="ru-RU" sz="4800" b="1" dirty="0">
                <a:solidFill>
                  <a:srgbClr val="FF0000"/>
                </a:solidFill>
              </a:rPr>
              <a:t>«усе </a:t>
            </a:r>
            <a:r>
              <a:rPr lang="ru-RU" sz="4800" b="1" dirty="0" err="1">
                <a:solidFill>
                  <a:srgbClr val="FF0000"/>
                </a:solidFill>
              </a:rPr>
              <a:t>пов’язано</a:t>
            </a:r>
            <a:r>
              <a:rPr lang="ru-RU" sz="4800" b="1" dirty="0">
                <a:solidFill>
                  <a:srgbClr val="FF0000"/>
                </a:solidFill>
              </a:rPr>
              <a:t> з </a:t>
            </a:r>
            <a:r>
              <a:rPr lang="ru-RU" sz="4800" b="1" dirty="0" err="1">
                <a:solidFill>
                  <a:srgbClr val="FF0000"/>
                </a:solidFill>
              </a:rPr>
              <a:t>усім</a:t>
            </a:r>
            <a:r>
              <a:rPr lang="ru-RU" sz="4800" b="1" dirty="0">
                <a:solidFill>
                  <a:srgbClr val="FF0000"/>
                </a:solidFill>
              </a:rPr>
              <a:t>» </a:t>
            </a:r>
            <a:r>
              <a:rPr lang="ru-RU" sz="4800" b="1" dirty="0" err="1">
                <a:solidFill>
                  <a:srgbClr val="00B0F0"/>
                </a:solidFill>
              </a:rPr>
              <a:t>ілюструє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нерозривний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зв’язок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>
                <a:solidFill>
                  <a:srgbClr val="00B0F0"/>
                </a:solidFill>
              </a:rPr>
              <a:t>усіх</a:t>
            </a:r>
            <a:r>
              <a:rPr lang="ru-RU" sz="4800" b="1" dirty="0">
                <a:solidFill>
                  <a:srgbClr val="00B0F0"/>
                </a:solidFill>
              </a:rPr>
              <a:t> </a:t>
            </a:r>
            <a:r>
              <a:rPr lang="ru-RU" sz="4800" b="1" dirty="0" err="1" smtClean="0">
                <a:solidFill>
                  <a:srgbClr val="00B0F0"/>
                </a:solidFill>
              </a:rPr>
              <a:t>проце­сів</a:t>
            </a:r>
            <a:r>
              <a:rPr lang="ru-RU" sz="4800" b="1" dirty="0" smtClean="0">
                <a:solidFill>
                  <a:srgbClr val="00B0F0"/>
                </a:solidFill>
              </a:rPr>
              <a:t> </a:t>
            </a:r>
            <a:r>
              <a:rPr lang="ru-RU" sz="4800" b="1" dirty="0">
                <a:solidFill>
                  <a:srgbClr val="00B0F0"/>
                </a:solidFill>
              </a:rPr>
              <a:t>і </a:t>
            </a:r>
            <a:r>
              <a:rPr lang="ru-RU" sz="4800" b="1" dirty="0" err="1">
                <a:solidFill>
                  <a:srgbClr val="00B0F0"/>
                </a:solidFill>
              </a:rPr>
              <a:t>об’єктів</a:t>
            </a:r>
            <a:r>
              <a:rPr lang="ru-RU" sz="4800" b="1" dirty="0">
                <a:solidFill>
                  <a:srgbClr val="00B0F0"/>
                </a:solidFill>
              </a:rPr>
              <a:t> у </a:t>
            </a:r>
            <a:r>
              <a:rPr lang="ru-RU" sz="4800" b="1" dirty="0" err="1">
                <a:solidFill>
                  <a:srgbClr val="00B0F0"/>
                </a:solidFill>
              </a:rPr>
              <a:t>природі</a:t>
            </a:r>
            <a:endParaRPr lang="uk-UA" sz="4800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9692" y="5501389"/>
            <a:ext cx="11737298" cy="6852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B0F0"/>
                </a:solidFill>
              </a:rPr>
              <a:t>Будь яка </a:t>
            </a:r>
            <a:r>
              <a:rPr lang="ru-RU" sz="3600" b="1" dirty="0" err="1">
                <a:solidFill>
                  <a:srgbClr val="00B0F0"/>
                </a:solidFill>
              </a:rPr>
              <a:t>зміна</a:t>
            </a:r>
            <a:r>
              <a:rPr lang="ru-RU" sz="3600" b="1" dirty="0">
                <a:solidFill>
                  <a:srgbClr val="00B0F0"/>
                </a:solidFill>
              </a:rPr>
              <a:t>, </a:t>
            </a:r>
            <a:r>
              <a:rPr lang="ru-RU" sz="3600" b="1" dirty="0" err="1" smtClean="0">
                <a:solidFill>
                  <a:srgbClr val="00B0F0"/>
                </a:solidFill>
              </a:rPr>
              <a:t>спричинена</a:t>
            </a:r>
            <a:r>
              <a:rPr lang="ru-RU" sz="3600" b="1" dirty="0" smtClean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людиною</a:t>
            </a:r>
            <a:r>
              <a:rPr lang="ru-RU" sz="3600" b="1" dirty="0">
                <a:solidFill>
                  <a:srgbClr val="00B0F0"/>
                </a:solidFill>
              </a:rPr>
              <a:t> в </a:t>
            </a:r>
            <a:r>
              <a:rPr lang="ru-RU" sz="3600" b="1" dirty="0" err="1">
                <a:solidFill>
                  <a:srgbClr val="00B0F0"/>
                </a:solidFill>
              </a:rPr>
              <a:t>природі</a:t>
            </a:r>
            <a:r>
              <a:rPr lang="ru-RU" sz="3600" b="1" dirty="0">
                <a:solidFill>
                  <a:srgbClr val="00B0F0"/>
                </a:solidFill>
              </a:rPr>
              <a:t>, </a:t>
            </a:r>
            <a:r>
              <a:rPr lang="ru-RU" sz="3600" b="1" dirty="0" err="1">
                <a:solidFill>
                  <a:srgbClr val="00B0F0"/>
                </a:solidFill>
              </a:rPr>
              <a:t>викликає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ланцюг</a:t>
            </a:r>
            <a:r>
              <a:rPr lang="ru-RU" sz="3600" b="1" dirty="0">
                <a:solidFill>
                  <a:srgbClr val="00B0F0"/>
                </a:solidFill>
              </a:rPr>
              <a:t> </a:t>
            </a:r>
            <a:r>
              <a:rPr lang="ru-RU" sz="3600" b="1" dirty="0" err="1">
                <a:solidFill>
                  <a:srgbClr val="00B0F0"/>
                </a:solidFill>
              </a:rPr>
              <a:t>наслідків</a:t>
            </a:r>
            <a:r>
              <a:rPr lang="ru-RU" sz="3600" b="1" dirty="0">
                <a:solidFill>
                  <a:srgbClr val="00B0F0"/>
                </a:solidFill>
              </a:rPr>
              <a:t>, як правило </a:t>
            </a:r>
            <a:r>
              <a:rPr lang="ru-RU" sz="3600" b="1" dirty="0" err="1">
                <a:solidFill>
                  <a:srgbClr val="00B0F0"/>
                </a:solidFill>
              </a:rPr>
              <a:t>несприятливих</a:t>
            </a:r>
            <a:endParaRPr lang="ru-RU" sz="3600" b="1" dirty="0">
              <a:solidFill>
                <a:srgbClr val="00B0F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18" y="2387250"/>
            <a:ext cx="4479821" cy="2991318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1213" y="1921049"/>
            <a:ext cx="6204975" cy="3518929"/>
          </a:xfrm>
          <a:prstGeom prst="rect">
            <a:avLst/>
          </a:prstGeom>
          <a:effectLst>
            <a:glow rad="127000">
              <a:schemeClr val="accent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8524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Екологія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378_TF03098889" id="{70760805-ADF1-4ECC-B049-CC37D5FB3962}" vid="{22C2CDDF-27F1-4463-B428-A1B578BA1F26}"/>
    </a:ext>
  </a:extLst>
</a:theme>
</file>

<file path=ppt/theme/theme2.xml><?xml version="1.0" encoding="utf-8"?>
<a:theme xmlns:a="http://schemas.openxmlformats.org/drawingml/2006/main" name="Тема Offic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248</Words>
  <Application>Microsoft Office PowerPoint</Application>
  <PresentationFormat>Широкий екран</PresentationFormat>
  <Paragraphs>28</Paragraphs>
  <Slides>13</Slides>
  <Notes>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6" baseType="lpstr">
      <vt:lpstr>Arial</vt:lpstr>
      <vt:lpstr>Corbel</vt:lpstr>
      <vt:lpstr>Екологія 16x9</vt:lpstr>
      <vt:lpstr>ЕКОЛОГІЧНІ ЗАКОНИ</vt:lpstr>
      <vt:lpstr>Багаторічна праця вчених-екологів дозволила їм виявити закономірності в екологічних процесах.   Вони були сформульовані у вигляді окремих законів.  Ці закони дозволяють аналізувати процеси в екосистемах та робити прогнози на майбутнє.  Завдяки їм можна передбачити наслідки прийнятих рішень та здійснених заходів</vt:lpstr>
      <vt:lpstr>Закон оптимуму: будь - який екологічний фактор має певні межі позитивного впливу на живі організми</vt:lpstr>
      <vt:lpstr>Цей екологічний закон сформулював в 1840 році  німецький учений Юстус фон Лібіх</vt:lpstr>
      <vt:lpstr>Толерантність – здатність організму переживати несприятливі вплив певного екологічного фактору </vt:lpstr>
      <vt:lpstr>Швейцарський природодослідник Едуард Рюбель 1930 року встановив за- кон взаємокомпенсації чинників: відсутність, або нестача деяких екологічних чинників може бути компенсована іншим близьким (аналогічним) чинником</vt:lpstr>
      <vt:lpstr>Закон незамінності фундаментальних чинників: повна відсутність у середовищі фундаментальних екологічних чинників (світла, води тощо) не може бути замінена іншими чинниками</vt:lpstr>
      <vt:lpstr>У 1971 році американський біолог і майбутній кандидат у президенти США Баррі Коммонер сформулював чотири всеохопні закони екології. Вони пояснюють загальні принципи функціонування біосфери й дають поради людству, як співіснувати з при­родою.</vt:lpstr>
      <vt:lpstr>Закон «усе пов’язано з усім» ілюструє нерозривний зв’язок усіх проце­сів і об’єктів у природі</vt:lpstr>
      <vt:lpstr>Згідно з другим законом, «усе має кудись подітися». Річ у тім, що в при­ роді немає відходів: рештки організмів слугують ресурсом для життя інших</vt:lpstr>
      <vt:lpstr>Наступний закон стверджує, що «природа знає краще»</vt:lpstr>
      <vt:lpstr>Останній закон екології Баррі Коммонер сфор­мулював як «ніщо не дається задарма». Це означає, що використання природних ресурсів завжди потребує «повернення»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Закликовська А.В.</dc:creator>
  <cp:lastModifiedBy>Закликовська А.В.</cp:lastModifiedBy>
  <cp:revision>25</cp:revision>
  <dcterms:created xsi:type="dcterms:W3CDTF">2020-01-13T17:30:16Z</dcterms:created>
  <dcterms:modified xsi:type="dcterms:W3CDTF">2021-08-23T14:16:30Z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