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8" r:id="rId12"/>
    <p:sldId id="271" r:id="rId13"/>
    <p:sldId id="272" r:id="rId14"/>
    <p:sldId id="270" r:id="rId15"/>
    <p:sldId id="269" r:id="rId16"/>
    <p:sldId id="267" r:id="rId17"/>
    <p:sldId id="273" r:id="rId18"/>
    <p:sldId id="266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51149" y="3268615"/>
            <a:ext cx="9448800" cy="1825096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Предмет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екології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та </a:t>
            </a:r>
            <a:r>
              <a:rPr lang="ru-RU" dirty="0" err="1"/>
              <a:t>методи</a:t>
            </a:r>
            <a:r>
              <a:rPr lang="ru-RU" dirty="0" smtClean="0"/>
              <a:t>. </a:t>
            </a:r>
            <a:r>
              <a:rPr lang="ru-RU" dirty="0" err="1"/>
              <a:t>Зв’язки</a:t>
            </a:r>
            <a:r>
              <a:rPr lang="ru-RU" dirty="0"/>
              <a:t> </a:t>
            </a:r>
            <a:r>
              <a:rPr lang="ru-RU" dirty="0" err="1"/>
              <a:t>екології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smtClean="0"/>
              <a:t>науками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292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2918"/>
            <a:ext cx="6413292" cy="1293028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Синекологія</a:t>
            </a:r>
            <a:br>
              <a:rPr lang="ru-RU" sz="6600" b="1" dirty="0" smtClean="0">
                <a:solidFill>
                  <a:srgbClr val="FFFF00"/>
                </a:solidFill>
              </a:rPr>
            </a:br>
            <a:r>
              <a:rPr lang="ru-RU" sz="6600" dirty="0" smtClean="0"/>
              <a:t> </a:t>
            </a:r>
            <a:r>
              <a:rPr lang="ru-RU" sz="6600" dirty="0" err="1" smtClean="0"/>
              <a:t>екологія</a:t>
            </a: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> </a:t>
            </a:r>
            <a:r>
              <a:rPr lang="ru-RU" sz="6600" dirty="0" err="1" smtClean="0"/>
              <a:t>угруповань</a:t>
            </a:r>
            <a:endParaRPr lang="ru-RU" sz="6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898" y="869430"/>
            <a:ext cx="5801194" cy="5090294"/>
          </a:xfrm>
          <a:prstGeom prst="rect">
            <a:avLst/>
          </a:prstGeom>
          <a:effectLst>
            <a:glow rad="127000">
              <a:schemeClr val="tx1"/>
            </a:glo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3627311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908" y="5201461"/>
            <a:ext cx="12052092" cy="1293028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>
                <a:solidFill>
                  <a:srgbClr val="FFFF00"/>
                </a:solidFill>
              </a:rPr>
              <a:t>екосистемологія </a:t>
            </a:r>
            <a:r>
              <a:rPr lang="ru-RU" sz="6600" dirty="0" err="1" smtClean="0"/>
              <a:t>екологія</a:t>
            </a:r>
            <a:r>
              <a:rPr lang="ru-RU" sz="6600" dirty="0" smtClean="0"/>
              <a:t> </a:t>
            </a:r>
            <a:r>
              <a:rPr lang="ru-RU" sz="6600" dirty="0" err="1" smtClean="0"/>
              <a:t>екосистем</a:t>
            </a:r>
            <a:endParaRPr lang="ru-RU" sz="6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622" y="314794"/>
            <a:ext cx="5156617" cy="4524706"/>
          </a:xfrm>
          <a:prstGeom prst="rect">
            <a:avLst/>
          </a:prstGeom>
          <a:effectLst>
            <a:glow rad="127000">
              <a:schemeClr val="tx1"/>
            </a:glow>
            <a:softEdge rad="762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00" y="1573967"/>
            <a:ext cx="5574654" cy="3097030"/>
          </a:xfrm>
          <a:prstGeom prst="rect">
            <a:avLst/>
          </a:prstGeom>
          <a:effectLst>
            <a:glow rad="127000">
              <a:schemeClr val="tx1"/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2101215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908" y="5201461"/>
            <a:ext cx="12052092" cy="1293028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>
                <a:solidFill>
                  <a:srgbClr val="FFFF00"/>
                </a:solidFill>
              </a:rPr>
              <a:t> глобальна </a:t>
            </a:r>
            <a:r>
              <a:rPr lang="ru-RU" sz="6600" b="1" dirty="0" err="1">
                <a:solidFill>
                  <a:srgbClr val="FFFF00"/>
                </a:solidFill>
              </a:rPr>
              <a:t>екологія</a:t>
            </a:r>
            <a:r>
              <a:rPr lang="ru-RU" sz="6600" b="1" dirty="0">
                <a:solidFill>
                  <a:srgbClr val="FFFF00"/>
                </a:solidFill>
              </a:rPr>
              <a:t> </a:t>
            </a:r>
            <a:r>
              <a:rPr lang="ru-RU" sz="6600" dirty="0"/>
              <a:t>та</a:t>
            </a:r>
            <a:r>
              <a:rPr lang="ru-RU" sz="6600" b="1" dirty="0">
                <a:solidFill>
                  <a:srgbClr val="FFFF00"/>
                </a:solidFill>
              </a:rPr>
              <a:t> </a:t>
            </a:r>
            <a:r>
              <a:rPr lang="ru-RU" sz="6600" b="1" dirty="0" err="1">
                <a:solidFill>
                  <a:srgbClr val="FFFF00"/>
                </a:solidFill>
              </a:rPr>
              <a:t>ноосферологія</a:t>
            </a:r>
            <a:endParaRPr lang="ru-RU" sz="6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838" y="599607"/>
            <a:ext cx="6250898" cy="4167265"/>
          </a:xfrm>
          <a:prstGeom prst="rect">
            <a:avLst/>
          </a:prstGeom>
          <a:effectLst>
            <a:glow rad="127000">
              <a:schemeClr val="accent3">
                <a:lumMod val="20000"/>
                <a:lumOff val="80000"/>
              </a:schemeClr>
            </a:glow>
            <a:softEdge rad="508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09" y="1573967"/>
            <a:ext cx="4306642" cy="3192905"/>
          </a:xfrm>
          <a:prstGeom prst="rect">
            <a:avLst/>
          </a:prstGeom>
          <a:effectLst>
            <a:glow rad="127000">
              <a:schemeClr val="accent3">
                <a:lumMod val="40000"/>
                <a:lumOff val="60000"/>
              </a:schemeClr>
            </a:glow>
            <a:outerShdw blurRad="50800" dist="50800" dir="5400000" algn="ctr" rotWithShape="0">
              <a:schemeClr val="accent3">
                <a:lumMod val="20000"/>
                <a:lumOff val="80000"/>
              </a:schemeClr>
            </a:outerShdw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108043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980" y="1588958"/>
            <a:ext cx="11104833" cy="4841821"/>
          </a:xfrm>
          <a:prstGeom prst="rect">
            <a:avLst/>
          </a:prstGeom>
          <a:effectLst>
            <a:glow rad="127000">
              <a:schemeClr val="accent3">
                <a:lumMod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611427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0394" y="659442"/>
            <a:ext cx="8610600" cy="1293028"/>
          </a:xfrm>
        </p:spPr>
        <p:txBody>
          <a:bodyPr>
            <a:noAutofit/>
          </a:bodyPr>
          <a:lstStyle/>
          <a:p>
            <a:pPr algn="ctr"/>
            <a:r>
              <a:rPr lang="uk-UA" sz="8000" dirty="0" smtClean="0">
                <a:solidFill>
                  <a:srgbClr val="FFFF00"/>
                </a:solidFill>
              </a:rPr>
              <a:t>Методи </a:t>
            </a:r>
            <a:r>
              <a:rPr lang="uk-UA" sz="8000" dirty="0" smtClean="0"/>
              <a:t> екології</a:t>
            </a:r>
            <a:endParaRPr lang="ru-RU" sz="80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" y="2263514"/>
            <a:ext cx="11506200" cy="4594485"/>
          </a:xfrm>
        </p:spPr>
        <p:txBody>
          <a:bodyPr>
            <a:normAutofit lnSpcReduction="10000"/>
          </a:bodyPr>
          <a:lstStyle/>
          <a:p>
            <a:r>
              <a:rPr lang="ru-RU" sz="4000" dirty="0"/>
              <a:t> </a:t>
            </a:r>
            <a:r>
              <a:rPr lang="ru-RU" sz="4000" dirty="0" err="1" smtClean="0"/>
              <a:t>спостереження</a:t>
            </a:r>
            <a:r>
              <a:rPr lang="ru-RU" sz="4000" dirty="0" smtClean="0"/>
              <a:t> </a:t>
            </a:r>
            <a:endParaRPr lang="ru-RU" sz="4000" dirty="0"/>
          </a:p>
          <a:p>
            <a:pPr marL="0" indent="0">
              <a:buNone/>
            </a:pPr>
            <a:r>
              <a:rPr lang="ru-RU" sz="4000" dirty="0" smtClean="0"/>
              <a:t>• </a:t>
            </a:r>
            <a:r>
              <a:rPr lang="ru-RU" sz="4000" dirty="0" err="1" smtClean="0"/>
              <a:t>експеримент</a:t>
            </a:r>
            <a:r>
              <a:rPr lang="ru-RU" sz="4000" dirty="0" smtClean="0"/>
              <a:t> </a:t>
            </a:r>
            <a:endParaRPr lang="ru-RU" sz="4000" dirty="0"/>
          </a:p>
          <a:p>
            <a:pPr marL="0" indent="0">
              <a:buNone/>
            </a:pPr>
            <a:r>
              <a:rPr lang="ru-RU" sz="4000" dirty="0" smtClean="0"/>
              <a:t>• </a:t>
            </a:r>
            <a:r>
              <a:rPr lang="ru-RU" sz="4000" dirty="0" err="1" smtClean="0"/>
              <a:t>порівняння</a:t>
            </a:r>
            <a:r>
              <a:rPr lang="ru-RU" sz="4000" dirty="0" smtClean="0"/>
              <a:t> </a:t>
            </a:r>
          </a:p>
          <a:p>
            <a:pPr marL="0" indent="0">
              <a:buNone/>
            </a:pPr>
            <a:r>
              <a:rPr lang="ru-RU" sz="4000" dirty="0" smtClean="0"/>
              <a:t>• </a:t>
            </a:r>
            <a:r>
              <a:rPr lang="ru-RU" sz="4000" dirty="0" err="1" smtClean="0"/>
              <a:t>опис</a:t>
            </a:r>
            <a:endParaRPr lang="ru-RU" sz="4000" dirty="0"/>
          </a:p>
          <a:p>
            <a:pPr marL="0" indent="0">
              <a:buNone/>
            </a:pPr>
            <a:r>
              <a:rPr lang="ru-RU" sz="4000" dirty="0"/>
              <a:t>• </a:t>
            </a:r>
            <a:r>
              <a:rPr lang="ru-RU" sz="4000" dirty="0" smtClean="0"/>
              <a:t>статистика</a:t>
            </a:r>
          </a:p>
          <a:p>
            <a:pPr marL="0" indent="0">
              <a:buNone/>
            </a:pPr>
            <a:r>
              <a:rPr lang="ru-RU" sz="4000" dirty="0" smtClean="0"/>
              <a:t>• </a:t>
            </a:r>
            <a:r>
              <a:rPr lang="ru-RU" sz="4000" dirty="0" err="1" smtClean="0"/>
              <a:t>моделювання</a:t>
            </a:r>
            <a:endParaRPr lang="ru-RU" sz="4000" dirty="0" smtClean="0"/>
          </a:p>
          <a:p>
            <a:pPr marL="0" indent="0">
              <a:buNone/>
            </a:pPr>
            <a:r>
              <a:rPr lang="ru-RU" sz="4000" dirty="0" smtClean="0"/>
              <a:t>• </a:t>
            </a:r>
            <a:r>
              <a:rPr lang="ru-RU" sz="4000" dirty="0" err="1" smtClean="0"/>
              <a:t>моніторинг</a:t>
            </a:r>
            <a:r>
              <a:rPr lang="ru-RU" sz="4000" dirty="0" smtClean="0"/>
              <a:t> </a:t>
            </a:r>
            <a:endParaRPr lang="uk-UA" sz="4000" dirty="0"/>
          </a:p>
          <a:p>
            <a:endParaRPr lang="uk-UA" dirty="0" smtClean="0"/>
          </a:p>
          <a:p>
            <a:endParaRPr lang="uk-UA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8482" y="2788169"/>
            <a:ext cx="3792512" cy="2844384"/>
          </a:xfrm>
          <a:prstGeom prst="rect">
            <a:avLst/>
          </a:prstGeom>
          <a:effectLst>
            <a:glow rad="127000">
              <a:schemeClr val="tx1"/>
            </a:glow>
            <a:softEdge rad="127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1129" y="3952530"/>
            <a:ext cx="3362560" cy="2564443"/>
          </a:xfrm>
          <a:prstGeom prst="rect">
            <a:avLst/>
          </a:prstGeom>
          <a:effectLst>
            <a:glow rad="127000">
              <a:schemeClr val="tx1"/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2147911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3100" y="605384"/>
            <a:ext cx="5794948" cy="1293028"/>
          </a:xfrm>
        </p:spPr>
        <p:txBody>
          <a:bodyPr>
            <a:noAutofit/>
          </a:bodyPr>
          <a:lstStyle/>
          <a:p>
            <a:pPr algn="l"/>
            <a:r>
              <a:rPr lang="ru-RU" sz="8000" dirty="0" err="1"/>
              <a:t>Методи</a:t>
            </a:r>
            <a:r>
              <a:rPr lang="ru-RU" sz="8000" dirty="0"/>
              <a:t>  </a:t>
            </a:r>
            <a:r>
              <a:rPr lang="ru-RU" sz="8000" dirty="0" err="1"/>
              <a:t>екології</a:t>
            </a:r>
            <a:endParaRPr lang="ru-RU" sz="80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2194560"/>
            <a:ext cx="11506200" cy="4506043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 err="1" smtClean="0"/>
              <a:t>біоіндикація</a:t>
            </a:r>
            <a:endParaRPr lang="ru-RU" sz="4400" dirty="0"/>
          </a:p>
          <a:p>
            <a:r>
              <a:rPr lang="ru-RU" sz="4400" dirty="0" smtClean="0"/>
              <a:t> мікроскопія</a:t>
            </a:r>
          </a:p>
          <a:p>
            <a:r>
              <a:rPr lang="ru-RU" sz="4400" dirty="0" smtClean="0"/>
              <a:t> </a:t>
            </a:r>
            <a:r>
              <a:rPr lang="ru-RU" sz="4400" dirty="0"/>
              <a:t>рентгеноструктурний </a:t>
            </a:r>
            <a:endParaRPr lang="ru-RU" sz="4400" dirty="0" smtClean="0"/>
          </a:p>
          <a:p>
            <a:pPr marL="0" indent="0">
              <a:buNone/>
            </a:pPr>
            <a:r>
              <a:rPr lang="ru-RU" sz="4400" dirty="0" err="1" smtClean="0"/>
              <a:t>аналіз</a:t>
            </a:r>
            <a:endParaRPr lang="ru-RU" sz="4400" dirty="0"/>
          </a:p>
          <a:p>
            <a:r>
              <a:rPr lang="ru-RU" sz="4400" dirty="0" smtClean="0"/>
              <a:t> </a:t>
            </a:r>
            <a:r>
              <a:rPr lang="ru-RU" sz="4400" dirty="0" err="1"/>
              <a:t>ізоферментний</a:t>
            </a:r>
            <a:r>
              <a:rPr lang="ru-RU" sz="4400" dirty="0"/>
              <a:t> </a:t>
            </a:r>
            <a:r>
              <a:rPr lang="ru-RU" sz="4400" dirty="0" err="1" smtClean="0"/>
              <a:t>аналіз</a:t>
            </a:r>
            <a:endParaRPr lang="ru-RU" sz="4400" dirty="0"/>
          </a:p>
          <a:p>
            <a:r>
              <a:rPr lang="ru-RU" sz="4400" dirty="0" smtClean="0"/>
              <a:t> </a:t>
            </a:r>
            <a:r>
              <a:rPr lang="ru-RU" sz="4400" dirty="0" err="1" smtClean="0"/>
              <a:t>аналіз</a:t>
            </a:r>
            <a:r>
              <a:rPr lang="ru-RU" sz="4400" dirty="0" smtClean="0"/>
              <a:t> ДНК</a:t>
            </a:r>
            <a:endParaRPr lang="ru-RU" sz="44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042" y="4043940"/>
            <a:ext cx="3472253" cy="2569467"/>
          </a:xfrm>
          <a:prstGeom prst="rect">
            <a:avLst/>
          </a:prstGeom>
          <a:effectLst>
            <a:glow rad="127000">
              <a:schemeClr val="tx1"/>
            </a:glow>
            <a:softEdge rad="127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3977" y="2309561"/>
            <a:ext cx="1905000" cy="1428750"/>
          </a:xfrm>
          <a:prstGeom prst="rect">
            <a:avLst/>
          </a:prstGeom>
          <a:effectLst>
            <a:glow rad="127000">
              <a:schemeClr val="tx1"/>
            </a:glow>
            <a:softEdge rad="127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9960" y="2300079"/>
            <a:ext cx="2175525" cy="1447713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</p:spTree>
    <p:extLst>
      <p:ext uri="{BB962C8B-B14F-4D97-AF65-F5344CB8AC3E}">
        <p14:creationId xmlns:p14="http://schemas.microsoft.com/office/powerpoint/2010/main" val="2556456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8662" y="764373"/>
            <a:ext cx="10013430" cy="1293028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err="1" smtClean="0">
                <a:solidFill>
                  <a:srgbClr val="FFFF00"/>
                </a:solidFill>
              </a:rPr>
              <a:t>моніторинг</a:t>
            </a:r>
            <a:r>
              <a:rPr lang="ru-RU" dirty="0" smtClean="0"/>
              <a:t> </a:t>
            </a:r>
            <a:r>
              <a:rPr lang="ru-RU" dirty="0"/>
              <a:t>— </a:t>
            </a:r>
            <a:r>
              <a:rPr lang="ru-RU" dirty="0" smtClean="0"/>
              <a:t>система </a:t>
            </a:r>
            <a:r>
              <a:rPr lang="ru-RU" dirty="0" err="1" smtClean="0"/>
              <a:t>регулярних</a:t>
            </a:r>
            <a:r>
              <a:rPr lang="ru-RU" dirty="0" smtClean="0"/>
              <a:t> </a:t>
            </a:r>
            <a:r>
              <a:rPr lang="ru-RU" dirty="0" err="1" smtClean="0"/>
              <a:t>періодичних</a:t>
            </a:r>
            <a:r>
              <a:rPr lang="ru-RU" dirty="0" smtClean="0"/>
              <a:t> </a:t>
            </a:r>
            <a:r>
              <a:rPr lang="ru-RU" dirty="0" err="1" smtClean="0"/>
              <a:t>спостережень</a:t>
            </a:r>
            <a:r>
              <a:rPr lang="ru-RU" dirty="0" smtClean="0"/>
              <a:t> </a:t>
            </a:r>
            <a:r>
              <a:rPr lang="ru-RU" dirty="0"/>
              <a:t>за </a:t>
            </a:r>
            <a:r>
              <a:rPr lang="ru-RU" dirty="0" err="1" smtClean="0"/>
              <a:t>певними</a:t>
            </a:r>
            <a:r>
              <a:rPr lang="ru-RU" dirty="0" smtClean="0"/>
              <a:t> </a:t>
            </a:r>
            <a:r>
              <a:rPr lang="ru-RU" dirty="0" err="1" smtClean="0"/>
              <a:t>об’єктами</a:t>
            </a: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2194559"/>
            <a:ext cx="12052092" cy="4805847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3200" dirty="0" err="1"/>
              <a:t>глобальний</a:t>
            </a:r>
            <a:r>
              <a:rPr lang="ru-RU" sz="3200" dirty="0"/>
              <a:t> (у межах </a:t>
            </a:r>
            <a:r>
              <a:rPr lang="ru-RU" sz="3200" dirty="0" err="1"/>
              <a:t>усієї</a:t>
            </a:r>
            <a:r>
              <a:rPr lang="ru-RU" sz="3200" dirty="0"/>
              <a:t> </a:t>
            </a:r>
            <a:r>
              <a:rPr lang="ru-RU" sz="3200" dirty="0" err="1"/>
              <a:t>планети</a:t>
            </a:r>
            <a:r>
              <a:rPr lang="ru-RU" sz="3200" dirty="0" smtClean="0"/>
              <a:t>)</a:t>
            </a:r>
            <a:endParaRPr lang="ru-RU" sz="3200" dirty="0"/>
          </a:p>
          <a:p>
            <a:pPr marL="0" indent="0">
              <a:buNone/>
            </a:pPr>
            <a:r>
              <a:rPr lang="ru-RU" sz="3200" dirty="0"/>
              <a:t>• </a:t>
            </a:r>
            <a:r>
              <a:rPr lang="ru-RU" sz="3200" dirty="0" err="1"/>
              <a:t>національний</a:t>
            </a:r>
            <a:r>
              <a:rPr lang="ru-RU" sz="3200" dirty="0"/>
              <a:t> (у межах </a:t>
            </a:r>
            <a:r>
              <a:rPr lang="ru-RU" sz="3200" dirty="0" err="1"/>
              <a:t>окремої</a:t>
            </a:r>
            <a:r>
              <a:rPr lang="ru-RU" sz="3200" dirty="0"/>
              <a:t> </a:t>
            </a:r>
            <a:r>
              <a:rPr lang="ru-RU" sz="3200" dirty="0" err="1"/>
              <a:t>держави</a:t>
            </a:r>
            <a:r>
              <a:rPr lang="ru-RU" sz="3200" dirty="0" smtClean="0"/>
              <a:t>)</a:t>
            </a:r>
            <a:endParaRPr lang="ru-RU" sz="3200" dirty="0"/>
          </a:p>
          <a:p>
            <a:pPr marL="0" indent="0">
              <a:buNone/>
            </a:pPr>
            <a:r>
              <a:rPr lang="ru-RU" sz="3200" dirty="0"/>
              <a:t>• </a:t>
            </a:r>
            <a:r>
              <a:rPr lang="ru-RU" sz="3200" dirty="0" err="1"/>
              <a:t>регіональний</a:t>
            </a:r>
            <a:r>
              <a:rPr lang="ru-RU" sz="3200" dirty="0"/>
              <a:t> (у межах великого </a:t>
            </a:r>
            <a:r>
              <a:rPr lang="ru-RU" sz="3200" dirty="0" err="1"/>
              <a:t>регіону</a:t>
            </a:r>
            <a:r>
              <a:rPr lang="ru-RU" sz="3200" dirty="0"/>
              <a:t> </a:t>
            </a:r>
            <a:r>
              <a:rPr lang="ru-RU" sz="3200" dirty="0" err="1"/>
              <a:t>однієї</a:t>
            </a:r>
            <a:r>
              <a:rPr lang="ru-RU" sz="3200" dirty="0"/>
              <a:t> </a:t>
            </a:r>
            <a:r>
              <a:rPr lang="ru-RU" sz="3200" dirty="0" err="1"/>
              <a:t>держави</a:t>
            </a:r>
            <a:r>
              <a:rPr lang="ru-RU" sz="3200" dirty="0"/>
              <a:t> </a:t>
            </a:r>
            <a:r>
              <a:rPr lang="ru-RU" sz="3200" dirty="0" err="1"/>
              <a:t>або</a:t>
            </a:r>
            <a:r>
              <a:rPr lang="ru-RU" sz="3200" dirty="0"/>
              <a:t> </a:t>
            </a:r>
            <a:r>
              <a:rPr lang="ru-RU" sz="3200" dirty="0" err="1" smtClean="0"/>
              <a:t>кількох</a:t>
            </a:r>
            <a:r>
              <a:rPr lang="ru-RU" sz="3200" dirty="0" smtClean="0"/>
              <a:t> </a:t>
            </a:r>
            <a:r>
              <a:rPr lang="ru-RU" sz="3200" dirty="0" err="1"/>
              <a:t>сусідніх</a:t>
            </a:r>
            <a:r>
              <a:rPr lang="ru-RU" sz="3200" dirty="0"/>
              <a:t> держав</a:t>
            </a:r>
            <a:r>
              <a:rPr lang="ru-RU" sz="3200" dirty="0" smtClean="0"/>
              <a:t>)</a:t>
            </a:r>
            <a:endParaRPr lang="ru-RU" sz="3200" dirty="0"/>
          </a:p>
          <a:p>
            <a:pPr marL="0" indent="0">
              <a:buNone/>
            </a:pPr>
            <a:r>
              <a:rPr lang="ru-RU" sz="3200" dirty="0"/>
              <a:t>• </a:t>
            </a:r>
            <a:r>
              <a:rPr lang="ru-RU" sz="3200" dirty="0" err="1"/>
              <a:t>локальний</a:t>
            </a:r>
            <a:r>
              <a:rPr lang="ru-RU" sz="3200" dirty="0"/>
              <a:t> (у межах </a:t>
            </a:r>
            <a:r>
              <a:rPr lang="ru-RU" sz="3200" dirty="0" err="1"/>
              <a:t>невеликої</a:t>
            </a:r>
            <a:r>
              <a:rPr lang="ru-RU" sz="3200" dirty="0"/>
              <a:t> </a:t>
            </a:r>
            <a:r>
              <a:rPr lang="ru-RU" sz="3200" dirty="0" err="1"/>
              <a:t>території</a:t>
            </a:r>
            <a:r>
              <a:rPr lang="ru-RU" sz="3200" dirty="0" smtClean="0"/>
              <a:t>)</a:t>
            </a:r>
            <a:endParaRPr lang="ru-RU" sz="3200" dirty="0"/>
          </a:p>
          <a:p>
            <a:pPr marL="0" indent="0">
              <a:buNone/>
            </a:pPr>
            <a:r>
              <a:rPr lang="ru-RU" sz="3200" dirty="0"/>
              <a:t>• </a:t>
            </a:r>
            <a:r>
              <a:rPr lang="ru-RU" sz="3200" dirty="0" err="1"/>
              <a:t>точковий</a:t>
            </a:r>
            <a:r>
              <a:rPr lang="ru-RU" sz="3200" dirty="0"/>
              <a:t> (</a:t>
            </a:r>
            <a:r>
              <a:rPr lang="ru-RU" sz="3200" dirty="0" err="1"/>
              <a:t>біля</a:t>
            </a:r>
            <a:r>
              <a:rPr lang="ru-RU" sz="3200" dirty="0"/>
              <a:t> </a:t>
            </a:r>
            <a:r>
              <a:rPr lang="ru-RU" sz="3200" dirty="0" err="1"/>
              <a:t>окремих</a:t>
            </a:r>
            <a:r>
              <a:rPr lang="ru-RU" sz="3200" dirty="0"/>
              <a:t> </a:t>
            </a:r>
            <a:r>
              <a:rPr lang="ru-RU" sz="3200" dirty="0" err="1"/>
              <a:t>джерел</a:t>
            </a:r>
            <a:r>
              <a:rPr lang="ru-RU" sz="3200" dirty="0"/>
              <a:t> </a:t>
            </a:r>
            <a:r>
              <a:rPr lang="ru-RU" sz="3200" dirty="0" err="1"/>
              <a:t>забруднення</a:t>
            </a:r>
            <a:r>
              <a:rPr lang="ru-RU" sz="3200" dirty="0"/>
              <a:t> </a:t>
            </a:r>
            <a:r>
              <a:rPr lang="ru-RU" sz="3200" dirty="0" err="1"/>
              <a:t>або</a:t>
            </a:r>
            <a:r>
              <a:rPr lang="ru-RU" sz="3200" dirty="0"/>
              <a:t> </a:t>
            </a:r>
            <a:r>
              <a:rPr lang="ru-RU" sz="3200" dirty="0" err="1" smtClean="0"/>
              <a:t>важливих</a:t>
            </a:r>
            <a:r>
              <a:rPr lang="ru-RU" sz="3200" dirty="0" smtClean="0"/>
              <a:t> </a:t>
            </a:r>
            <a:r>
              <a:rPr lang="ru-RU" sz="3200" dirty="0" err="1" smtClean="0"/>
              <a:t>об’єктів</a:t>
            </a:r>
            <a:r>
              <a:rPr lang="ru-RU" sz="3200" dirty="0" smtClean="0"/>
              <a:t>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35179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1535" y="164766"/>
            <a:ext cx="8017239" cy="1293028"/>
          </a:xfrm>
        </p:spPr>
        <p:txBody>
          <a:bodyPr/>
          <a:lstStyle/>
          <a:p>
            <a:r>
              <a:rPr lang="en-US" b="1" dirty="0"/>
              <a:t>Ocean Cleanup</a:t>
            </a:r>
            <a:endParaRPr lang="ru-RU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255426"/>
            <a:ext cx="9360524" cy="5265295"/>
          </a:xfrm>
          <a:prstGeom prst="rect">
            <a:avLst/>
          </a:prstGeom>
          <a:effectLst>
            <a:glow rad="127000">
              <a:srgbClr val="00B0F0"/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641979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3" y="1439056"/>
            <a:ext cx="11525435" cy="5081666"/>
          </a:xfrm>
          <a:prstGeom prst="rect">
            <a:avLst/>
          </a:prstGeom>
        </p:spPr>
      </p:pic>
      <p:sp>
        <p:nvSpPr>
          <p:cNvPr id="9" name="Місце для вмісту 8"/>
          <p:cNvSpPr>
            <a:spLocks noGrp="1"/>
          </p:cNvSpPr>
          <p:nvPr>
            <p:ph idx="1"/>
          </p:nvPr>
        </p:nvSpPr>
        <p:spPr>
          <a:xfrm>
            <a:off x="685800" y="1439056"/>
            <a:ext cx="10820400" cy="477962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0186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Місце для вмісту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633" y="989352"/>
            <a:ext cx="9008850" cy="5577412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885506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399245"/>
            <a:ext cx="8610600" cy="1658156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/>
              <a:t> </a:t>
            </a:r>
            <a:r>
              <a:rPr lang="ru-RU" dirty="0" err="1"/>
              <a:t>взаємовідносини</a:t>
            </a:r>
            <a:r>
              <a:rPr lang="ru-RU" dirty="0"/>
              <a:t> </a:t>
            </a:r>
            <a:r>
              <a:rPr lang="ru-RU" dirty="0" err="1"/>
              <a:t>організмів</a:t>
            </a:r>
            <a:r>
              <a:rPr lang="ru-RU" dirty="0"/>
              <a:t> з </a:t>
            </a:r>
            <a:r>
              <a:rPr lang="ru-RU" dirty="0" err="1"/>
              <a:t>навколишнім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середовищем</a:t>
            </a:r>
            <a:r>
              <a:rPr lang="ru-RU" dirty="0"/>
              <a:t> </a:t>
            </a:r>
            <a:r>
              <a:rPr lang="ru-RU" dirty="0" err="1" smtClean="0"/>
              <a:t>почалися</a:t>
            </a:r>
            <a:r>
              <a:rPr lang="ru-RU" dirty="0" smtClean="0"/>
              <a:t> </a:t>
            </a:r>
            <a:r>
              <a:rPr lang="ru-RU" dirty="0"/>
              <a:t>давно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44699" y="2194560"/>
            <a:ext cx="6800045" cy="4663440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sz="4000" dirty="0" err="1"/>
              <a:t>Арістотель</a:t>
            </a:r>
            <a:r>
              <a:rPr lang="ru-RU" sz="4000" dirty="0"/>
              <a:t> створив </a:t>
            </a:r>
            <a:r>
              <a:rPr lang="ru-RU" sz="4000" dirty="0" err="1" smtClean="0"/>
              <a:t>Ліцей</a:t>
            </a:r>
            <a:r>
              <a:rPr lang="ru-RU" sz="4000" dirty="0" smtClean="0"/>
              <a:t> (школу</a:t>
            </a:r>
            <a:r>
              <a:rPr lang="ru-RU" sz="4000" dirty="0"/>
              <a:t>), а при </a:t>
            </a:r>
            <a:r>
              <a:rPr lang="ru-RU" sz="4000" dirty="0" err="1"/>
              <a:t>ньому</a:t>
            </a:r>
            <a:r>
              <a:rPr lang="ru-RU" sz="4000" dirty="0"/>
              <a:t> сад, де проводив </a:t>
            </a:r>
            <a:r>
              <a:rPr lang="ru-RU" sz="4000" dirty="0" err="1" smtClean="0"/>
              <a:t>дослідження</a:t>
            </a:r>
            <a:r>
              <a:rPr lang="ru-RU" sz="4000" dirty="0"/>
              <a:t>. </a:t>
            </a:r>
            <a:endParaRPr lang="ru-RU" sz="4000" dirty="0" smtClean="0"/>
          </a:p>
          <a:p>
            <a:r>
              <a:rPr lang="ru-RU" sz="4000" dirty="0" smtClean="0"/>
              <a:t>У </a:t>
            </a:r>
            <a:r>
              <a:rPr lang="ru-RU" sz="4000" dirty="0" err="1"/>
              <a:t>книжці</a:t>
            </a:r>
            <a:r>
              <a:rPr lang="ru-RU" sz="4000" dirty="0"/>
              <a:t> «</a:t>
            </a:r>
            <a:r>
              <a:rPr lang="ru-RU" sz="4000" dirty="0" err="1"/>
              <a:t>Історія</a:t>
            </a:r>
            <a:r>
              <a:rPr lang="ru-RU" sz="4000" dirty="0"/>
              <a:t> </a:t>
            </a:r>
            <a:r>
              <a:rPr lang="ru-RU" sz="4000" dirty="0" err="1"/>
              <a:t>тварин</a:t>
            </a:r>
            <a:r>
              <a:rPr lang="ru-RU" sz="4000" dirty="0"/>
              <a:t>» </a:t>
            </a:r>
            <a:r>
              <a:rPr lang="ru-RU" sz="4000" dirty="0" err="1" smtClean="0"/>
              <a:t>він</a:t>
            </a:r>
            <a:r>
              <a:rPr lang="ru-RU" sz="4000" dirty="0" smtClean="0"/>
              <a:t> описав </a:t>
            </a:r>
            <a:r>
              <a:rPr lang="ru-RU" sz="4000" dirty="0" err="1"/>
              <a:t>понад</a:t>
            </a:r>
            <a:r>
              <a:rPr lang="ru-RU" sz="4000" dirty="0"/>
              <a:t> 500 </a:t>
            </a:r>
            <a:r>
              <a:rPr lang="ru-RU" sz="4000" dirty="0" err="1"/>
              <a:t>видів</a:t>
            </a:r>
            <a:r>
              <a:rPr lang="ru-RU" sz="4000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1994" y="2057401"/>
            <a:ext cx="3974206" cy="4620014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66698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Місце для вмісту 4"/>
          <p:cNvSpPr>
            <a:spLocks noGrp="1"/>
          </p:cNvSpPr>
          <p:nvPr>
            <p:ph idx="1"/>
          </p:nvPr>
        </p:nvSpPr>
        <p:spPr>
          <a:xfrm>
            <a:off x="685800" y="1064302"/>
            <a:ext cx="10820400" cy="51543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6600" dirty="0" err="1"/>
              <a:t>о</a:t>
            </a:r>
            <a:r>
              <a:rPr lang="ru-RU" sz="6600" dirty="0" err="1" smtClean="0"/>
              <a:t>тже</a:t>
            </a:r>
            <a:r>
              <a:rPr lang="ru-RU" sz="6600" dirty="0" smtClean="0"/>
              <a:t>, ЕКОЛОГІЯ </a:t>
            </a:r>
            <a:r>
              <a:rPr lang="ru-RU" sz="6600" dirty="0"/>
              <a:t>– </a:t>
            </a:r>
            <a:r>
              <a:rPr lang="ru-RU" sz="6600" dirty="0" err="1"/>
              <a:t>це</a:t>
            </a:r>
            <a:r>
              <a:rPr lang="ru-RU" sz="6600" dirty="0"/>
              <a:t> наука про </a:t>
            </a:r>
            <a:r>
              <a:rPr lang="ru-RU" sz="6600" dirty="0" err="1" smtClean="0"/>
              <a:t>взаємозв’язки</a:t>
            </a:r>
            <a:r>
              <a:rPr lang="ru-RU" sz="6600" dirty="0" smtClean="0"/>
              <a:t> живого </a:t>
            </a:r>
            <a:r>
              <a:rPr lang="ru-RU" sz="6600" dirty="0" err="1"/>
              <a:t>між</a:t>
            </a:r>
            <a:r>
              <a:rPr lang="ru-RU" sz="6600" dirty="0"/>
              <a:t> ним та з </a:t>
            </a:r>
            <a:r>
              <a:rPr lang="ru-RU" sz="6600" dirty="0" err="1"/>
              <a:t>навколишнім</a:t>
            </a:r>
            <a:r>
              <a:rPr lang="ru-RU" sz="6600" dirty="0"/>
              <a:t> </a:t>
            </a:r>
            <a:r>
              <a:rPr lang="ru-RU" sz="6600" dirty="0" err="1" smtClean="0"/>
              <a:t>середовищем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2500195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8977" y="254833"/>
            <a:ext cx="10633023" cy="1802568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чому</a:t>
            </a:r>
            <a:r>
              <a:rPr lang="ru-RU" dirty="0"/>
              <a:t> </a:t>
            </a:r>
            <a:r>
              <a:rPr lang="ru-RU" dirty="0" err="1"/>
              <a:t>екологія</a:t>
            </a:r>
            <a:r>
              <a:rPr lang="ru-RU" dirty="0"/>
              <a:t> є комплексною, </a:t>
            </a:r>
            <a:r>
              <a:rPr lang="ru-RU" dirty="0" smtClean="0"/>
              <a:t>фундаментальною, </a:t>
            </a:r>
            <a:r>
              <a:rPr lang="ru-RU" dirty="0" err="1" smtClean="0"/>
              <a:t>міжгалузевою</a:t>
            </a:r>
            <a:r>
              <a:rPr lang="ru-RU" dirty="0" smtClean="0"/>
              <a:t> наукою?</a:t>
            </a:r>
            <a:endParaRPr lang="ru-RU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720" y="2210858"/>
            <a:ext cx="8904157" cy="4172273"/>
          </a:xfrm>
          <a:effectLst>
            <a:glow rad="127000">
              <a:schemeClr val="tx1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857225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307" y="1058555"/>
            <a:ext cx="9193793" cy="5592890"/>
          </a:xfrm>
          <a:effectLst>
            <a:glow rad="127000">
              <a:schemeClr val="tx1"/>
            </a:glo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7144881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750" y="1198639"/>
            <a:ext cx="10013429" cy="5357497"/>
          </a:xfrm>
          <a:effectLst>
            <a:glow rad="127000">
              <a:schemeClr val="tx1"/>
            </a:glow>
          </a:effectLst>
        </p:spPr>
      </p:pic>
    </p:spTree>
    <p:extLst>
      <p:ext uri="{BB962C8B-B14F-4D97-AF65-F5344CB8AC3E}">
        <p14:creationId xmlns:p14="http://schemas.microsoft.com/office/powerpoint/2010/main" val="27035023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998" y="536531"/>
            <a:ext cx="5552848" cy="6071452"/>
          </a:xfrm>
          <a:effectLst>
            <a:glow rad="127000">
              <a:schemeClr val="tx1"/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92" y="1428434"/>
            <a:ext cx="4440524" cy="5316598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</p:spTree>
    <p:extLst>
      <p:ext uri="{BB962C8B-B14F-4D97-AF65-F5344CB8AC3E}">
        <p14:creationId xmlns:p14="http://schemas.microsoft.com/office/powerpoint/2010/main" val="34262504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633" y="616513"/>
            <a:ext cx="5065783" cy="5886538"/>
          </a:xfrm>
          <a:effectLst>
            <a:glow rad="127000">
              <a:schemeClr val="tx1"/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78" y="1909541"/>
            <a:ext cx="5927110" cy="4593510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</p:spTree>
    <p:extLst>
      <p:ext uri="{BB962C8B-B14F-4D97-AF65-F5344CB8AC3E}">
        <p14:creationId xmlns:p14="http://schemas.microsoft.com/office/powerpoint/2010/main" val="1198831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dirty="0"/>
              <a:t>Ернст </a:t>
            </a:r>
            <a:r>
              <a:rPr lang="ru-RU" sz="5400" b="1" dirty="0" err="1"/>
              <a:t>Генріх</a:t>
            </a:r>
            <a:r>
              <a:rPr lang="ru-RU" sz="5400" b="1" dirty="0"/>
              <a:t> </a:t>
            </a:r>
            <a:r>
              <a:rPr lang="ru-RU" sz="5400" b="1" dirty="0" err="1" smtClean="0"/>
              <a:t>Філіп</a:t>
            </a: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dirty="0" smtClean="0"/>
              <a:t> </a:t>
            </a:r>
            <a:r>
              <a:rPr lang="ru-RU" sz="5400" b="1" dirty="0"/>
              <a:t>Август Геккель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4932" y="2194560"/>
            <a:ext cx="6400800" cy="4521033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/>
              <a:t>Науковець</a:t>
            </a:r>
            <a:r>
              <a:rPr lang="ru-RU" sz="2400" dirty="0"/>
              <a:t> </a:t>
            </a:r>
            <a:r>
              <a:rPr lang="ru-RU" sz="2400" dirty="0" err="1"/>
              <a:t>виявив</a:t>
            </a:r>
            <a:r>
              <a:rPr lang="ru-RU" sz="2400" dirty="0"/>
              <a:t>, описав і назвав </a:t>
            </a:r>
            <a:r>
              <a:rPr lang="ru-RU" sz="2400" dirty="0" err="1"/>
              <a:t>тисячі</a:t>
            </a:r>
            <a:r>
              <a:rPr lang="ru-RU" sz="2400" dirty="0"/>
              <a:t> </a:t>
            </a:r>
            <a:r>
              <a:rPr lang="ru-RU" sz="2400" dirty="0" err="1"/>
              <a:t>нових</a:t>
            </a:r>
            <a:r>
              <a:rPr lang="ru-RU" sz="2400" dirty="0"/>
              <a:t> </a:t>
            </a:r>
            <a:r>
              <a:rPr lang="ru-RU" sz="2400" dirty="0" err="1"/>
              <a:t>видів</a:t>
            </a:r>
            <a:r>
              <a:rPr lang="ru-RU" sz="2400" dirty="0"/>
              <a:t>, </a:t>
            </a:r>
            <a:r>
              <a:rPr lang="ru-RU" sz="2400" dirty="0" err="1"/>
              <a:t>зробив</a:t>
            </a:r>
            <a:r>
              <a:rPr lang="ru-RU" sz="2400" dirty="0"/>
              <a:t> карту </a:t>
            </a:r>
            <a:r>
              <a:rPr lang="ru-RU" sz="2400" dirty="0" err="1" smtClean="0"/>
              <a:t>генеа</a:t>
            </a:r>
            <a:r>
              <a:rPr lang="ru-RU" sz="2400" dirty="0" smtClean="0"/>
              <a:t> </a:t>
            </a:r>
            <a:r>
              <a:rPr lang="ru-RU" sz="2400" dirty="0" err="1" smtClean="0"/>
              <a:t>логічного</a:t>
            </a:r>
            <a:r>
              <a:rPr lang="ru-RU" sz="2400" dirty="0" smtClean="0"/>
              <a:t> дерева</a:t>
            </a:r>
          </a:p>
          <a:p>
            <a:pPr algn="just"/>
            <a:r>
              <a:rPr lang="ru-RU" sz="2400" dirty="0" smtClean="0"/>
              <a:t>У </a:t>
            </a:r>
            <a:r>
              <a:rPr lang="ru-RU" sz="2400" dirty="0"/>
              <a:t>1866 р. в </a:t>
            </a:r>
            <a:r>
              <a:rPr lang="ru-RU" sz="2400" dirty="0" err="1"/>
              <a:t>своїй</a:t>
            </a:r>
            <a:r>
              <a:rPr lang="ru-RU" sz="2400" dirty="0"/>
              <a:t> </a:t>
            </a:r>
            <a:r>
              <a:rPr lang="ru-RU" sz="2400" dirty="0" err="1"/>
              <a:t>праці</a:t>
            </a:r>
            <a:r>
              <a:rPr lang="ru-RU" sz="2400" dirty="0"/>
              <a:t> «</a:t>
            </a:r>
            <a:r>
              <a:rPr lang="ru-RU" sz="2400" dirty="0" err="1"/>
              <a:t>Загальна</a:t>
            </a:r>
            <a:r>
              <a:rPr lang="ru-RU" sz="2400" dirty="0"/>
              <a:t> </a:t>
            </a:r>
            <a:r>
              <a:rPr lang="ru-RU" sz="2400" dirty="0" err="1" smtClean="0"/>
              <a:t>морфологія</a:t>
            </a:r>
            <a:r>
              <a:rPr lang="ru-RU" sz="2400" dirty="0" smtClean="0"/>
              <a:t> </a:t>
            </a:r>
            <a:r>
              <a:rPr lang="ru-RU" sz="2400" dirty="0" err="1"/>
              <a:t>організмів</a:t>
            </a:r>
            <a:r>
              <a:rPr lang="ru-RU" sz="2400" dirty="0"/>
              <a:t>» </a:t>
            </a:r>
            <a:r>
              <a:rPr lang="ru-RU" sz="2400" dirty="0" err="1"/>
              <a:t>він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FFFF00"/>
                </a:solidFill>
              </a:rPr>
              <a:t>дав </a:t>
            </a:r>
            <a:r>
              <a:rPr lang="ru-RU" sz="2400" dirty="0" err="1">
                <a:solidFill>
                  <a:srgbClr val="FFFF00"/>
                </a:solidFill>
              </a:rPr>
              <a:t>визначення</a:t>
            </a:r>
            <a:r>
              <a:rPr lang="ru-RU" sz="2400" dirty="0"/>
              <a:t> </a:t>
            </a:r>
            <a:r>
              <a:rPr lang="ru-RU" sz="2400" dirty="0" err="1"/>
              <a:t>нової</a:t>
            </a:r>
            <a:r>
              <a:rPr lang="ru-RU" sz="2400" dirty="0"/>
              <a:t> науки – </a:t>
            </a:r>
            <a:r>
              <a:rPr lang="ru-RU" sz="2400" b="1" dirty="0" err="1">
                <a:solidFill>
                  <a:srgbClr val="FFFF00"/>
                </a:solidFill>
              </a:rPr>
              <a:t>екології</a:t>
            </a:r>
            <a:r>
              <a:rPr lang="ru-RU" sz="2400" dirty="0"/>
              <a:t>: «</a:t>
            </a:r>
            <a:r>
              <a:rPr lang="ru-RU" sz="2400" dirty="0" err="1"/>
              <a:t>Екологію</a:t>
            </a:r>
            <a:r>
              <a:rPr lang="ru-RU" sz="2400" dirty="0"/>
              <a:t> ми </a:t>
            </a:r>
            <a:r>
              <a:rPr lang="ru-RU" sz="2400" dirty="0" err="1" smtClean="0"/>
              <a:t>розуміємо</a:t>
            </a:r>
            <a:r>
              <a:rPr lang="ru-RU" sz="2400" dirty="0" smtClean="0"/>
              <a:t> як </a:t>
            </a:r>
            <a:r>
              <a:rPr lang="ru-RU" sz="2400" dirty="0" err="1"/>
              <a:t>загальну</a:t>
            </a:r>
            <a:r>
              <a:rPr lang="ru-RU" sz="2400" dirty="0"/>
              <a:t> науку про </a:t>
            </a:r>
            <a:r>
              <a:rPr lang="ru-RU" sz="2400" dirty="0" err="1"/>
              <a:t>взаємовідносини</a:t>
            </a:r>
            <a:r>
              <a:rPr lang="ru-RU" sz="2400" dirty="0"/>
              <a:t> </a:t>
            </a:r>
            <a:r>
              <a:rPr lang="ru-RU" sz="2400" dirty="0" err="1"/>
              <a:t>організму</a:t>
            </a:r>
            <a:r>
              <a:rPr lang="ru-RU" sz="2400" dirty="0"/>
              <a:t> і </a:t>
            </a:r>
            <a:r>
              <a:rPr lang="ru-RU" sz="2400" dirty="0" err="1"/>
              <a:t>навколишнього</a:t>
            </a:r>
            <a:r>
              <a:rPr lang="ru-RU" sz="2400" dirty="0"/>
              <a:t> </a:t>
            </a:r>
            <a:r>
              <a:rPr lang="ru-RU" sz="2400" dirty="0" err="1"/>
              <a:t>середовища</a:t>
            </a:r>
            <a:r>
              <a:rPr lang="ru-RU" sz="2400" dirty="0"/>
              <a:t>, </a:t>
            </a:r>
            <a:r>
              <a:rPr lang="ru-RU" sz="2400" dirty="0" smtClean="0"/>
              <a:t>до </a:t>
            </a:r>
            <a:r>
              <a:rPr lang="ru-RU" sz="2400" dirty="0" err="1" smtClean="0"/>
              <a:t>якого</a:t>
            </a:r>
            <a:r>
              <a:rPr lang="ru-RU" sz="2400" dirty="0" smtClean="0"/>
              <a:t> </a:t>
            </a:r>
            <a:r>
              <a:rPr lang="ru-RU" sz="2400" dirty="0"/>
              <a:t>ми </a:t>
            </a:r>
            <a:r>
              <a:rPr lang="ru-RU" sz="2400" dirty="0" err="1"/>
              <a:t>зараховуємо</a:t>
            </a:r>
            <a:r>
              <a:rPr lang="ru-RU" sz="2400" dirty="0"/>
              <a:t> </a:t>
            </a:r>
            <a:r>
              <a:rPr lang="ru-RU" sz="2400" dirty="0" err="1"/>
              <a:t>всі</a:t>
            </a:r>
            <a:r>
              <a:rPr lang="ru-RU" sz="2400" dirty="0"/>
              <a:t> </a:t>
            </a:r>
            <a:r>
              <a:rPr lang="ru-RU" sz="2400" dirty="0" err="1"/>
              <a:t>умови</a:t>
            </a:r>
            <a:r>
              <a:rPr lang="ru-RU" sz="2400" dirty="0"/>
              <a:t> </a:t>
            </a:r>
            <a:r>
              <a:rPr lang="ru-RU" sz="2400" dirty="0" err="1"/>
              <a:t>існування</a:t>
            </a:r>
            <a:r>
              <a:rPr lang="ru-RU" sz="2400" dirty="0"/>
              <a:t> в широкому </a:t>
            </a:r>
            <a:r>
              <a:rPr lang="ru-RU" sz="2400" dirty="0" err="1"/>
              <a:t>значенні</a:t>
            </a:r>
            <a:r>
              <a:rPr lang="ru-RU" sz="2400" dirty="0"/>
              <a:t> </a:t>
            </a:r>
            <a:r>
              <a:rPr lang="ru-RU" sz="2400" dirty="0" err="1"/>
              <a:t>цього</a:t>
            </a:r>
            <a:r>
              <a:rPr lang="ru-RU" sz="2400" dirty="0"/>
              <a:t> слова»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6047" y="2329470"/>
            <a:ext cx="4879177" cy="3756535"/>
          </a:xfrm>
          <a:prstGeom prst="rect">
            <a:avLst/>
          </a:prstGeom>
          <a:effectLst>
            <a:glow rad="127000">
              <a:schemeClr val="tx1"/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70197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9214" y="809468"/>
            <a:ext cx="5891135" cy="5531369"/>
          </a:xfrm>
          <a:effectLst>
            <a:glow rad="127000">
              <a:schemeClr val="accent5">
                <a:lumMod val="20000"/>
                <a:lumOff val="80000"/>
              </a:schemeClr>
            </a:glow>
          </a:effectLst>
        </p:spPr>
        <p:txBody>
          <a:bodyPr>
            <a:noAutofit/>
          </a:bodyPr>
          <a:lstStyle/>
          <a:p>
            <a:pPr algn="ctr"/>
            <a:r>
              <a:rPr lang="ru-RU" sz="5400" b="1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екологія</a:t>
            </a:r>
            <a:r>
              <a:rPr lang="ru-RU" sz="5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» </a:t>
            </a:r>
            <a:r>
              <a:rPr lang="ru-RU" sz="5400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/>
            </a:r>
            <a:br>
              <a:rPr lang="ru-RU" sz="5400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</a:br>
            <a:r>
              <a:rPr lang="ru-RU" sz="5400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(</a:t>
            </a:r>
            <a:r>
              <a:rPr lang="ru-RU" sz="5400" b="1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від</a:t>
            </a:r>
            <a:r>
              <a:rPr lang="ru-RU" sz="5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5400" b="1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грец</a:t>
            </a:r>
            <a:r>
              <a:rPr lang="ru-RU" sz="5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en-US" sz="5400" b="1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oikos</a:t>
            </a:r>
            <a:r>
              <a:rPr lang="en-US" sz="5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  <a:r>
              <a:rPr lang="ru-RU" sz="5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житло</a:t>
            </a:r>
            <a:r>
              <a:rPr lang="ru-RU" sz="5400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5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/>
            </a:r>
            <a:br>
              <a:rPr lang="ru-RU" sz="5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</a:br>
            <a:r>
              <a:rPr lang="en-US" sz="5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logos – </a:t>
            </a:r>
            <a:r>
              <a:rPr lang="ru-RU" sz="5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наука, </a:t>
            </a:r>
            <a:r>
              <a:rPr lang="ru-RU" sz="5400" b="1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вчення</a:t>
            </a:r>
            <a:r>
              <a:rPr lang="ru-RU" sz="5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6774" y="392741"/>
            <a:ext cx="5340820" cy="5126596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  <a:softEdge rad="50800"/>
          </a:effectLst>
        </p:spPr>
      </p:pic>
      <p:sp>
        <p:nvSpPr>
          <p:cNvPr id="5" name="Прямокутник 4"/>
          <p:cNvSpPr/>
          <p:nvPr/>
        </p:nvSpPr>
        <p:spPr>
          <a:xfrm>
            <a:off x="4816840" y="5679516"/>
            <a:ext cx="737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 </a:t>
            </a:r>
            <a:r>
              <a:rPr lang="ru-RU" sz="2800" dirty="0" err="1"/>
              <a:t>Екологія</a:t>
            </a:r>
            <a:r>
              <a:rPr lang="ru-RU" sz="2800" dirty="0"/>
              <a:t> як </a:t>
            </a:r>
            <a:r>
              <a:rPr lang="ru-RU" sz="2800" dirty="0" err="1"/>
              <a:t>самостійна</a:t>
            </a:r>
            <a:r>
              <a:rPr lang="ru-RU" sz="2800" dirty="0"/>
              <a:t> </a:t>
            </a:r>
            <a:r>
              <a:rPr lang="ru-RU" sz="2800" dirty="0" err="1"/>
              <a:t>наукова</a:t>
            </a:r>
            <a:r>
              <a:rPr lang="ru-RU" sz="2800" dirty="0"/>
              <a:t> </a:t>
            </a:r>
            <a:r>
              <a:rPr lang="ru-RU" sz="2800" dirty="0" err="1"/>
              <a:t>галузь</a:t>
            </a:r>
            <a:endParaRPr lang="ru-RU" sz="2800" dirty="0"/>
          </a:p>
          <a:p>
            <a:pPr algn="ctr"/>
            <a:r>
              <a:rPr lang="ru-RU" sz="2800" dirty="0" err="1"/>
              <a:t>сформувалася</a:t>
            </a:r>
            <a:r>
              <a:rPr lang="ru-RU" sz="2800" dirty="0"/>
              <a:t> в </a:t>
            </a:r>
            <a:r>
              <a:rPr lang="ru-RU" sz="2800" dirty="0" err="1"/>
              <a:t>середині</a:t>
            </a:r>
            <a:r>
              <a:rPr lang="ru-RU" sz="2800" dirty="0"/>
              <a:t> ХІХ </a:t>
            </a:r>
            <a:r>
              <a:rPr lang="ru-RU" sz="2800" dirty="0" err="1" smtClean="0"/>
              <a:t>сторіччя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2756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3495" y="764373"/>
            <a:ext cx="9653666" cy="1293028"/>
          </a:xfrm>
        </p:spPr>
        <p:txBody>
          <a:bodyPr>
            <a:noAutofit/>
          </a:bodyPr>
          <a:lstStyle/>
          <a:p>
            <a:r>
              <a:rPr lang="ru-RU" sz="4800" dirty="0" err="1" smtClean="0">
                <a:solidFill>
                  <a:srgbClr val="FFFF00"/>
                </a:solidFill>
              </a:rPr>
              <a:t>об'єктом</a:t>
            </a:r>
            <a:r>
              <a:rPr lang="ru-RU" sz="4800" dirty="0" smtClean="0"/>
              <a:t> </a:t>
            </a:r>
            <a:r>
              <a:rPr lang="ru-RU" sz="4800" dirty="0" err="1"/>
              <a:t>екологічних</a:t>
            </a:r>
            <a:r>
              <a:rPr lang="ru-RU" sz="4800" dirty="0"/>
              <a:t> </a:t>
            </a:r>
            <a:r>
              <a:rPr lang="ru-RU" sz="4800" dirty="0" err="1"/>
              <a:t>досліджень</a:t>
            </a:r>
            <a:r>
              <a:rPr lang="ru-RU" sz="4800" dirty="0"/>
              <a:t> </a:t>
            </a:r>
            <a:r>
              <a:rPr lang="ru-RU" sz="4800" dirty="0" smtClean="0"/>
              <a:t>є </a:t>
            </a:r>
            <a:r>
              <a:rPr lang="ru-RU" sz="4800" dirty="0" err="1" smtClean="0">
                <a:solidFill>
                  <a:srgbClr val="FFFF00"/>
                </a:solidFill>
              </a:rPr>
              <a:t>екосистема</a:t>
            </a:r>
            <a:endParaRPr lang="ru-RU" sz="4800" dirty="0">
              <a:solidFill>
                <a:srgbClr val="FFFF00"/>
              </a:solidFill>
            </a:endParaRP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753" y="2500200"/>
            <a:ext cx="5726243" cy="3795669"/>
          </a:xfrm>
          <a:prstGeom prst="rect">
            <a:avLst/>
          </a:prstGeom>
          <a:effectLst>
            <a:glow rad="127000">
              <a:schemeClr val="tx1"/>
            </a:glow>
            <a:softEdge rad="762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7666" y="2500200"/>
            <a:ext cx="5448329" cy="3795669"/>
          </a:xfrm>
          <a:prstGeom prst="rect">
            <a:avLst/>
          </a:prstGeom>
          <a:effectLst>
            <a:glow rad="127000">
              <a:schemeClr val="tx1"/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61671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9902" y="3102964"/>
            <a:ext cx="11737298" cy="36276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екології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різноманітність</a:t>
            </a:r>
            <a:r>
              <a:rPr lang="ru-RU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взаємозв’язків</a:t>
            </a:r>
            <a:r>
              <a:rPr lang="ru-RU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організмами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їхніми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угрупованнями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середовищем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закономірності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надорганізмових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біосистем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652" y="1271764"/>
            <a:ext cx="9833547" cy="2451847"/>
          </a:xfrm>
          <a:prstGeom prst="rect">
            <a:avLst/>
          </a:prstGeom>
          <a:effectLst>
            <a:glow rad="127000">
              <a:srgbClr val="FFFF00"/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231094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1462" y="310309"/>
            <a:ext cx="9425717" cy="1293028"/>
          </a:xfrm>
        </p:spPr>
        <p:txBody>
          <a:bodyPr>
            <a:normAutofit/>
          </a:bodyPr>
          <a:lstStyle/>
          <a:p>
            <a:r>
              <a:rPr lang="ru-RU" sz="6600" dirty="0" err="1"/>
              <a:t>Завдання</a:t>
            </a:r>
            <a:r>
              <a:rPr lang="ru-RU" sz="6600" dirty="0"/>
              <a:t> </a:t>
            </a:r>
            <a:r>
              <a:rPr lang="ru-RU" sz="6600" dirty="0" err="1"/>
              <a:t>екології</a:t>
            </a:r>
            <a:endParaRPr lang="ru-RU" sz="6600" dirty="0"/>
          </a:p>
        </p:txBody>
      </p:sp>
      <p:pic>
        <p:nvPicPr>
          <p:cNvPr id="9" name="Місце для вмісту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55175" y="1423456"/>
            <a:ext cx="2276475" cy="1934342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336" y="1674775"/>
            <a:ext cx="2698206" cy="2057776"/>
          </a:xfrm>
          <a:prstGeom prst="rect">
            <a:avLst/>
          </a:prstGeom>
          <a:effectLst>
            <a:glow rad="127000">
              <a:schemeClr val="tx1"/>
            </a:glow>
            <a:softEdge rad="127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100" y="4069578"/>
            <a:ext cx="5891483" cy="2638910"/>
          </a:xfrm>
          <a:prstGeom prst="rect">
            <a:avLst/>
          </a:prstGeom>
          <a:effectLst>
            <a:glow rad="127000">
              <a:schemeClr val="tx1"/>
            </a:glow>
            <a:softEdge rad="508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8914" y="1674775"/>
            <a:ext cx="2788517" cy="2057776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4148" y="3557483"/>
            <a:ext cx="4857502" cy="3151005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8803" y="1423456"/>
            <a:ext cx="2495550" cy="1838325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</p:spTree>
    <p:extLst>
      <p:ext uri="{BB962C8B-B14F-4D97-AF65-F5344CB8AC3E}">
        <p14:creationId xmlns:p14="http://schemas.microsoft.com/office/powerpoint/2010/main" val="324059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422793"/>
            <a:ext cx="6385810" cy="1783829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err="1">
                <a:solidFill>
                  <a:srgbClr val="FFFF00"/>
                </a:solidFill>
              </a:rPr>
              <a:t>аутекологія</a:t>
            </a:r>
            <a:r>
              <a:rPr lang="ru-RU" sz="7200" b="1" dirty="0">
                <a:solidFill>
                  <a:srgbClr val="FFFF00"/>
                </a:solidFill>
              </a:rPr>
              <a:t> </a:t>
            </a:r>
            <a:r>
              <a:rPr lang="ru-RU" sz="7200" dirty="0" err="1" smtClean="0"/>
              <a:t>екологія</a:t>
            </a:r>
            <a:r>
              <a:rPr lang="ru-RU" sz="7200" dirty="0" smtClean="0"/>
              <a:t> </a:t>
            </a:r>
            <a:r>
              <a:rPr lang="ru-RU" sz="7200" dirty="0" err="1" smtClean="0"/>
              <a:t>особин</a:t>
            </a:r>
            <a:endParaRPr lang="ru-RU" sz="7200" dirty="0"/>
          </a:p>
        </p:txBody>
      </p:sp>
      <p:sp>
        <p:nvSpPr>
          <p:cNvPr id="5" name="Місце для вмісту 4"/>
          <p:cNvSpPr>
            <a:spLocks noGrp="1"/>
          </p:cNvSpPr>
          <p:nvPr>
            <p:ph idx="1"/>
          </p:nvPr>
        </p:nvSpPr>
        <p:spPr>
          <a:xfrm>
            <a:off x="2188564" y="4631961"/>
            <a:ext cx="9317636" cy="1586724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5810" y="1277910"/>
            <a:ext cx="5673153" cy="4653571"/>
          </a:xfrm>
          <a:prstGeom prst="rect">
            <a:avLst/>
          </a:prstGeom>
          <a:effectLst>
            <a:glow rad="127000">
              <a:schemeClr val="tx1"/>
            </a:glo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333606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22760"/>
            <a:ext cx="6160957" cy="1293028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err="1">
                <a:solidFill>
                  <a:srgbClr val="FFFF00"/>
                </a:solidFill>
              </a:rPr>
              <a:t>демекологія</a:t>
            </a:r>
            <a:r>
              <a:rPr lang="ru-RU" sz="6600" b="1" dirty="0">
                <a:solidFill>
                  <a:srgbClr val="FFFF00"/>
                </a:solidFill>
              </a:rPr>
              <a:t> </a:t>
            </a:r>
            <a:r>
              <a:rPr lang="ru-RU" sz="6600" b="1" dirty="0" smtClean="0">
                <a:solidFill>
                  <a:srgbClr val="FFFF00"/>
                </a:solidFill>
              </a:rPr>
              <a:t/>
            </a:r>
            <a:br>
              <a:rPr lang="ru-RU" sz="6600" b="1" dirty="0" smtClean="0">
                <a:solidFill>
                  <a:srgbClr val="FFFF00"/>
                </a:solidFill>
              </a:rPr>
            </a:br>
            <a:r>
              <a:rPr lang="ru-RU" sz="6600" dirty="0" err="1" smtClean="0"/>
              <a:t>екологія</a:t>
            </a:r>
            <a:r>
              <a:rPr lang="ru-RU" sz="6600" dirty="0" smtClean="0"/>
              <a:t> </a:t>
            </a:r>
            <a:br>
              <a:rPr lang="ru-RU" sz="6600" dirty="0" smtClean="0"/>
            </a:br>
            <a:r>
              <a:rPr lang="ru-RU" sz="6600" dirty="0" err="1" smtClean="0"/>
              <a:t>популяцій</a:t>
            </a:r>
            <a:r>
              <a:rPr lang="ru-RU" sz="6600" dirty="0" smtClean="0"/>
              <a:t/>
            </a:r>
            <a:br>
              <a:rPr lang="ru-RU" sz="6600" dirty="0" smtClean="0"/>
            </a:br>
            <a:endParaRPr lang="ru-RU" sz="6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0957" y="1372100"/>
            <a:ext cx="5715000" cy="4234222"/>
          </a:xfrm>
          <a:prstGeom prst="rect">
            <a:avLst/>
          </a:prstGeom>
          <a:effectLst>
            <a:glow rad="127000">
              <a:schemeClr val="tx1">
                <a:alpha val="97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911977270"/>
      </p:ext>
    </p:extLst>
  </p:cSld>
  <p:clrMapOvr>
    <a:masterClrMapping/>
  </p:clrMapOvr>
</p:sld>
</file>

<file path=ppt/theme/theme1.xml><?xml version="1.0" encoding="utf-8"?>
<a:theme xmlns:a="http://schemas.openxmlformats.org/drawingml/2006/main" name="Туман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Туман</Template>
  <TotalTime>188</TotalTime>
  <Words>280</Words>
  <Application>Microsoft Office PowerPoint</Application>
  <PresentationFormat>Широкий екран</PresentationFormat>
  <Paragraphs>44</Paragraphs>
  <Slides>25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29" baseType="lpstr">
      <vt:lpstr>Arial</vt:lpstr>
      <vt:lpstr>Century Gothic</vt:lpstr>
      <vt:lpstr>Times New Roman</vt:lpstr>
      <vt:lpstr>Туман</vt:lpstr>
      <vt:lpstr>Предмет вивчення екології, її завдання та методи. Зв’язки екології з іншими науками</vt:lpstr>
      <vt:lpstr> взаємовідносини організмів з навколишнім середовищем почалися давно</vt:lpstr>
      <vt:lpstr>Ернст Генріх Філіп  Август Геккель</vt:lpstr>
      <vt:lpstr>екологія»  (від грец. oikos – житло  logos – наука, вчення)</vt:lpstr>
      <vt:lpstr>об'єктом екологічних досліджень є екосистема</vt:lpstr>
      <vt:lpstr>Презентація PowerPoint</vt:lpstr>
      <vt:lpstr>Завдання екології</vt:lpstr>
      <vt:lpstr>аутекологія екологія особин</vt:lpstr>
      <vt:lpstr>демекологія  екологія  популяцій </vt:lpstr>
      <vt:lpstr>Синекологія  екологія  угруповань</vt:lpstr>
      <vt:lpstr>екосистемологія екологія екосистем</vt:lpstr>
      <vt:lpstr> глобальна екологія та ноосферологія</vt:lpstr>
      <vt:lpstr>Презентація PowerPoint</vt:lpstr>
      <vt:lpstr>Методи  екології</vt:lpstr>
      <vt:lpstr>Методи  екології</vt:lpstr>
      <vt:lpstr>моніторинг — система регулярних періодичних спостережень за певними об’єктами</vt:lpstr>
      <vt:lpstr>Ocean Cleanup</vt:lpstr>
      <vt:lpstr>Презентація PowerPoint</vt:lpstr>
      <vt:lpstr>Презентація PowerPoint</vt:lpstr>
      <vt:lpstr>Презентація PowerPoint</vt:lpstr>
      <vt:lpstr>чому екологія є комплексною, фундаментальною, міжгалузевою наукою?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 вивчення екології, її завдання та методи. Зв’язки екології з іншими науками</dc:title>
  <dc:creator>Закликовська А.В.</dc:creator>
  <cp:lastModifiedBy>Закликовська А.В.</cp:lastModifiedBy>
  <cp:revision>19</cp:revision>
  <dcterms:created xsi:type="dcterms:W3CDTF">2020-01-11T15:19:00Z</dcterms:created>
  <dcterms:modified xsi:type="dcterms:W3CDTF">2021-08-23T14:13:19Z</dcterms:modified>
</cp:coreProperties>
</file>