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2" r:id="rId11"/>
    <p:sldId id="267" r:id="rId12"/>
    <p:sldId id="263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3181198"/>
            <a:ext cx="6815669" cy="1870896"/>
          </a:xfrm>
        </p:spPr>
        <p:txBody>
          <a:bodyPr/>
          <a:lstStyle/>
          <a:p>
            <a:r>
              <a:rPr lang="ru-RU" sz="7200" b="1" dirty="0" err="1"/>
              <a:t>Властивості</a:t>
            </a:r>
            <a:r>
              <a:rPr lang="ru-RU" sz="7200" b="1" dirty="0"/>
              <a:t> та характеристики </a:t>
            </a:r>
            <a:r>
              <a:rPr lang="ru-RU" sz="7200" b="1" dirty="0" err="1" smtClean="0"/>
              <a:t>екосистем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91779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567" y="982132"/>
            <a:ext cx="10852879" cy="1303867"/>
          </a:xfrm>
        </p:spPr>
        <p:txBody>
          <a:bodyPr>
            <a:noAutofit/>
          </a:bodyPr>
          <a:lstStyle/>
          <a:p>
            <a:r>
              <a:rPr lang="uk-UA" sz="6000" b="1" dirty="0" smtClean="0"/>
              <a:t>Правило екологічної піраміди</a:t>
            </a:r>
            <a:endParaRPr lang="ru-RU" sz="6000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88613" y="2518348"/>
            <a:ext cx="4423833" cy="3566853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659567" y="2827286"/>
            <a:ext cx="63258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/>
              <a:t>на </a:t>
            </a:r>
            <a:r>
              <a:rPr lang="ru-RU" sz="3600" dirty="0"/>
              <a:t>кожному </a:t>
            </a:r>
            <a:r>
              <a:rPr lang="ru-RU" sz="3600" dirty="0" err="1"/>
              <a:t>наступному</a:t>
            </a:r>
            <a:r>
              <a:rPr lang="ru-RU" sz="3600" dirty="0"/>
              <a:t> </a:t>
            </a:r>
            <a:r>
              <a:rPr lang="ru-RU" sz="3600" dirty="0" err="1"/>
              <a:t>трофічному</a:t>
            </a:r>
            <a:r>
              <a:rPr lang="ru-RU" sz="3600" dirty="0"/>
              <a:t> </a:t>
            </a:r>
            <a:r>
              <a:rPr lang="ru-RU" sz="3600" dirty="0" err="1"/>
              <a:t>рівні</a:t>
            </a:r>
            <a:endParaRPr lang="ru-RU" sz="3600" dirty="0"/>
          </a:p>
          <a:p>
            <a:pPr algn="just"/>
            <a:r>
              <a:rPr lang="ru-RU" sz="3600" dirty="0" err="1"/>
              <a:t>кількість</a:t>
            </a:r>
            <a:r>
              <a:rPr lang="ru-RU" sz="3600" dirty="0"/>
              <a:t> </a:t>
            </a:r>
            <a:r>
              <a:rPr lang="ru-RU" sz="3600" dirty="0" err="1"/>
              <a:t>біомаси</a:t>
            </a:r>
            <a:r>
              <a:rPr lang="ru-RU" sz="3600" dirty="0"/>
              <a:t> та </a:t>
            </a:r>
            <a:r>
              <a:rPr lang="ru-RU" sz="3600" dirty="0" err="1"/>
              <a:t>енергії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/>
              <a:t>запасають</a:t>
            </a:r>
            <a:r>
              <a:rPr lang="ru-RU" sz="3600" dirty="0"/>
              <a:t> </a:t>
            </a:r>
            <a:r>
              <a:rPr lang="ru-RU" sz="3600" dirty="0" err="1"/>
              <a:t>організми</a:t>
            </a:r>
            <a:r>
              <a:rPr lang="ru-RU" sz="3600" dirty="0"/>
              <a:t> за </a:t>
            </a:r>
            <a:r>
              <a:rPr lang="ru-RU" sz="3600" dirty="0" err="1"/>
              <a:t>одиницю</a:t>
            </a:r>
            <a:r>
              <a:rPr lang="ru-RU" sz="3600" dirty="0"/>
              <a:t> часу, </a:t>
            </a:r>
            <a:r>
              <a:rPr lang="ru-RU" sz="3600" dirty="0" smtClean="0"/>
              <a:t>є </a:t>
            </a:r>
            <a:r>
              <a:rPr lang="ru-RU" sz="3600" dirty="0" err="1" smtClean="0"/>
              <a:t>значно</a:t>
            </a:r>
            <a:r>
              <a:rPr lang="ru-RU" sz="3600" dirty="0" smtClean="0"/>
              <a:t> </a:t>
            </a:r>
            <a:r>
              <a:rPr lang="ru-RU" sz="3600" dirty="0" err="1"/>
              <a:t>меншою</a:t>
            </a:r>
            <a:r>
              <a:rPr lang="ru-RU" sz="3600" dirty="0"/>
              <a:t>, </a:t>
            </a:r>
            <a:r>
              <a:rPr lang="ru-RU" sz="3600" dirty="0" err="1"/>
              <a:t>ніж</a:t>
            </a:r>
            <a:r>
              <a:rPr lang="ru-RU" sz="3600" dirty="0"/>
              <a:t> на </a:t>
            </a:r>
            <a:r>
              <a:rPr lang="ru-RU" sz="3600" dirty="0" err="1"/>
              <a:t>попередньому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872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Цікавий</a:t>
            </a:r>
            <a:r>
              <a:rPr lang="ru-RU" b="1" dirty="0"/>
              <a:t> факт </a:t>
            </a:r>
            <a:r>
              <a:rPr lang="ru-RU" b="1" dirty="0" err="1"/>
              <a:t>трапився</a:t>
            </a:r>
            <a:r>
              <a:rPr lang="ru-RU" b="1" dirty="0"/>
              <a:t> в </a:t>
            </a:r>
            <a:r>
              <a:rPr lang="ru-RU" b="1" dirty="0" err="1"/>
              <a:t>Німеччині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4636" y="2285999"/>
            <a:ext cx="11152681" cy="33189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 smtClean="0"/>
              <a:t>Місцеві</a:t>
            </a:r>
            <a:r>
              <a:rPr lang="ru-RU" sz="3200" dirty="0" smtClean="0"/>
              <a:t> </a:t>
            </a:r>
            <a:r>
              <a:rPr lang="ru-RU" sz="3200" dirty="0" err="1"/>
              <a:t>жителі</a:t>
            </a:r>
            <a:r>
              <a:rPr lang="ru-RU" sz="3200" dirty="0"/>
              <a:t> </a:t>
            </a:r>
            <a:r>
              <a:rPr lang="ru-RU" sz="3200" dirty="0" err="1"/>
              <a:t>вирубали</a:t>
            </a:r>
            <a:r>
              <a:rPr lang="ru-RU" sz="3200" dirty="0"/>
              <a:t> </a:t>
            </a:r>
            <a:r>
              <a:rPr lang="ru-RU" sz="3200" dirty="0" err="1"/>
              <a:t>ліс</a:t>
            </a:r>
            <a:r>
              <a:rPr lang="ru-RU" sz="3200" dirty="0"/>
              <a:t> на одному </a:t>
            </a:r>
            <a:r>
              <a:rPr lang="ru-RU" sz="3200" dirty="0" err="1"/>
              <a:t>зі</a:t>
            </a:r>
            <a:r>
              <a:rPr lang="ru-RU" sz="3200" dirty="0"/>
              <a:t> </a:t>
            </a:r>
            <a:r>
              <a:rPr lang="ru-RU" sz="3200" dirty="0" err="1" smtClean="0"/>
              <a:t>схи­лів</a:t>
            </a:r>
            <a:r>
              <a:rPr lang="ru-RU" sz="3200" dirty="0" smtClean="0"/>
              <a:t> </a:t>
            </a:r>
            <a:r>
              <a:rPr lang="ru-RU" sz="3200" dirty="0" err="1"/>
              <a:t>гірського</a:t>
            </a:r>
            <a:r>
              <a:rPr lang="ru-RU" sz="3200" dirty="0"/>
              <a:t> </a:t>
            </a:r>
            <a:r>
              <a:rPr lang="ru-RU" sz="3200" dirty="0" err="1"/>
              <a:t>масиву</a:t>
            </a:r>
            <a:r>
              <a:rPr lang="ru-RU" sz="3200" dirty="0"/>
              <a:t> </a:t>
            </a:r>
            <a:r>
              <a:rPr lang="ru-RU" sz="3200" dirty="0" err="1"/>
              <a:t>Шпессарт</a:t>
            </a:r>
            <a:r>
              <a:rPr lang="ru-RU" sz="3200" dirty="0"/>
              <a:t>. А </a:t>
            </a:r>
            <a:r>
              <a:rPr lang="ru-RU" sz="3200" dirty="0" err="1"/>
              <a:t>потім</a:t>
            </a:r>
            <a:r>
              <a:rPr lang="ru-RU" sz="3200" dirty="0"/>
              <a:t> </a:t>
            </a:r>
            <a:r>
              <a:rPr lang="ru-RU" sz="3200" dirty="0" err="1"/>
              <a:t>вирішили</a:t>
            </a:r>
            <a:r>
              <a:rPr lang="ru-RU" sz="3200" dirty="0"/>
              <a:t> </a:t>
            </a:r>
            <a:r>
              <a:rPr lang="ru-RU" sz="3200" dirty="0" err="1"/>
              <a:t>його</a:t>
            </a:r>
            <a:r>
              <a:rPr lang="ru-RU" sz="3200" dirty="0"/>
              <a:t> </a:t>
            </a:r>
            <a:r>
              <a:rPr lang="ru-RU" sz="3200" dirty="0" err="1"/>
              <a:t>відновити</a:t>
            </a:r>
            <a:r>
              <a:rPr lang="ru-RU" sz="3200" dirty="0"/>
              <a:t>. Дерева,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smtClean="0"/>
              <a:t>там </a:t>
            </a:r>
            <a:r>
              <a:rPr lang="ru-RU" sz="3200" dirty="0" err="1" smtClean="0"/>
              <a:t>раніше</a:t>
            </a:r>
            <a:r>
              <a:rPr lang="ru-RU" sz="3200" dirty="0" smtClean="0"/>
              <a:t> </a:t>
            </a:r>
            <a:r>
              <a:rPr lang="ru-RU" sz="3200" dirty="0"/>
              <a:t>росли,— дуби — </a:t>
            </a:r>
            <a:r>
              <a:rPr lang="ru-RU" sz="3200" dirty="0" err="1"/>
              <a:t>чомусь</a:t>
            </a:r>
            <a:r>
              <a:rPr lang="ru-RU" sz="3200" dirty="0"/>
              <a:t> </a:t>
            </a:r>
            <a:r>
              <a:rPr lang="ru-RU" sz="3200" dirty="0" smtClean="0"/>
              <a:t>не </a:t>
            </a:r>
            <a:r>
              <a:rPr lang="ru-RU" sz="3200" dirty="0" err="1" smtClean="0"/>
              <a:t>приживалися</a:t>
            </a:r>
            <a:r>
              <a:rPr lang="ru-RU" sz="3200" dirty="0"/>
              <a:t>. </a:t>
            </a:r>
            <a:r>
              <a:rPr lang="ru-RU" sz="3200" dirty="0" err="1"/>
              <a:t>Потім</a:t>
            </a:r>
            <a:r>
              <a:rPr lang="ru-RU" sz="3200" dirty="0"/>
              <a:t> </a:t>
            </a:r>
            <a:r>
              <a:rPr lang="ru-RU" sz="3200" dirty="0" err="1"/>
              <a:t>виявилося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разом </a:t>
            </a:r>
            <a:r>
              <a:rPr lang="ru-RU" sz="3200" dirty="0" err="1" smtClean="0"/>
              <a:t>із</a:t>
            </a:r>
            <a:r>
              <a:rPr lang="ru-RU" sz="3200" dirty="0" smtClean="0"/>
              <a:t> деревами </a:t>
            </a:r>
            <a:r>
              <a:rPr lang="ru-RU" sz="3200" dirty="0" err="1"/>
              <a:t>були</a:t>
            </a:r>
            <a:r>
              <a:rPr lang="ru-RU" sz="3200" dirty="0"/>
              <a:t> </a:t>
            </a:r>
            <a:r>
              <a:rPr lang="ru-RU" sz="3200" dirty="0" err="1"/>
              <a:t>знищені</a:t>
            </a:r>
            <a:r>
              <a:rPr lang="ru-RU" sz="3200" dirty="0"/>
              <a:t> й </a:t>
            </a:r>
            <a:r>
              <a:rPr lang="ru-RU" sz="3200" dirty="0" err="1"/>
              <a:t>олені</a:t>
            </a:r>
            <a:r>
              <a:rPr lang="ru-RU" sz="3200" dirty="0"/>
              <a:t>, </a:t>
            </a:r>
            <a:r>
              <a:rPr lang="ru-RU" sz="3200" dirty="0" err="1"/>
              <a:t>послід</a:t>
            </a:r>
            <a:r>
              <a:rPr lang="ru-RU" sz="3200" dirty="0"/>
              <a:t> </a:t>
            </a:r>
            <a:r>
              <a:rPr lang="ru-RU" sz="3200" dirty="0" err="1"/>
              <a:t>яких</a:t>
            </a:r>
            <a:r>
              <a:rPr lang="ru-RU" sz="3200" dirty="0"/>
              <a:t> </a:t>
            </a:r>
            <a:r>
              <a:rPr lang="ru-RU" sz="3200" dirty="0" err="1"/>
              <a:t>відігравав</a:t>
            </a:r>
            <a:r>
              <a:rPr lang="ru-RU" sz="3200" dirty="0"/>
              <a:t> </a:t>
            </a:r>
            <a:r>
              <a:rPr lang="ru-RU" sz="3200" dirty="0" err="1"/>
              <a:t>важливу</a:t>
            </a:r>
            <a:r>
              <a:rPr lang="ru-RU" sz="3200" dirty="0"/>
              <a:t> роль в </a:t>
            </a:r>
            <a:r>
              <a:rPr lang="ru-RU" sz="3200" dirty="0" err="1" smtClean="0"/>
              <a:t>екосистемі</a:t>
            </a:r>
            <a:r>
              <a:rPr lang="ru-RU" sz="3200" dirty="0" smtClean="0"/>
              <a:t> </a:t>
            </a:r>
            <a:r>
              <a:rPr lang="ru-RU" sz="3200" dirty="0" err="1" smtClean="0"/>
              <a:t>лісу</a:t>
            </a:r>
            <a:r>
              <a:rPr lang="ru-RU" sz="3200" dirty="0"/>
              <a:t>. </a:t>
            </a:r>
            <a:r>
              <a:rPr lang="ru-RU" sz="3200" dirty="0" err="1"/>
              <a:t>Організми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жили в </a:t>
            </a:r>
            <a:r>
              <a:rPr lang="ru-RU" sz="3200" dirty="0" err="1"/>
              <a:t>ґрунті</a:t>
            </a:r>
            <a:r>
              <a:rPr lang="ru-RU" sz="3200" dirty="0"/>
              <a:t>, «</a:t>
            </a:r>
            <a:r>
              <a:rPr lang="ru-RU" sz="3200" dirty="0" err="1"/>
              <a:t>переробляли</a:t>
            </a:r>
            <a:r>
              <a:rPr lang="ru-RU" sz="3200" dirty="0"/>
              <a:t>» </a:t>
            </a:r>
            <a:r>
              <a:rPr lang="ru-RU" sz="3200" dirty="0" err="1"/>
              <a:t>його</a:t>
            </a:r>
            <a:r>
              <a:rPr lang="ru-RU" sz="3200" dirty="0"/>
              <a:t> і </a:t>
            </a:r>
            <a:r>
              <a:rPr lang="ru-RU" sz="3200" dirty="0" err="1"/>
              <a:t>тим</a:t>
            </a:r>
            <a:r>
              <a:rPr lang="ru-RU" sz="3200" dirty="0"/>
              <a:t> самим </a:t>
            </a:r>
            <a:r>
              <a:rPr lang="ru-RU" sz="3200" dirty="0" err="1" smtClean="0"/>
              <a:t>підтримували</a:t>
            </a:r>
            <a:r>
              <a:rPr lang="ru-RU" sz="3200" dirty="0" smtClean="0"/>
              <a:t> </a:t>
            </a:r>
            <a:r>
              <a:rPr lang="ru-RU" sz="3200" dirty="0" err="1" smtClean="0"/>
              <a:t>певний</a:t>
            </a:r>
            <a:r>
              <a:rPr lang="ru-RU" sz="3200" dirty="0" smtClean="0"/>
              <a:t> </a:t>
            </a:r>
            <a:r>
              <a:rPr lang="ru-RU" sz="3200" dirty="0" err="1"/>
              <a:t>його</a:t>
            </a:r>
            <a:r>
              <a:rPr lang="ru-RU" sz="3200" dirty="0"/>
              <a:t> склад. </a:t>
            </a:r>
            <a:r>
              <a:rPr lang="ru-RU" sz="3200" dirty="0" err="1"/>
              <a:t>Після</a:t>
            </a:r>
            <a:r>
              <a:rPr lang="ru-RU" sz="3200" dirty="0"/>
              <a:t> </a:t>
            </a:r>
            <a:r>
              <a:rPr lang="ru-RU" sz="3200" dirty="0" err="1"/>
              <a:t>знищення</a:t>
            </a:r>
            <a:r>
              <a:rPr lang="ru-RU" sz="3200" dirty="0"/>
              <a:t> </a:t>
            </a:r>
            <a:r>
              <a:rPr lang="ru-RU" sz="3200" dirty="0" err="1"/>
              <a:t>лісу</a:t>
            </a:r>
            <a:r>
              <a:rPr lang="ru-RU" sz="3200" dirty="0"/>
              <a:t> склад </a:t>
            </a:r>
            <a:r>
              <a:rPr lang="ru-RU" sz="3200" dirty="0" err="1"/>
              <a:t>ґрунту</a:t>
            </a:r>
            <a:r>
              <a:rPr lang="ru-RU" sz="3200" dirty="0"/>
              <a:t> </a:t>
            </a:r>
            <a:r>
              <a:rPr lang="ru-RU" sz="3200" dirty="0" err="1"/>
              <a:t>змінився</a:t>
            </a:r>
            <a:r>
              <a:rPr lang="ru-RU" sz="3200" dirty="0"/>
              <a:t>, і на </a:t>
            </a:r>
            <a:r>
              <a:rPr lang="ru-RU" sz="3200" dirty="0" err="1"/>
              <a:t>ньому</a:t>
            </a:r>
            <a:r>
              <a:rPr lang="ru-RU" sz="3200" dirty="0"/>
              <a:t> </a:t>
            </a:r>
            <a:r>
              <a:rPr lang="ru-RU" sz="3200" dirty="0" err="1" smtClean="0"/>
              <a:t>вже</a:t>
            </a:r>
            <a:r>
              <a:rPr lang="ru-RU" sz="3200" dirty="0" smtClean="0"/>
              <a:t> не </a:t>
            </a:r>
            <a:r>
              <a:rPr lang="ru-RU" sz="3200" dirty="0"/>
              <a:t>могли </a:t>
            </a:r>
            <a:r>
              <a:rPr lang="ru-RU" sz="3200" dirty="0" err="1"/>
              <a:t>рости</a:t>
            </a:r>
            <a:r>
              <a:rPr lang="ru-RU" sz="3200" dirty="0"/>
              <a:t> дерева,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були</a:t>
            </a:r>
            <a:r>
              <a:rPr lang="ru-RU" sz="3200" dirty="0"/>
              <a:t> там </a:t>
            </a:r>
            <a:r>
              <a:rPr lang="ru-RU" sz="3200" dirty="0" err="1" smtClean="0"/>
              <a:t>раніше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5704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13" y="457478"/>
            <a:ext cx="10810161" cy="5900084"/>
          </a:xfrm>
        </p:spPr>
      </p:pic>
    </p:spTree>
    <p:extLst>
      <p:ext uri="{BB962C8B-B14F-4D97-AF65-F5344CB8AC3E}">
        <p14:creationId xmlns:p14="http://schemas.microsoft.com/office/powerpoint/2010/main" val="359294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980" y="810825"/>
            <a:ext cx="9084039" cy="525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7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9600" dirty="0" smtClean="0"/>
              <a:t>ЕКОСИСТЕМА</a:t>
            </a:r>
            <a:endParaRPr lang="ru-RU" sz="9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79548" y="2285999"/>
            <a:ext cx="10985679" cy="35898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/>
              <a:t>с</a:t>
            </a:r>
            <a:r>
              <a:rPr lang="ru-RU" sz="2800" b="1" dirty="0" err="1" smtClean="0"/>
              <a:t>укупність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організмів</a:t>
            </a:r>
            <a:r>
              <a:rPr lang="ru-RU" sz="2800" b="1" dirty="0" smtClean="0"/>
              <a:t> </a:t>
            </a:r>
            <a:r>
              <a:rPr lang="ru-RU" sz="2800" b="1" dirty="0" err="1"/>
              <a:t>різних</a:t>
            </a:r>
            <a:r>
              <a:rPr lang="ru-RU" sz="2800" b="1" dirty="0"/>
              <a:t> </a:t>
            </a:r>
            <a:r>
              <a:rPr lang="ru-RU" sz="2800" b="1" dirty="0" err="1"/>
              <a:t>видів</a:t>
            </a:r>
            <a:r>
              <a:rPr lang="ru-RU" sz="2800" b="1" dirty="0"/>
              <a:t>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пов’язані</a:t>
            </a:r>
            <a:r>
              <a:rPr lang="ru-RU" sz="2800" b="1" dirty="0"/>
              <a:t> </a:t>
            </a:r>
            <a:r>
              <a:rPr lang="ru-RU" sz="2800" b="1" dirty="0" err="1"/>
              <a:t>між</a:t>
            </a:r>
            <a:r>
              <a:rPr lang="ru-RU" sz="2800" b="1" dirty="0"/>
              <a:t> собою та з </a:t>
            </a:r>
            <a:r>
              <a:rPr lang="ru-RU" sz="2800" b="1" dirty="0" err="1"/>
              <a:t>навколишнім</a:t>
            </a:r>
            <a:r>
              <a:rPr lang="ru-RU" sz="2800" b="1" dirty="0"/>
              <a:t> </a:t>
            </a:r>
            <a:r>
              <a:rPr lang="ru-RU" sz="2800" b="1" dirty="0" err="1" smtClean="0"/>
              <a:t>середовищем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колообігом</a:t>
            </a:r>
            <a:r>
              <a:rPr lang="ru-RU" sz="2800" b="1" dirty="0" smtClean="0"/>
              <a:t> </a:t>
            </a:r>
            <a:r>
              <a:rPr lang="ru-RU" sz="2800" b="1" dirty="0" err="1"/>
              <a:t>речовин</a:t>
            </a:r>
            <a:r>
              <a:rPr lang="ru-RU" sz="2800" b="1" dirty="0"/>
              <a:t> і потоком </a:t>
            </a:r>
            <a:r>
              <a:rPr lang="ru-RU" sz="2800" b="1" dirty="0" err="1" smtClean="0"/>
              <a:t>енергії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504" y="3286912"/>
            <a:ext cx="3765653" cy="3013878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09" y="3490174"/>
            <a:ext cx="4635295" cy="2607354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75088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372" y="99712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 </a:t>
            </a:r>
            <a:r>
              <a:rPr lang="ru-RU" b="1" dirty="0" err="1"/>
              <a:t>складі</a:t>
            </a:r>
            <a:r>
              <a:rPr lang="ru-RU" b="1" dirty="0"/>
              <a:t> будь-</a:t>
            </a:r>
            <a:r>
              <a:rPr lang="ru-RU" b="1" dirty="0" err="1"/>
              <a:t>якої</a:t>
            </a:r>
            <a:r>
              <a:rPr lang="ru-RU" b="1" dirty="0"/>
              <a:t> </a:t>
            </a:r>
            <a:r>
              <a:rPr lang="ru-RU" b="1" dirty="0" err="1"/>
              <a:t>екосистеми</a:t>
            </a:r>
            <a:r>
              <a:rPr lang="ru-RU" b="1" dirty="0"/>
              <a:t> є два </a:t>
            </a:r>
            <a:r>
              <a:rPr lang="ru-RU" b="1" dirty="0" err="1" smtClean="0"/>
              <a:t>основних</a:t>
            </a:r>
            <a:r>
              <a:rPr lang="ru-RU" b="1" dirty="0" smtClean="0"/>
              <a:t> </a:t>
            </a:r>
            <a:r>
              <a:rPr lang="ru-RU" b="1" dirty="0" err="1"/>
              <a:t>компоненти</a:t>
            </a:r>
            <a:r>
              <a:rPr lang="ru-RU" b="1" dirty="0"/>
              <a:t>: </a:t>
            </a:r>
            <a:r>
              <a:rPr lang="ru-RU" b="1" dirty="0" err="1">
                <a:solidFill>
                  <a:srgbClr val="FF0000"/>
                </a:solidFill>
              </a:rPr>
              <a:t>неживий</a:t>
            </a:r>
            <a:r>
              <a:rPr lang="ru-RU" b="1" dirty="0"/>
              <a:t> (</a:t>
            </a:r>
            <a:r>
              <a:rPr lang="ru-RU" b="1" dirty="0" err="1" smtClean="0"/>
              <a:t>абіотичний</a:t>
            </a:r>
            <a:r>
              <a:rPr lang="ru-RU" b="1" dirty="0" smtClean="0"/>
              <a:t>) і </a:t>
            </a:r>
            <a:r>
              <a:rPr lang="ru-RU" b="1" dirty="0" err="1">
                <a:solidFill>
                  <a:srgbClr val="FF0000"/>
                </a:solidFill>
              </a:rPr>
              <a:t>живий</a:t>
            </a:r>
            <a:r>
              <a:rPr lang="ru-RU" b="1" dirty="0"/>
              <a:t> (</a:t>
            </a:r>
            <a:r>
              <a:rPr lang="ru-RU" b="1" dirty="0" err="1" smtClean="0"/>
              <a:t>біотичний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672" y="2603682"/>
            <a:ext cx="9069049" cy="3528128"/>
          </a:xfrm>
          <a:prstGeom prst="rect">
            <a:avLst/>
          </a:prstGeom>
        </p:spPr>
      </p:pic>
      <p:sp>
        <p:nvSpPr>
          <p:cNvPr id="8" name="Місце для вмісту 7"/>
          <p:cNvSpPr>
            <a:spLocks noGrp="1"/>
          </p:cNvSpPr>
          <p:nvPr>
            <p:ph idx="1"/>
          </p:nvPr>
        </p:nvSpPr>
        <p:spPr>
          <a:xfrm>
            <a:off x="749508" y="2556932"/>
            <a:ext cx="10702977" cy="33189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80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615" y="982132"/>
            <a:ext cx="11032761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угруповання</a:t>
            </a:r>
            <a:r>
              <a:rPr lang="ru-RU" dirty="0"/>
              <a:t> </a:t>
            </a:r>
            <a:r>
              <a:rPr lang="ru-RU" dirty="0" err="1"/>
              <a:t>виокремлюють</a:t>
            </a:r>
            <a:r>
              <a:rPr lang="ru-RU" dirty="0"/>
              <a:t> три </a:t>
            </a:r>
            <a:r>
              <a:rPr lang="ru-RU" dirty="0" err="1"/>
              <a:t>відмінні</a:t>
            </a:r>
            <a:r>
              <a:rPr lang="ru-RU" dirty="0"/>
              <a:t> за </a:t>
            </a:r>
            <a:r>
              <a:rPr lang="ru-RU" dirty="0" err="1"/>
              <a:t>функцією</a:t>
            </a:r>
            <a:r>
              <a:rPr lang="ru-RU" dirty="0"/>
              <a:t> й типом </a:t>
            </a:r>
            <a:r>
              <a:rPr lang="ru-RU" dirty="0" err="1" smtClean="0"/>
              <a:t>жив­лення</a:t>
            </a:r>
            <a:r>
              <a:rPr lang="ru-RU" dirty="0" smtClean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: </a:t>
            </a:r>
            <a:r>
              <a:rPr lang="ru-RU" b="1" dirty="0" err="1"/>
              <a:t>продуценти</a:t>
            </a:r>
            <a:r>
              <a:rPr lang="ru-RU" b="1" dirty="0"/>
              <a:t>, </a:t>
            </a:r>
            <a:r>
              <a:rPr lang="ru-RU" b="1" dirty="0" err="1"/>
              <a:t>консументи</a:t>
            </a:r>
            <a:r>
              <a:rPr lang="ru-RU" b="1" dirty="0"/>
              <a:t> й </a:t>
            </a:r>
            <a:r>
              <a:rPr lang="ru-RU" b="1" dirty="0" err="1" smtClean="0"/>
              <a:t>редуценти</a:t>
            </a:r>
            <a:endParaRPr lang="ru-RU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002" y="2608289"/>
            <a:ext cx="10687986" cy="35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7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685" y="674558"/>
            <a:ext cx="11437495" cy="1611442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Продуценти</a:t>
            </a:r>
            <a:r>
              <a:rPr lang="ru-RU" sz="3200" b="1" dirty="0"/>
              <a:t> — </a:t>
            </a:r>
            <a:r>
              <a:rPr lang="ru-RU" sz="3200" b="1" dirty="0" err="1"/>
              <a:t>це</a:t>
            </a:r>
            <a:r>
              <a:rPr lang="ru-RU" sz="3200" b="1" dirty="0"/>
              <a:t> </a:t>
            </a:r>
            <a:r>
              <a:rPr lang="ru-RU" sz="3200" b="1" dirty="0" err="1"/>
              <a:t>автотрофні</a:t>
            </a:r>
            <a:r>
              <a:rPr lang="ru-RU" sz="3200" b="1" dirty="0"/>
              <a:t> </a:t>
            </a:r>
            <a:r>
              <a:rPr lang="ru-RU" sz="3200" b="1" dirty="0" err="1"/>
              <a:t>організми</a:t>
            </a:r>
            <a:r>
              <a:rPr lang="ru-RU" sz="3200" b="1" dirty="0"/>
              <a:t>, </a:t>
            </a:r>
            <a:r>
              <a:rPr lang="ru-RU" sz="3200" b="1" dirty="0" err="1"/>
              <a:t>які</a:t>
            </a:r>
            <a:r>
              <a:rPr lang="ru-RU" sz="3200" b="1" dirty="0"/>
              <a:t> </a:t>
            </a:r>
            <a:r>
              <a:rPr lang="ru-RU" sz="3200" b="1" dirty="0" err="1"/>
              <a:t>здатні</a:t>
            </a:r>
            <a:r>
              <a:rPr lang="ru-RU" sz="3200" b="1" dirty="0"/>
              <a:t> </a:t>
            </a:r>
            <a:r>
              <a:rPr lang="ru-RU" sz="3200" b="1" dirty="0" err="1"/>
              <a:t>перетворювати</a:t>
            </a:r>
            <a:r>
              <a:rPr lang="ru-RU" sz="3200" b="1" dirty="0"/>
              <a:t> </a:t>
            </a:r>
            <a:r>
              <a:rPr lang="ru-RU" sz="3200" b="1" dirty="0" err="1" smtClean="0"/>
              <a:t>неорга­нічні</a:t>
            </a:r>
            <a:r>
              <a:rPr lang="ru-RU" sz="3200" b="1" dirty="0" smtClean="0"/>
              <a:t> </a:t>
            </a:r>
            <a:r>
              <a:rPr lang="ru-RU" sz="3200" b="1" dirty="0" err="1"/>
              <a:t>сполуки</a:t>
            </a:r>
            <a:r>
              <a:rPr lang="ru-RU" sz="3200" b="1" dirty="0"/>
              <a:t> на </a:t>
            </a:r>
            <a:r>
              <a:rPr lang="ru-RU" sz="3200" b="1" dirty="0" err="1"/>
              <a:t>органічні</a:t>
            </a:r>
            <a:r>
              <a:rPr lang="ru-RU" sz="3200" b="1" dirty="0"/>
              <a:t> й </a:t>
            </a:r>
            <a:r>
              <a:rPr lang="ru-RU" sz="3200" b="1" dirty="0" err="1"/>
              <a:t>використовувати</a:t>
            </a:r>
            <a:r>
              <a:rPr lang="ru-RU" sz="3200" b="1" dirty="0"/>
              <a:t> </a:t>
            </a:r>
            <a:r>
              <a:rPr lang="ru-RU" sz="3200" b="1" dirty="0" err="1"/>
              <a:t>останні</a:t>
            </a:r>
            <a:r>
              <a:rPr lang="ru-RU" sz="3200" b="1" dirty="0"/>
              <a:t> для </a:t>
            </a:r>
            <a:r>
              <a:rPr lang="ru-RU" sz="3200" b="1" dirty="0" err="1"/>
              <a:t>побудови</a:t>
            </a:r>
            <a:r>
              <a:rPr lang="ru-RU" sz="3200" b="1" dirty="0"/>
              <a:t> </a:t>
            </a:r>
            <a:r>
              <a:rPr lang="ru-RU" sz="3200" b="1" dirty="0" err="1" smtClean="0"/>
              <a:t>власного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організму</a:t>
            </a:r>
            <a:endParaRPr lang="ru-RU" sz="32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5770" y="2517435"/>
            <a:ext cx="4721902" cy="3397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37" y="2517436"/>
            <a:ext cx="5712033" cy="33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9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К</a:t>
            </a:r>
            <a:r>
              <a:rPr lang="ru-RU" b="1" dirty="0" err="1" smtClean="0">
                <a:solidFill>
                  <a:srgbClr val="FF0000"/>
                </a:solidFill>
              </a:rPr>
              <a:t>онсументи</a:t>
            </a:r>
            <a:r>
              <a:rPr lang="ru-RU" b="1" dirty="0" smtClean="0"/>
              <a:t> </a:t>
            </a:r>
            <a:r>
              <a:rPr lang="ru-RU" b="1" dirty="0"/>
              <a:t>— </a:t>
            </a:r>
            <a:r>
              <a:rPr lang="ru-RU" b="1" dirty="0" err="1" smtClean="0"/>
              <a:t>гетеротрофні</a:t>
            </a:r>
            <a:r>
              <a:rPr lang="ru-RU" b="1" dirty="0" smtClean="0"/>
              <a:t> </a:t>
            </a:r>
            <a:r>
              <a:rPr lang="ru-RU" b="1" dirty="0" err="1" smtClean="0"/>
              <a:t>організми</a:t>
            </a:r>
            <a:r>
              <a:rPr lang="ru-RU" b="1" dirty="0" smtClean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живляться</a:t>
            </a:r>
            <a:r>
              <a:rPr lang="ru-RU" b="1" dirty="0"/>
              <a:t> </a:t>
            </a:r>
            <a:r>
              <a:rPr lang="ru-RU" b="1" dirty="0" err="1" smtClean="0"/>
              <a:t>ін­шими</a:t>
            </a:r>
            <a:r>
              <a:rPr lang="ru-RU" b="1" dirty="0" smtClean="0"/>
              <a:t> </a:t>
            </a:r>
            <a:r>
              <a:rPr lang="ru-RU" b="1" dirty="0" err="1" smtClean="0"/>
              <a:t>організмами</a:t>
            </a:r>
            <a:r>
              <a:rPr lang="ru-RU" b="1" dirty="0" smtClean="0"/>
              <a:t>(</a:t>
            </a:r>
            <a:r>
              <a:rPr lang="ru-RU" b="1" dirty="0" err="1" smtClean="0"/>
              <a:t>хижаки</a:t>
            </a:r>
            <a:r>
              <a:rPr lang="ru-RU" b="1" dirty="0" smtClean="0"/>
              <a:t>, </a:t>
            </a:r>
            <a:r>
              <a:rPr lang="ru-RU" b="1" dirty="0" err="1" smtClean="0"/>
              <a:t>паразити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1764" y="4098847"/>
            <a:ext cx="2756238" cy="1931890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79" y="2556931"/>
            <a:ext cx="3992849" cy="3480513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2438" y="4098847"/>
            <a:ext cx="3557663" cy="2043252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4970" y="2514313"/>
            <a:ext cx="2409825" cy="1356220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8173" y="2556931"/>
            <a:ext cx="2638425" cy="1351300"/>
          </a:xfrm>
          <a:prstGeom prst="rect">
            <a:avLst/>
          </a:prstGeom>
          <a:effectLst>
            <a:glow rad="127000">
              <a:schemeClr val="bg1"/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81004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45" y="1117044"/>
            <a:ext cx="11722307" cy="1303867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Редуценти</a:t>
            </a:r>
            <a:r>
              <a:rPr lang="ru-RU" b="1" dirty="0"/>
              <a:t> —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гетеротрофні</a:t>
            </a:r>
            <a:r>
              <a:rPr lang="ru-RU" b="1" dirty="0"/>
              <a:t> </a:t>
            </a:r>
            <a:r>
              <a:rPr lang="ru-RU" b="1" dirty="0" err="1" smtClean="0"/>
              <a:t>організми</a:t>
            </a:r>
            <a:r>
              <a:rPr lang="ru-RU" b="1" dirty="0" smtClean="0"/>
              <a:t> </a:t>
            </a:r>
            <a:r>
              <a:rPr lang="ru-RU" b="1" dirty="0" err="1" smtClean="0"/>
              <a:t>екосистем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 smtClean="0"/>
              <a:t>отримують</a:t>
            </a:r>
            <a:r>
              <a:rPr lang="ru-RU" b="1" dirty="0" smtClean="0"/>
              <a:t> </a:t>
            </a:r>
            <a:r>
              <a:rPr lang="ru-RU" b="1" dirty="0" err="1"/>
              <a:t>органічні</a:t>
            </a:r>
            <a:r>
              <a:rPr lang="ru-RU" b="1" dirty="0"/>
              <a:t> </a:t>
            </a:r>
            <a:r>
              <a:rPr lang="ru-RU" b="1" dirty="0" err="1"/>
              <a:t>речовини</a:t>
            </a:r>
            <a:r>
              <a:rPr lang="ru-RU" b="1" dirty="0"/>
              <a:t>, </a:t>
            </a:r>
            <a:r>
              <a:rPr lang="ru-RU" b="1" dirty="0" err="1"/>
              <a:t>живлячись</a:t>
            </a:r>
            <a:r>
              <a:rPr lang="ru-RU" b="1" dirty="0"/>
              <a:t> </a:t>
            </a:r>
            <a:r>
              <a:rPr lang="ru-RU" b="1" dirty="0" err="1"/>
              <a:t>рештками</a:t>
            </a:r>
            <a:r>
              <a:rPr lang="ru-RU" b="1" dirty="0"/>
              <a:t> </a:t>
            </a:r>
            <a:r>
              <a:rPr lang="ru-RU" b="1" dirty="0" err="1"/>
              <a:t>живих</a:t>
            </a:r>
            <a:r>
              <a:rPr lang="ru-RU" b="1" dirty="0"/>
              <a:t> </a:t>
            </a:r>
            <a:r>
              <a:rPr lang="ru-RU" b="1" dirty="0" err="1" smtClean="0"/>
              <a:t>організмів</a:t>
            </a:r>
            <a:r>
              <a:rPr lang="ru-RU" b="1" dirty="0" smtClean="0"/>
              <a:t>, </a:t>
            </a:r>
            <a:r>
              <a:rPr lang="ru-RU" b="1" dirty="0"/>
              <a:t>або </a:t>
            </a:r>
            <a:r>
              <a:rPr lang="ru-RU" b="1" dirty="0" err="1"/>
              <a:t>продуктів</a:t>
            </a:r>
            <a:r>
              <a:rPr lang="ru-RU" b="1" dirty="0"/>
              <a:t> </a:t>
            </a:r>
            <a:r>
              <a:rPr lang="ru-RU" b="1" dirty="0" err="1"/>
              <a:t>їхньої</a:t>
            </a:r>
            <a:r>
              <a:rPr lang="ru-RU" b="1" dirty="0"/>
              <a:t> </a:t>
            </a:r>
            <a:r>
              <a:rPr lang="ru-RU" b="1" dirty="0" err="1" smtClean="0"/>
              <a:t>життєдіяльності</a:t>
            </a:r>
            <a:r>
              <a:rPr lang="ru-RU" b="1" dirty="0" smtClean="0"/>
              <a:t>(</a:t>
            </a:r>
            <a:r>
              <a:rPr lang="ru-RU" b="1" dirty="0" err="1" smtClean="0"/>
              <a:t>гриби,бактерії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998" y="3091280"/>
            <a:ext cx="5296527" cy="2979736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70" y="2977187"/>
            <a:ext cx="4917320" cy="3093829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2222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Трофічний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ріве</a:t>
            </a:r>
            <a:r>
              <a:rPr lang="ru-RU" b="1" dirty="0" err="1"/>
              <a:t>нь</a:t>
            </a:r>
            <a:r>
              <a:rPr lang="ru-RU" b="1" dirty="0"/>
              <a:t> – </a:t>
            </a:r>
            <a:r>
              <a:rPr lang="ru-RU" b="1" dirty="0" err="1"/>
              <a:t>сукупність</a:t>
            </a:r>
            <a:r>
              <a:rPr lang="ru-RU" b="1" dirty="0"/>
              <a:t> </a:t>
            </a:r>
            <a:r>
              <a:rPr lang="ru-RU" b="1" dirty="0" err="1"/>
              <a:t>організмів</a:t>
            </a:r>
            <a:r>
              <a:rPr lang="ru-RU" b="1" dirty="0"/>
              <a:t> з </a:t>
            </a:r>
            <a:r>
              <a:rPr lang="ru-RU" b="1" dirty="0" err="1"/>
              <a:t>однаковим</a:t>
            </a:r>
            <a:r>
              <a:rPr lang="ru-RU" b="1" dirty="0"/>
              <a:t> типом </a:t>
            </a:r>
            <a:r>
              <a:rPr lang="ru-RU" b="1" dirty="0" err="1" smtClean="0"/>
              <a:t>живлення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13" y="2285999"/>
            <a:ext cx="9441286" cy="400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9600" b="1" dirty="0" err="1" smtClean="0"/>
              <a:t>трофічна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сітка</a:t>
            </a:r>
            <a:endParaRPr lang="ru-RU" sz="9600" b="1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815" y="2285999"/>
            <a:ext cx="9805921" cy="3755037"/>
          </a:xfrm>
        </p:spPr>
      </p:pic>
    </p:spTree>
    <p:extLst>
      <p:ext uri="{BB962C8B-B14F-4D97-AF65-F5344CB8AC3E}">
        <p14:creationId xmlns:p14="http://schemas.microsoft.com/office/powerpoint/2010/main" val="314948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</TotalTime>
  <Words>165</Words>
  <Application>Microsoft Office PowerPoint</Application>
  <PresentationFormat>Широкий екран</PresentationFormat>
  <Paragraphs>15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6" baseType="lpstr">
      <vt:lpstr>Arial</vt:lpstr>
      <vt:lpstr>Garamond</vt:lpstr>
      <vt:lpstr>Природа</vt:lpstr>
      <vt:lpstr>Властивості та характеристики екосистем</vt:lpstr>
      <vt:lpstr>ЕКОСИСТЕМА</vt:lpstr>
      <vt:lpstr>У складі будь-якої екосистеми є два основних компоненти: неживий (абіотичний) і живий (біотичний)</vt:lpstr>
      <vt:lpstr>У складі угруповання виокремлюють три відмінні за функцією й типом жив­лення групи популяцій: продуценти, консументи й редуценти</vt:lpstr>
      <vt:lpstr>Продуценти — це автотрофні організми, які здатні перетворювати неорга­нічні сполуки на органічні й використовувати останні для побудови власного організму</vt:lpstr>
      <vt:lpstr>Консументи — гетеротрофні організми, які живляться ін­шими організмами(хижаки, паразити)</vt:lpstr>
      <vt:lpstr>Редуценти — це гетеротрофні організми екосистем, які отримують органічні речовини, живлячись рештками живих організмів, або продуктів їхньої життєдіяльності(гриби,бактерії)</vt:lpstr>
      <vt:lpstr>Трофічний рівень – сукупність організмів з однаковим типом живлення</vt:lpstr>
      <vt:lpstr> трофічна сітка</vt:lpstr>
      <vt:lpstr>Правило екологічної піраміди</vt:lpstr>
      <vt:lpstr>Цікавий факт трапився в Німеччині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Механізми регуляції густоти (щільності) та чисельності популяцій. Функціональна роль популяцій в екосистемах</dc:title>
  <dc:creator>Закликовська А.В.</dc:creator>
  <cp:lastModifiedBy>Закликовська А.В.</cp:lastModifiedBy>
  <cp:revision>15</cp:revision>
  <dcterms:created xsi:type="dcterms:W3CDTF">2020-01-29T17:00:52Z</dcterms:created>
  <dcterms:modified xsi:type="dcterms:W3CDTF">2021-08-23T14:18:03Z</dcterms:modified>
</cp:coreProperties>
</file>