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3" r:id="rId7"/>
    <p:sldId id="264" r:id="rId8"/>
    <p:sldId id="261" r:id="rId9"/>
    <p:sldId id="262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BA6-329E-476A-8C8E-0D0B69AD9BB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E53A9-29EE-41AB-915A-2EF377DD5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7831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BA6-329E-476A-8C8E-0D0B69AD9BB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E53A9-29EE-41AB-915A-2EF377DD5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938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BA6-329E-476A-8C8E-0D0B69AD9BB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E53A9-29EE-41AB-915A-2EF377DD5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537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BA6-329E-476A-8C8E-0D0B69AD9BB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E53A9-29EE-41AB-915A-2EF377DD5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1311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BA6-329E-476A-8C8E-0D0B69AD9BB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E53A9-29EE-41AB-915A-2EF377DD5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710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BA6-329E-476A-8C8E-0D0B69AD9BB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E53A9-29EE-41AB-915A-2EF377DD5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26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BA6-329E-476A-8C8E-0D0B69AD9BB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E53A9-29EE-41AB-915A-2EF377DD5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7916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BA6-329E-476A-8C8E-0D0B69AD9BB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E53A9-29EE-41AB-915A-2EF377DD5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033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BA6-329E-476A-8C8E-0D0B69AD9BB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E53A9-29EE-41AB-915A-2EF377DD5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34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BA6-329E-476A-8C8E-0D0B69AD9BB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E53A9-29EE-41AB-915A-2EF377DD5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389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06BA6-329E-476A-8C8E-0D0B69AD9BB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3E53A9-29EE-41AB-915A-2EF377DD5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282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06BA6-329E-476A-8C8E-0D0B69AD9BB3}" type="datetimeFigureOut">
              <a:rPr lang="ru-RU" smtClean="0"/>
              <a:t>03.01.2019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3E53A9-29EE-41AB-915A-2EF377DD5F1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35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dirty="0" err="1" smtClean="0"/>
              <a:t>Загальний</a:t>
            </a:r>
            <a:r>
              <a:rPr lang="ru-RU" sz="6600" dirty="0" smtClean="0"/>
              <a:t> </a:t>
            </a:r>
            <a:r>
              <a:rPr lang="ru-RU" sz="6600" dirty="0" err="1" smtClean="0"/>
              <a:t>огляд</a:t>
            </a:r>
            <a:r>
              <a:rPr lang="ru-RU" sz="6600" dirty="0" smtClean="0"/>
              <a:t> </a:t>
            </a:r>
            <a:r>
              <a:rPr lang="ru-RU" sz="6600" dirty="0" err="1" smtClean="0"/>
              <a:t>Азії</a:t>
            </a:r>
            <a:r>
              <a:rPr lang="ru-RU" sz="6600" dirty="0" smtClean="0"/>
              <a:t>. </a:t>
            </a:r>
            <a:br>
              <a:rPr lang="ru-RU" sz="6600" dirty="0" smtClean="0"/>
            </a:br>
            <a:r>
              <a:rPr lang="ru-RU" sz="6600" dirty="0" err="1" smtClean="0"/>
              <a:t>Сучасна</a:t>
            </a:r>
            <a:r>
              <a:rPr lang="ru-RU" sz="6600" dirty="0" smtClean="0"/>
              <a:t> </a:t>
            </a:r>
            <a:r>
              <a:rPr lang="ru-RU" sz="6600" dirty="0" err="1" smtClean="0"/>
              <a:t>політична</a:t>
            </a:r>
            <a:r>
              <a:rPr lang="ru-RU" sz="6600" dirty="0" smtClean="0"/>
              <a:t> карта</a:t>
            </a:r>
            <a:endParaRPr lang="ru-RU" sz="6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509120"/>
            <a:ext cx="5098876" cy="1982896"/>
          </a:xfrm>
          <a:prstGeom prst="rect">
            <a:avLst/>
          </a:prstGeom>
          <a:noFill/>
          <a:ln w="3810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6973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err="1" smtClean="0"/>
              <a:t>Ліга</a:t>
            </a:r>
            <a:r>
              <a:rPr lang="ru-RU" sz="5400" b="1" dirty="0" smtClean="0"/>
              <a:t> </a:t>
            </a:r>
            <a:r>
              <a:rPr lang="ru-RU" sz="5400" b="1" dirty="0" err="1"/>
              <a:t>арабських</a:t>
            </a:r>
            <a:r>
              <a:rPr lang="ru-RU" sz="5400" b="1" dirty="0"/>
              <a:t> держав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368" y="1107945"/>
            <a:ext cx="8291264" cy="2736304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На </a:t>
            </a:r>
            <a:r>
              <a:rPr lang="ru-RU" dirty="0" err="1"/>
              <a:t>сьогоднішній</a:t>
            </a:r>
            <a:r>
              <a:rPr lang="ru-RU" dirty="0"/>
              <a:t> день </a:t>
            </a:r>
            <a:r>
              <a:rPr lang="ru-RU" dirty="0" smtClean="0"/>
              <a:t>ЛАД </a:t>
            </a:r>
            <a:r>
              <a:rPr lang="ru-RU" dirty="0" err="1"/>
              <a:t>поєднує</a:t>
            </a:r>
            <a:r>
              <a:rPr lang="ru-RU" dirty="0"/>
              <a:t> 22 </a:t>
            </a:r>
            <a:r>
              <a:rPr lang="ru-RU" dirty="0" err="1"/>
              <a:t>держави</a:t>
            </a:r>
            <a:r>
              <a:rPr lang="ru-RU" dirty="0"/>
              <a:t> </a:t>
            </a:r>
            <a:r>
              <a:rPr lang="ru-RU" dirty="0" err="1"/>
              <a:t>Північної</a:t>
            </a:r>
            <a:r>
              <a:rPr lang="ru-RU" dirty="0"/>
              <a:t> Африки й </a:t>
            </a:r>
            <a:r>
              <a:rPr lang="ru-RU" dirty="0" err="1"/>
              <a:t>Західної</a:t>
            </a:r>
            <a:r>
              <a:rPr lang="ru-RU" dirty="0"/>
              <a:t> </a:t>
            </a:r>
            <a:r>
              <a:rPr lang="ru-RU" dirty="0" err="1"/>
              <a:t>Азії</a:t>
            </a:r>
            <a:r>
              <a:rPr lang="ru-RU" dirty="0"/>
              <a:t> (</a:t>
            </a:r>
            <a:r>
              <a:rPr lang="ru-RU" dirty="0" err="1"/>
              <a:t>Сирія</a:t>
            </a:r>
            <a:r>
              <a:rPr lang="ru-RU" dirty="0"/>
              <a:t>, </a:t>
            </a:r>
            <a:r>
              <a:rPr lang="ru-RU" dirty="0" err="1"/>
              <a:t>Ірак</a:t>
            </a:r>
            <a:r>
              <a:rPr lang="ru-RU" dirty="0"/>
              <a:t>, </a:t>
            </a:r>
            <a:r>
              <a:rPr lang="ru-RU" dirty="0" err="1"/>
              <a:t>Ємен</a:t>
            </a:r>
            <a:r>
              <a:rPr lang="ru-RU" dirty="0"/>
              <a:t>, </a:t>
            </a:r>
            <a:r>
              <a:rPr lang="ru-RU" dirty="0" err="1"/>
              <a:t>Йорданія</a:t>
            </a:r>
            <a:r>
              <a:rPr lang="ru-RU" dirty="0"/>
              <a:t>, </a:t>
            </a:r>
            <a:r>
              <a:rPr lang="ru-RU" dirty="0" err="1"/>
              <a:t>Ліван</a:t>
            </a:r>
            <a:r>
              <a:rPr lang="ru-RU" dirty="0"/>
              <a:t>, </a:t>
            </a:r>
            <a:r>
              <a:rPr lang="ru-RU" dirty="0" err="1"/>
              <a:t>Саудівська</a:t>
            </a:r>
            <a:r>
              <a:rPr lang="ru-RU" dirty="0"/>
              <a:t> </a:t>
            </a:r>
            <a:r>
              <a:rPr lang="ru-RU" dirty="0" err="1"/>
              <a:t>Аравія</a:t>
            </a:r>
            <a:r>
              <a:rPr lang="ru-RU" dirty="0"/>
              <a:t>, </a:t>
            </a:r>
            <a:r>
              <a:rPr lang="ru-RU" dirty="0" err="1"/>
              <a:t>Лівія</a:t>
            </a:r>
            <a:r>
              <a:rPr lang="ru-RU" dirty="0"/>
              <a:t>, Кувейт, Бахрейн, Катар, Оман та ОАЕ</a:t>
            </a:r>
            <a:r>
              <a:rPr lang="ru-RU" dirty="0" smtClean="0"/>
              <a:t>).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 err="1"/>
              <a:t>Керівні</a:t>
            </a:r>
            <a:r>
              <a:rPr lang="ru-RU" dirty="0"/>
              <a:t>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розташовані</a:t>
            </a:r>
            <a:r>
              <a:rPr lang="ru-RU" dirty="0"/>
              <a:t> в </a:t>
            </a:r>
            <a:r>
              <a:rPr lang="ru-RU" dirty="0" err="1"/>
              <a:t>Каїрі</a:t>
            </a:r>
            <a:r>
              <a:rPr lang="ru-RU" dirty="0"/>
              <a:t> (</a:t>
            </a:r>
            <a:r>
              <a:rPr lang="ru-RU" dirty="0" err="1"/>
              <a:t>Єгипет</a:t>
            </a:r>
            <a:r>
              <a:rPr lang="ru-RU" dirty="0" smtClean="0"/>
              <a:t>).</a:t>
            </a:r>
          </a:p>
          <a:p>
            <a:pPr marL="0" indent="0" algn="just">
              <a:buNone/>
            </a:pPr>
            <a:r>
              <a:rPr lang="ru-RU" dirty="0" smtClean="0"/>
              <a:t> </a:t>
            </a:r>
            <a:r>
              <a:rPr lang="ru-RU" dirty="0"/>
              <a:t>Основною метою ЛАД є </a:t>
            </a:r>
            <a:r>
              <a:rPr lang="ru-RU" dirty="0" err="1"/>
              <a:t>налагодження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державами-членами;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співпраці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державами-членами в </a:t>
            </a:r>
            <a:r>
              <a:rPr lang="ru-RU" dirty="0" err="1"/>
              <a:t>економічній</a:t>
            </a:r>
            <a:r>
              <a:rPr lang="ru-RU" dirty="0"/>
              <a:t>, </a:t>
            </a:r>
            <a:r>
              <a:rPr lang="ru-RU" dirty="0" err="1"/>
              <a:t>фінансовій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сферах.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err="1" smtClean="0"/>
              <a:t>Подальший</a:t>
            </a:r>
            <a:r>
              <a:rPr lang="ru-RU" dirty="0" smtClean="0"/>
              <a:t> </a:t>
            </a:r>
            <a:r>
              <a:rPr lang="ru-RU" dirty="0" err="1"/>
              <a:t>розвиток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перетворення</a:t>
            </a:r>
            <a:r>
              <a:rPr lang="ru-RU" dirty="0"/>
              <a:t> ЛАД на </a:t>
            </a:r>
            <a:r>
              <a:rPr lang="ru-RU" dirty="0" err="1"/>
              <a:t>арабський</a:t>
            </a:r>
            <a:r>
              <a:rPr lang="ru-RU" dirty="0"/>
              <a:t> союз за </a:t>
            </a:r>
            <a:r>
              <a:rPr lang="ru-RU" dirty="0" err="1"/>
              <a:t>аналогією</a:t>
            </a:r>
            <a:r>
              <a:rPr lang="ru-RU" dirty="0"/>
              <a:t> з ЄС. </a:t>
            </a: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У </a:t>
            </a:r>
            <a:r>
              <a:rPr lang="ru-RU" dirty="0"/>
              <a:t>2015 р. </a:t>
            </a:r>
            <a:r>
              <a:rPr lang="ru-RU" dirty="0" err="1"/>
              <a:t>держави-учасниці</a:t>
            </a:r>
            <a:r>
              <a:rPr lang="ru-RU" dirty="0"/>
              <a:t> </a:t>
            </a:r>
            <a:r>
              <a:rPr lang="ru-RU" dirty="0" err="1"/>
              <a:t>підписали</a:t>
            </a:r>
            <a:r>
              <a:rPr lang="ru-RU" dirty="0"/>
              <a:t> протокол про </a:t>
            </a:r>
            <a:r>
              <a:rPr lang="ru-RU" dirty="0" err="1"/>
              <a:t>формування</a:t>
            </a:r>
            <a:r>
              <a:rPr lang="ru-RU" dirty="0"/>
              <a:t> </a:t>
            </a:r>
            <a:r>
              <a:rPr lang="ru-RU" dirty="0" err="1"/>
              <a:t>арабських</a:t>
            </a:r>
            <a:r>
              <a:rPr lang="ru-RU" dirty="0"/>
              <a:t> </a:t>
            </a:r>
            <a:r>
              <a:rPr lang="ru-RU" dirty="0" err="1"/>
              <a:t>збройних</a:t>
            </a:r>
            <a:r>
              <a:rPr lang="ru-RU" dirty="0"/>
              <a:t> </a:t>
            </a:r>
            <a:r>
              <a:rPr lang="ru-RU" dirty="0" smtClean="0"/>
              <a:t>сил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990" y="3861048"/>
            <a:ext cx="2465809" cy="2880320"/>
          </a:xfrm>
          <a:prstGeom prst="rect">
            <a:avLst/>
          </a:prstGeom>
          <a:noFill/>
          <a:ln w="3810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2465809" cy="2808312"/>
          </a:xfrm>
          <a:prstGeom prst="rect">
            <a:avLst/>
          </a:prstGeom>
          <a:noFill/>
          <a:ln w="3810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Picture 2" descr="C:\Users\User\Desktop\image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5" y="3861048"/>
            <a:ext cx="3524250" cy="2880320"/>
          </a:xfrm>
          <a:prstGeom prst="rect">
            <a:avLst/>
          </a:prstGeom>
          <a:noFill/>
          <a:ln w="3810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722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b="1" dirty="0" smtClean="0"/>
              <a:t>Завдання</a:t>
            </a:r>
            <a:endParaRPr lang="ru-RU" sz="7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4000" dirty="0" err="1" smtClean="0"/>
              <a:t>Дослідіть</a:t>
            </a:r>
            <a:r>
              <a:rPr lang="ru-RU" sz="4000" dirty="0" smtClean="0"/>
              <a:t> </a:t>
            </a:r>
            <a:r>
              <a:rPr lang="ru-RU" sz="4000" dirty="0"/>
              <a:t>один </a:t>
            </a:r>
            <a:r>
              <a:rPr lang="ru-RU" sz="4000" dirty="0" err="1"/>
              <a:t>із</a:t>
            </a:r>
            <a:r>
              <a:rPr lang="ru-RU" sz="4000" dirty="0"/>
              <a:t> </a:t>
            </a:r>
            <a:r>
              <a:rPr lang="ru-RU" sz="4000" dirty="0" err="1"/>
              <a:t>міждержавних</a:t>
            </a:r>
            <a:r>
              <a:rPr lang="ru-RU" sz="4000" dirty="0"/>
              <a:t> </a:t>
            </a:r>
            <a:r>
              <a:rPr lang="ru-RU" sz="4000" dirty="0" err="1"/>
              <a:t>конфліктів</a:t>
            </a:r>
            <a:r>
              <a:rPr lang="ru-RU" sz="4000" dirty="0"/>
              <a:t> в </a:t>
            </a:r>
            <a:r>
              <a:rPr lang="ru-RU" sz="4000" dirty="0" err="1"/>
              <a:t>Азії</a:t>
            </a:r>
            <a:r>
              <a:rPr lang="ru-RU" sz="4000" dirty="0"/>
              <a:t> (за </a:t>
            </a:r>
            <a:r>
              <a:rPr lang="ru-RU" sz="4000" dirty="0" err="1"/>
              <a:t>власним</a:t>
            </a:r>
            <a:r>
              <a:rPr lang="ru-RU" sz="4000" dirty="0"/>
              <a:t> </a:t>
            </a:r>
            <a:r>
              <a:rPr lang="ru-RU" sz="4000" dirty="0" err="1"/>
              <a:t>вибором</a:t>
            </a:r>
            <a:r>
              <a:rPr lang="ru-RU" sz="4000" dirty="0"/>
              <a:t>). </a:t>
            </a:r>
            <a:endParaRPr lang="ru-RU" sz="4000" dirty="0" smtClean="0"/>
          </a:p>
          <a:p>
            <a:pPr algn="just"/>
            <a:r>
              <a:rPr lang="ru-RU" sz="4000" dirty="0" err="1" smtClean="0"/>
              <a:t>Дізнайтеся</a:t>
            </a:r>
            <a:r>
              <a:rPr lang="ru-RU" sz="4000" dirty="0" smtClean="0"/>
              <a:t> </a:t>
            </a:r>
            <a:r>
              <a:rPr lang="ru-RU" sz="4000" dirty="0"/>
              <a:t>про причини </a:t>
            </a:r>
            <a:r>
              <a:rPr lang="ru-RU" sz="4000" dirty="0" err="1"/>
              <a:t>конфлікту</a:t>
            </a:r>
            <a:r>
              <a:rPr lang="ru-RU" sz="4000" dirty="0"/>
              <a:t> та </a:t>
            </a:r>
            <a:r>
              <a:rPr lang="ru-RU" sz="4000" dirty="0" err="1"/>
              <a:t>запропонуйте</a:t>
            </a:r>
            <a:r>
              <a:rPr lang="ru-RU" sz="4000" dirty="0"/>
              <a:t> </a:t>
            </a:r>
            <a:r>
              <a:rPr lang="ru-RU" sz="4000" dirty="0" err="1"/>
              <a:t>можливі</a:t>
            </a:r>
            <a:r>
              <a:rPr lang="ru-RU" sz="4000" dirty="0"/>
              <a:t> шляхи </a:t>
            </a:r>
            <a:r>
              <a:rPr lang="ru-RU" sz="4000" dirty="0" err="1"/>
              <a:t>його</a:t>
            </a:r>
            <a:r>
              <a:rPr lang="ru-RU" sz="4000" dirty="0"/>
              <a:t> </a:t>
            </a:r>
            <a:r>
              <a:rPr lang="ru-RU" sz="4000" dirty="0" err="1"/>
              <a:t>розв’язання</a:t>
            </a:r>
            <a:r>
              <a:rPr lang="ru-RU" sz="4000" dirty="0"/>
              <a:t>.</a:t>
            </a:r>
          </a:p>
          <a:p>
            <a:pPr algn="just"/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368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Азія</a:t>
            </a:r>
            <a:r>
              <a:rPr lang="ru-RU" b="1" dirty="0" smtClean="0"/>
              <a:t> — </a:t>
            </a:r>
            <a:r>
              <a:rPr lang="ru-RU" b="1" dirty="0" err="1" smtClean="0"/>
              <a:t>це</a:t>
            </a:r>
            <a:r>
              <a:rPr lang="ru-RU" b="1" dirty="0" smtClean="0"/>
              <a:t> </a:t>
            </a:r>
            <a:r>
              <a:rPr lang="ru-RU" b="1" dirty="0" err="1" smtClean="0"/>
              <a:t>найбільша</a:t>
            </a:r>
            <a:r>
              <a:rPr lang="ru-RU" b="1" dirty="0" smtClean="0"/>
              <a:t> </a:t>
            </a:r>
            <a:r>
              <a:rPr lang="ru-RU" b="1" dirty="0" err="1" smtClean="0"/>
              <a:t>частина</a:t>
            </a:r>
            <a:r>
              <a:rPr lang="ru-RU" b="1" dirty="0" smtClean="0"/>
              <a:t> </a:t>
            </a:r>
            <a:r>
              <a:rPr lang="ru-RU" b="1" dirty="0" err="1" smtClean="0"/>
              <a:t>світу</a:t>
            </a:r>
            <a:endParaRPr lang="ru-RU" b="1" dirty="0"/>
          </a:p>
        </p:txBody>
      </p:sp>
      <p:pic>
        <p:nvPicPr>
          <p:cNvPr id="1026" name="Picture 2" descr="C:\Users\User\Desktop\image07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661" y="1364138"/>
            <a:ext cx="6192688" cy="4608512"/>
          </a:xfrm>
          <a:prstGeom prst="rect">
            <a:avLst/>
          </a:prstGeom>
          <a:noFill/>
          <a:ln w="3810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87824" y="5993610"/>
            <a:ext cx="30123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 </a:t>
            </a:r>
            <a:r>
              <a:rPr lang="ru-RU" sz="3200" dirty="0" err="1" smtClean="0"/>
              <a:t>Субрегіони</a:t>
            </a:r>
            <a:r>
              <a:rPr lang="ru-RU" sz="3200" dirty="0" smtClean="0"/>
              <a:t> </a:t>
            </a:r>
            <a:r>
              <a:rPr lang="ru-RU" sz="3200" dirty="0" err="1" smtClean="0"/>
              <a:t>Азії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870734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800" b="1" dirty="0" smtClean="0"/>
              <a:t>Економіко – географічне положення</a:t>
            </a:r>
            <a:endParaRPr lang="ru-RU" sz="3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err="1"/>
              <a:t>Х</a:t>
            </a:r>
            <a:r>
              <a:rPr lang="ru-RU" dirty="0" err="1" smtClean="0"/>
              <a:t>арактеризується</a:t>
            </a:r>
            <a:r>
              <a:rPr lang="ru-RU" dirty="0" smtClean="0"/>
              <a:t> </a:t>
            </a:r>
            <a:r>
              <a:rPr lang="ru-RU" dirty="0" err="1" smtClean="0"/>
              <a:t>трьома</a:t>
            </a:r>
            <a:r>
              <a:rPr lang="ru-RU" dirty="0" smtClean="0"/>
              <a:t> </a:t>
            </a:r>
            <a:r>
              <a:rPr lang="ru-RU" dirty="0" err="1" smtClean="0"/>
              <a:t>основними</a:t>
            </a:r>
            <a:r>
              <a:rPr lang="ru-RU" dirty="0" smtClean="0"/>
              <a:t> рисами:</a:t>
            </a:r>
          </a:p>
          <a:p>
            <a:pPr algn="just"/>
            <a:r>
              <a:rPr lang="ru-RU" dirty="0" smtClean="0"/>
              <a:t>1) </a:t>
            </a:r>
            <a:r>
              <a:rPr lang="ru-RU" dirty="0" err="1" smtClean="0"/>
              <a:t>Приморське</a:t>
            </a:r>
            <a:r>
              <a:rPr lang="ru-RU" dirty="0" smtClean="0"/>
              <a:t> </a:t>
            </a:r>
            <a:r>
              <a:rPr lang="ru-RU" dirty="0" err="1" smtClean="0"/>
              <a:t>положення</a:t>
            </a:r>
            <a:r>
              <a:rPr lang="ru-RU" dirty="0" smtClean="0"/>
              <a:t> </a:t>
            </a:r>
            <a:r>
              <a:rPr lang="ru-RU" dirty="0" err="1" smtClean="0"/>
              <a:t>більшості</a:t>
            </a:r>
            <a:r>
              <a:rPr lang="ru-RU" dirty="0" smtClean="0"/>
              <a:t> держав, яке </a:t>
            </a:r>
            <a:r>
              <a:rPr lang="ru-RU" dirty="0" err="1" smtClean="0"/>
              <a:t>забезпечує</a:t>
            </a:r>
            <a:r>
              <a:rPr lang="ru-RU" dirty="0" smtClean="0"/>
              <a:t> </a:t>
            </a:r>
            <a:r>
              <a:rPr lang="ru-RU" dirty="0" err="1" smtClean="0"/>
              <a:t>вихід</a:t>
            </a:r>
            <a:r>
              <a:rPr lang="ru-RU" dirty="0" smtClean="0"/>
              <a:t> до </a:t>
            </a:r>
            <a:r>
              <a:rPr lang="ru-RU" dirty="0" err="1" smtClean="0"/>
              <a:t>морів</a:t>
            </a:r>
            <a:r>
              <a:rPr lang="ru-RU" dirty="0" smtClean="0"/>
              <a:t> Тихого, </a:t>
            </a:r>
            <a:r>
              <a:rPr lang="ru-RU" dirty="0" err="1" smtClean="0"/>
              <a:t>Індійського</a:t>
            </a:r>
            <a:r>
              <a:rPr lang="ru-RU" dirty="0" smtClean="0"/>
              <a:t> й </a:t>
            </a:r>
            <a:r>
              <a:rPr lang="ru-RU" dirty="0" err="1" smtClean="0"/>
              <a:t>Атлантичного</a:t>
            </a:r>
            <a:r>
              <a:rPr lang="ru-RU" dirty="0" smtClean="0"/>
              <a:t> </a:t>
            </a:r>
            <a:r>
              <a:rPr lang="ru-RU" dirty="0" err="1" smtClean="0"/>
              <a:t>океанів</a:t>
            </a:r>
            <a:r>
              <a:rPr lang="ru-RU" dirty="0" smtClean="0"/>
              <a:t>. </a:t>
            </a:r>
            <a:r>
              <a:rPr lang="ru-RU" dirty="0" err="1" smtClean="0"/>
              <a:t>Багато</a:t>
            </a:r>
            <a:r>
              <a:rPr lang="ru-RU" dirty="0" smtClean="0"/>
              <a:t> </a:t>
            </a:r>
            <a:r>
              <a:rPr lang="ru-RU" dirty="0" err="1" smtClean="0"/>
              <a:t>країн</a:t>
            </a:r>
            <a:r>
              <a:rPr lang="ru-RU" dirty="0" smtClean="0"/>
              <a:t>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протяжну</a:t>
            </a:r>
            <a:r>
              <a:rPr lang="ru-RU" dirty="0" smtClean="0"/>
              <a:t> й </a:t>
            </a:r>
            <a:r>
              <a:rPr lang="ru-RU" dirty="0" err="1" smtClean="0"/>
              <a:t>досить</a:t>
            </a:r>
            <a:r>
              <a:rPr lang="ru-RU" dirty="0" smtClean="0"/>
              <a:t> </a:t>
            </a:r>
            <a:r>
              <a:rPr lang="ru-RU" dirty="0" err="1" smtClean="0"/>
              <a:t>порізану</a:t>
            </a:r>
            <a:r>
              <a:rPr lang="ru-RU" dirty="0" smtClean="0"/>
              <a:t> </a:t>
            </a:r>
            <a:r>
              <a:rPr lang="ru-RU" dirty="0" err="1" smtClean="0"/>
              <a:t>берегову</a:t>
            </a:r>
            <a:r>
              <a:rPr lang="ru-RU" dirty="0" smtClean="0"/>
              <a:t> </a:t>
            </a:r>
            <a:r>
              <a:rPr lang="ru-RU" dirty="0" err="1" smtClean="0"/>
              <a:t>лінію</a:t>
            </a:r>
            <a:r>
              <a:rPr lang="ru-RU" dirty="0" smtClean="0"/>
              <a:t>. </a:t>
            </a:r>
            <a:r>
              <a:rPr lang="ru-RU" dirty="0" err="1" smtClean="0"/>
              <a:t>Деякі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 </a:t>
            </a:r>
            <a:r>
              <a:rPr lang="ru-RU" dirty="0" err="1" smtClean="0"/>
              <a:t>мають</a:t>
            </a:r>
            <a:r>
              <a:rPr lang="ru-RU" dirty="0" smtClean="0"/>
              <a:t> </a:t>
            </a:r>
            <a:r>
              <a:rPr lang="ru-RU" dirty="0" err="1" smtClean="0"/>
              <a:t>острівне</a:t>
            </a:r>
            <a:r>
              <a:rPr lang="ru-RU" dirty="0" smtClean="0"/>
              <a:t> </a:t>
            </a:r>
            <a:r>
              <a:rPr lang="ru-RU" dirty="0" err="1" smtClean="0"/>
              <a:t>положення</a:t>
            </a:r>
            <a:r>
              <a:rPr lang="ru-RU" dirty="0" smtClean="0"/>
              <a:t>, є </a:t>
            </a:r>
            <a:r>
              <a:rPr lang="ru-RU" dirty="0" err="1" smtClean="0"/>
              <a:t>країни-архіпелаги</a:t>
            </a:r>
            <a:r>
              <a:rPr lang="ru-RU" dirty="0" smtClean="0"/>
              <a:t>. Через моря, затоки й протоки </a:t>
            </a:r>
            <a:r>
              <a:rPr lang="ru-RU" dirty="0" err="1" smtClean="0"/>
              <a:t>проходять</a:t>
            </a:r>
            <a:r>
              <a:rPr lang="ru-RU" dirty="0" smtClean="0"/>
              <a:t> </a:t>
            </a:r>
            <a:r>
              <a:rPr lang="ru-RU" dirty="0" err="1" smtClean="0"/>
              <a:t>морські</a:t>
            </a:r>
            <a:r>
              <a:rPr lang="ru-RU" dirty="0" smtClean="0"/>
              <a:t> шляхи. Особливо велика </a:t>
            </a:r>
            <a:r>
              <a:rPr lang="ru-RU" dirty="0" err="1" smtClean="0"/>
              <a:t>кількість</a:t>
            </a:r>
            <a:r>
              <a:rPr lang="ru-RU" dirty="0" smtClean="0"/>
              <a:t> суден </a:t>
            </a:r>
            <a:r>
              <a:rPr lang="ru-RU" dirty="0" err="1" smtClean="0"/>
              <a:t>прямує</a:t>
            </a:r>
            <a:r>
              <a:rPr lang="ru-RU" dirty="0" smtClean="0"/>
              <a:t> через </a:t>
            </a:r>
            <a:r>
              <a:rPr lang="ru-RU" dirty="0" err="1" smtClean="0"/>
              <a:t>Малаккську</a:t>
            </a:r>
            <a:r>
              <a:rPr lang="ru-RU" dirty="0" smtClean="0"/>
              <a:t> та </a:t>
            </a:r>
            <a:r>
              <a:rPr lang="ru-RU" dirty="0" err="1" smtClean="0"/>
              <a:t>Ормузьку</a:t>
            </a:r>
            <a:r>
              <a:rPr lang="ru-RU" dirty="0" smtClean="0"/>
              <a:t> протоки, </a:t>
            </a:r>
            <a:r>
              <a:rPr lang="ru-RU" dirty="0" err="1" smtClean="0"/>
              <a:t>Перську</a:t>
            </a:r>
            <a:r>
              <a:rPr lang="ru-RU" dirty="0" smtClean="0"/>
              <a:t>, </a:t>
            </a:r>
            <a:r>
              <a:rPr lang="ru-RU" dirty="0" err="1" smtClean="0"/>
              <a:t>Бенгальську</a:t>
            </a:r>
            <a:r>
              <a:rPr lang="ru-RU" dirty="0" smtClean="0"/>
              <a:t> й </a:t>
            </a:r>
            <a:r>
              <a:rPr lang="ru-RU" dirty="0" err="1" smtClean="0"/>
              <a:t>Оманську</a:t>
            </a:r>
            <a:r>
              <a:rPr lang="ru-RU" dirty="0" smtClean="0"/>
              <a:t> затоки, </a:t>
            </a:r>
            <a:r>
              <a:rPr lang="ru-RU" dirty="0" err="1" smtClean="0"/>
              <a:t>Аравійське</a:t>
            </a:r>
            <a:r>
              <a:rPr lang="ru-RU" dirty="0" smtClean="0"/>
              <a:t> море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 2) </a:t>
            </a:r>
            <a:r>
              <a:rPr lang="ru-RU" dirty="0" err="1" smtClean="0"/>
              <a:t>Сусідське</a:t>
            </a:r>
            <a:r>
              <a:rPr lang="ru-RU" dirty="0" smtClean="0"/>
              <a:t> </a:t>
            </a:r>
            <a:r>
              <a:rPr lang="ru-RU" dirty="0" err="1" smtClean="0"/>
              <a:t>положення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надає</a:t>
            </a:r>
            <a:r>
              <a:rPr lang="ru-RU" dirty="0" smtClean="0"/>
              <a:t> </a:t>
            </a:r>
            <a:r>
              <a:rPr lang="ru-RU" dirty="0" err="1" smtClean="0"/>
              <a:t>переваги</a:t>
            </a:r>
            <a:r>
              <a:rPr lang="ru-RU" dirty="0" smtClean="0"/>
              <a:t> у </a:t>
            </a:r>
            <a:r>
              <a:rPr lang="ru-RU" dirty="0" err="1" smtClean="0"/>
              <a:t>виборі</a:t>
            </a:r>
            <a:r>
              <a:rPr lang="ru-RU" dirty="0" smtClean="0"/>
              <a:t> </a:t>
            </a:r>
            <a:r>
              <a:rPr lang="ru-RU" dirty="0" err="1" smtClean="0"/>
              <a:t>близьких</a:t>
            </a:r>
            <a:r>
              <a:rPr lang="ru-RU" dirty="0" smtClean="0"/>
              <a:t> </a:t>
            </a:r>
            <a:r>
              <a:rPr lang="ru-RU" dirty="0" err="1" smtClean="0"/>
              <a:t>зовнішньополітичних</a:t>
            </a:r>
            <a:r>
              <a:rPr lang="ru-RU" dirty="0" smtClean="0"/>
              <a:t> та </a:t>
            </a:r>
            <a:r>
              <a:rPr lang="ru-RU" dirty="0" err="1" smtClean="0"/>
              <a:t>економічних</a:t>
            </a:r>
            <a:r>
              <a:rPr lang="ru-RU" dirty="0" smtClean="0"/>
              <a:t> </a:t>
            </a:r>
            <a:r>
              <a:rPr lang="ru-RU" dirty="0" err="1" smtClean="0"/>
              <a:t>партнерів</a:t>
            </a:r>
            <a:endParaRPr lang="ru-RU" dirty="0" smtClean="0"/>
          </a:p>
          <a:p>
            <a:pPr algn="just"/>
            <a:r>
              <a:rPr lang="ru-RU" dirty="0" smtClean="0"/>
              <a:t> 3) </a:t>
            </a:r>
            <a:r>
              <a:rPr lang="ru-RU" dirty="0" err="1" smtClean="0"/>
              <a:t>Внутрішньоконтинентальне</a:t>
            </a:r>
            <a:r>
              <a:rPr lang="ru-RU" dirty="0" smtClean="0"/>
              <a:t> </a:t>
            </a:r>
            <a:r>
              <a:rPr lang="ru-RU" dirty="0" err="1" smtClean="0"/>
              <a:t>положення</a:t>
            </a:r>
            <a:r>
              <a:rPr lang="ru-RU" dirty="0" smtClean="0"/>
              <a:t> </a:t>
            </a:r>
            <a:r>
              <a:rPr lang="ru-RU" dirty="0" err="1" smtClean="0"/>
              <a:t>окремих</a:t>
            </a:r>
            <a:r>
              <a:rPr lang="ru-RU" dirty="0" smtClean="0"/>
              <a:t> </a:t>
            </a:r>
            <a:r>
              <a:rPr lang="ru-RU" dirty="0" err="1" smtClean="0"/>
              <a:t>країн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ускладнює</a:t>
            </a:r>
            <a:r>
              <a:rPr lang="ru-RU" dirty="0" smtClean="0"/>
              <a:t> </a:t>
            </a:r>
            <a:r>
              <a:rPr lang="ru-RU" dirty="0" err="1" smtClean="0"/>
              <a:t>їхні</a:t>
            </a:r>
            <a:r>
              <a:rPr lang="ru-RU" dirty="0" smtClean="0"/>
              <a:t> </a:t>
            </a:r>
            <a:r>
              <a:rPr lang="ru-RU" dirty="0" err="1" smtClean="0"/>
              <a:t>зовнішньоекономічні</a:t>
            </a:r>
            <a:r>
              <a:rPr lang="ru-RU" dirty="0" smtClean="0"/>
              <a:t> </a:t>
            </a:r>
            <a:r>
              <a:rPr lang="ru-RU" dirty="0" err="1" smtClean="0"/>
              <a:t>зв’язки</a:t>
            </a:r>
            <a:r>
              <a:rPr lang="ru-RU" dirty="0" smtClean="0"/>
              <a:t>: </a:t>
            </a:r>
            <a:r>
              <a:rPr lang="ru-RU" dirty="0" err="1" smtClean="0"/>
              <a:t>наприклад</a:t>
            </a:r>
            <a:r>
              <a:rPr lang="ru-RU" dirty="0" smtClean="0"/>
              <a:t> </a:t>
            </a:r>
            <a:r>
              <a:rPr lang="ru-RU" dirty="0" err="1" smtClean="0"/>
              <a:t>Афганістан</a:t>
            </a:r>
            <a:r>
              <a:rPr lang="ru-RU" dirty="0" smtClean="0"/>
              <a:t>, Киргизстан, Непал, Бутан, </a:t>
            </a:r>
            <a:r>
              <a:rPr lang="ru-RU" dirty="0" err="1" smtClean="0"/>
              <a:t>Монголія</a:t>
            </a:r>
            <a:r>
              <a:rPr lang="ru-RU" dirty="0" smtClean="0"/>
              <a:t>, Лаос.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554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b="1" dirty="0" err="1" smtClean="0"/>
              <a:t>Сучасна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політична</a:t>
            </a:r>
            <a:r>
              <a:rPr lang="ru-RU" sz="4800" b="1" dirty="0" smtClean="0"/>
              <a:t> карта </a:t>
            </a:r>
            <a:r>
              <a:rPr lang="ru-RU" sz="4800" b="1" dirty="0" err="1" smtClean="0"/>
              <a:t>Азії</a:t>
            </a:r>
            <a:r>
              <a:rPr lang="ru-RU" sz="4800" b="1" dirty="0" smtClean="0"/>
              <a:t> </a:t>
            </a:r>
            <a:endParaRPr lang="ru-RU" sz="4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err="1" smtClean="0"/>
              <a:t>Азія</a:t>
            </a:r>
            <a:r>
              <a:rPr lang="ru-RU" dirty="0" smtClean="0"/>
              <a:t> </a:t>
            </a:r>
            <a:r>
              <a:rPr lang="ru-RU" dirty="0" err="1" smtClean="0"/>
              <a:t>налічує</a:t>
            </a:r>
            <a:r>
              <a:rPr lang="ru-RU" dirty="0" smtClean="0"/>
              <a:t> 48 держав і </a:t>
            </a:r>
            <a:r>
              <a:rPr lang="ru-RU" dirty="0" err="1" smtClean="0"/>
              <a:t>територій</a:t>
            </a:r>
            <a:r>
              <a:rPr lang="ru-RU" dirty="0" smtClean="0"/>
              <a:t> (без </a:t>
            </a:r>
            <a:r>
              <a:rPr lang="ru-RU" dirty="0" err="1" smtClean="0"/>
              <a:t>урахування</a:t>
            </a:r>
            <a:r>
              <a:rPr lang="ru-RU" dirty="0" smtClean="0"/>
              <a:t> </a:t>
            </a:r>
            <a:r>
              <a:rPr lang="ru-RU" dirty="0" err="1" smtClean="0"/>
              <a:t>Росії</a:t>
            </a:r>
            <a:r>
              <a:rPr lang="ru-RU" dirty="0" smtClean="0"/>
              <a:t>). </a:t>
            </a:r>
            <a:r>
              <a:rPr lang="ru-RU" dirty="0" err="1" smtClean="0"/>
              <a:t>Із</a:t>
            </a:r>
            <a:r>
              <a:rPr lang="ru-RU" dirty="0" smtClean="0"/>
              <a:t> них 47 </a:t>
            </a:r>
            <a:r>
              <a:rPr lang="ru-RU" dirty="0" err="1" smtClean="0"/>
              <a:t>країн</a:t>
            </a:r>
            <a:r>
              <a:rPr lang="ru-RU" dirty="0" smtClean="0"/>
              <a:t> є </a:t>
            </a:r>
            <a:r>
              <a:rPr lang="ru-RU" dirty="0" err="1" smtClean="0"/>
              <a:t>суверенними</a:t>
            </a:r>
            <a:r>
              <a:rPr lang="ru-RU" dirty="0" smtClean="0"/>
              <a:t>. Тайвань (</a:t>
            </a:r>
            <a:r>
              <a:rPr lang="ru-RU" dirty="0" err="1" smtClean="0"/>
              <a:t>Китайська</a:t>
            </a:r>
            <a:r>
              <a:rPr lang="ru-RU" dirty="0" smtClean="0"/>
              <a:t> </a:t>
            </a:r>
            <a:r>
              <a:rPr lang="ru-RU" dirty="0" err="1" smtClean="0"/>
              <a:t>республіка</a:t>
            </a:r>
            <a:r>
              <a:rPr lang="ru-RU" dirty="0" smtClean="0"/>
              <a:t>) </a:t>
            </a:r>
            <a:r>
              <a:rPr lang="ru-RU" dirty="0" err="1" smtClean="0"/>
              <a:t>вважають</a:t>
            </a:r>
            <a:r>
              <a:rPr lang="ru-RU" dirty="0" smtClean="0"/>
              <a:t> </a:t>
            </a:r>
            <a:r>
              <a:rPr lang="ru-RU" dirty="0" err="1" smtClean="0"/>
              <a:t>частково</a:t>
            </a:r>
            <a:r>
              <a:rPr lang="ru-RU" dirty="0" smtClean="0"/>
              <a:t> </a:t>
            </a:r>
            <a:r>
              <a:rPr lang="ru-RU" dirty="0" err="1" smtClean="0"/>
              <a:t>визнаною</a:t>
            </a:r>
            <a:r>
              <a:rPr lang="ru-RU" dirty="0" smtClean="0"/>
              <a:t> державою, яка </a:t>
            </a:r>
            <a:r>
              <a:rPr lang="ru-RU" dirty="0" err="1" smtClean="0"/>
              <a:t>юридично</a:t>
            </a:r>
            <a:r>
              <a:rPr lang="ru-RU" dirty="0" smtClean="0"/>
              <a:t> </a:t>
            </a:r>
            <a:r>
              <a:rPr lang="ru-RU" dirty="0" err="1" smtClean="0"/>
              <a:t>являє</a:t>
            </a:r>
            <a:r>
              <a:rPr lang="ru-RU" dirty="0" smtClean="0"/>
              <a:t> собою одну з </a:t>
            </a:r>
            <a:r>
              <a:rPr lang="ru-RU" dirty="0" err="1" smtClean="0"/>
              <a:t>провінцій</a:t>
            </a:r>
            <a:r>
              <a:rPr lang="ru-RU" dirty="0" smtClean="0"/>
              <a:t> Китаю. </a:t>
            </a:r>
          </a:p>
          <a:p>
            <a:pPr algn="just"/>
            <a:r>
              <a:rPr lang="ru-RU" dirty="0" smtClean="0"/>
              <a:t>В </a:t>
            </a:r>
            <a:r>
              <a:rPr lang="ru-RU" dirty="0" err="1" smtClean="0"/>
              <a:t>Азіатському</a:t>
            </a:r>
            <a:r>
              <a:rPr lang="ru-RU" dirty="0" smtClean="0"/>
              <a:t> </a:t>
            </a:r>
            <a:r>
              <a:rPr lang="ru-RU" dirty="0" err="1" smtClean="0"/>
              <a:t>регіоні</a:t>
            </a:r>
            <a:r>
              <a:rPr lang="ru-RU" dirty="0" smtClean="0"/>
              <a:t> </a:t>
            </a:r>
            <a:r>
              <a:rPr lang="ru-RU" dirty="0" err="1" smtClean="0"/>
              <a:t>розташовано</a:t>
            </a:r>
            <a:r>
              <a:rPr lang="ru-RU" dirty="0" smtClean="0"/>
              <a:t> </a:t>
            </a:r>
            <a:r>
              <a:rPr lang="ru-RU" dirty="0" err="1" smtClean="0"/>
              <a:t>найбільше</a:t>
            </a:r>
            <a:r>
              <a:rPr lang="ru-RU" dirty="0" smtClean="0"/>
              <a:t> </a:t>
            </a:r>
            <a:r>
              <a:rPr lang="ru-RU" dirty="0" err="1" smtClean="0"/>
              <a:t>монархій</a:t>
            </a:r>
            <a:r>
              <a:rPr lang="ru-RU" dirty="0" smtClean="0"/>
              <a:t> — 13.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конституційних</a:t>
            </a:r>
            <a:r>
              <a:rPr lang="ru-RU" dirty="0" smtClean="0"/>
              <a:t> </a:t>
            </a:r>
            <a:r>
              <a:rPr lang="ru-RU" dirty="0" err="1" smtClean="0"/>
              <a:t>монархій</a:t>
            </a:r>
            <a:r>
              <a:rPr lang="ru-RU" dirty="0" smtClean="0"/>
              <a:t> є одна </a:t>
            </a:r>
            <a:r>
              <a:rPr lang="ru-RU" dirty="0" err="1" smtClean="0"/>
              <a:t>імперія</a:t>
            </a:r>
            <a:r>
              <a:rPr lang="ru-RU" dirty="0" smtClean="0"/>
              <a:t> (</a:t>
            </a:r>
            <a:r>
              <a:rPr lang="ru-RU" dirty="0" err="1" smtClean="0"/>
              <a:t>Японія</a:t>
            </a:r>
            <a:r>
              <a:rPr lang="ru-RU" dirty="0" smtClean="0"/>
              <a:t>), </a:t>
            </a:r>
            <a:r>
              <a:rPr lang="ru-RU" dirty="0" err="1" smtClean="0"/>
              <a:t>чотири</a:t>
            </a:r>
            <a:r>
              <a:rPr lang="ru-RU" dirty="0" smtClean="0"/>
              <a:t> </a:t>
            </a:r>
            <a:r>
              <a:rPr lang="ru-RU" dirty="0" err="1" smtClean="0"/>
              <a:t>королівства</a:t>
            </a:r>
            <a:r>
              <a:rPr lang="ru-RU" dirty="0" smtClean="0"/>
              <a:t> (Бутан, </a:t>
            </a:r>
            <a:r>
              <a:rPr lang="ru-RU" dirty="0" err="1" smtClean="0"/>
              <a:t>Таїланд</a:t>
            </a:r>
            <a:r>
              <a:rPr lang="ru-RU" dirty="0" smtClean="0"/>
              <a:t>, Камбоджа, </a:t>
            </a:r>
            <a:r>
              <a:rPr lang="ru-RU" dirty="0" err="1" smtClean="0"/>
              <a:t>Йорданія</a:t>
            </a:r>
            <a:r>
              <a:rPr lang="ru-RU" dirty="0" smtClean="0"/>
              <a:t>), два </a:t>
            </a:r>
            <a:r>
              <a:rPr lang="ru-RU" dirty="0" err="1" smtClean="0"/>
              <a:t>емірати</a:t>
            </a:r>
            <a:r>
              <a:rPr lang="ru-RU" dirty="0" smtClean="0"/>
              <a:t> (Кувейт, Бахрейн), один султанат (</a:t>
            </a:r>
            <a:r>
              <a:rPr lang="ru-RU" dirty="0" err="1" smtClean="0"/>
              <a:t>Малайзія</a:t>
            </a:r>
            <a:r>
              <a:rPr lang="ru-RU" dirty="0" smtClean="0"/>
              <a:t>). До </a:t>
            </a:r>
            <a:r>
              <a:rPr lang="ru-RU" dirty="0" err="1" smtClean="0"/>
              <a:t>абсолютних</a:t>
            </a:r>
            <a:r>
              <a:rPr lang="ru-RU" dirty="0" smtClean="0"/>
              <a:t> </a:t>
            </a:r>
            <a:r>
              <a:rPr lang="ru-RU" dirty="0" err="1" smtClean="0"/>
              <a:t>монархій</a:t>
            </a:r>
            <a:r>
              <a:rPr lang="ru-RU" dirty="0" smtClean="0"/>
              <a:t> належать </a:t>
            </a:r>
            <a:r>
              <a:rPr lang="ru-RU" dirty="0" err="1" smtClean="0"/>
              <a:t>Саудівська</a:t>
            </a:r>
            <a:r>
              <a:rPr lang="ru-RU" dirty="0" smtClean="0"/>
              <a:t> </a:t>
            </a:r>
            <a:r>
              <a:rPr lang="ru-RU" dirty="0" err="1" smtClean="0"/>
              <a:t>Аравія</a:t>
            </a:r>
            <a:r>
              <a:rPr lang="ru-RU" dirty="0" smtClean="0"/>
              <a:t>, </a:t>
            </a:r>
            <a:r>
              <a:rPr lang="ru-RU" dirty="0" err="1" smtClean="0"/>
              <a:t>Об’єднані</a:t>
            </a:r>
            <a:r>
              <a:rPr lang="ru-RU" dirty="0" smtClean="0"/>
              <a:t> </a:t>
            </a:r>
            <a:r>
              <a:rPr lang="ru-RU" dirty="0" err="1" smtClean="0"/>
              <a:t>Арабські</a:t>
            </a:r>
            <a:r>
              <a:rPr lang="ru-RU" dirty="0" smtClean="0"/>
              <a:t> </a:t>
            </a:r>
            <a:r>
              <a:rPr lang="ru-RU" dirty="0" err="1" smtClean="0"/>
              <a:t>Емірати</a:t>
            </a:r>
            <a:r>
              <a:rPr lang="ru-RU" dirty="0" smtClean="0"/>
              <a:t> (ОАЕ), Катар, Оман, Бруней.</a:t>
            </a:r>
          </a:p>
          <a:p>
            <a:pPr algn="just"/>
            <a:r>
              <a:rPr lang="ru-RU" dirty="0" smtClean="0"/>
              <a:t>За </a:t>
            </a:r>
            <a:r>
              <a:rPr lang="ru-RU" dirty="0" err="1" smtClean="0"/>
              <a:t>адміністративно-територіальним</a:t>
            </a:r>
            <a:r>
              <a:rPr lang="ru-RU" dirty="0" smtClean="0"/>
              <a:t> </a:t>
            </a:r>
            <a:r>
              <a:rPr lang="ru-RU" dirty="0" err="1" smtClean="0"/>
              <a:t>устроєм</a:t>
            </a:r>
            <a:r>
              <a:rPr lang="ru-RU" dirty="0" smtClean="0"/>
              <a:t> </a:t>
            </a:r>
            <a:r>
              <a:rPr lang="ru-RU" dirty="0" err="1" smtClean="0"/>
              <a:t>більшість</a:t>
            </a:r>
            <a:r>
              <a:rPr lang="ru-RU" dirty="0" smtClean="0"/>
              <a:t> держав </a:t>
            </a:r>
            <a:r>
              <a:rPr lang="ru-RU" dirty="0" err="1" smtClean="0"/>
              <a:t>Азії</a:t>
            </a:r>
            <a:r>
              <a:rPr lang="ru-RU" dirty="0" smtClean="0"/>
              <a:t> є </a:t>
            </a:r>
            <a:r>
              <a:rPr lang="ru-RU" dirty="0" err="1" smtClean="0"/>
              <a:t>унітарними</a:t>
            </a:r>
            <a:r>
              <a:rPr lang="ru-RU" dirty="0" smtClean="0"/>
              <a:t>. </a:t>
            </a:r>
            <a:r>
              <a:rPr lang="ru-RU" dirty="0" err="1" smtClean="0"/>
              <a:t>Федеративних</a:t>
            </a:r>
            <a:r>
              <a:rPr lang="ru-RU" dirty="0" smtClean="0"/>
              <a:t> </a:t>
            </a:r>
            <a:r>
              <a:rPr lang="ru-RU" dirty="0" err="1" smtClean="0"/>
              <a:t>країн</a:t>
            </a:r>
            <a:r>
              <a:rPr lang="ru-RU" dirty="0" smtClean="0"/>
              <a:t> тут </a:t>
            </a:r>
            <a:r>
              <a:rPr lang="ru-RU" dirty="0" err="1" smtClean="0"/>
              <a:t>шість</a:t>
            </a:r>
            <a:r>
              <a:rPr lang="ru-RU" dirty="0" smtClean="0"/>
              <a:t>. До них належать: </a:t>
            </a:r>
            <a:r>
              <a:rPr lang="ru-RU" dirty="0" err="1" smtClean="0"/>
              <a:t>Індія</a:t>
            </a:r>
            <a:r>
              <a:rPr lang="ru-RU" dirty="0" smtClean="0"/>
              <a:t> (25 </a:t>
            </a:r>
            <a:r>
              <a:rPr lang="ru-RU" dirty="0" err="1" smtClean="0"/>
              <a:t>штатів</a:t>
            </a:r>
            <a:r>
              <a:rPr lang="ru-RU" dirty="0" smtClean="0"/>
              <a:t>), Пакистан (</a:t>
            </a:r>
            <a:r>
              <a:rPr lang="ru-RU" dirty="0" err="1" smtClean="0"/>
              <a:t>чотири</a:t>
            </a:r>
            <a:r>
              <a:rPr lang="ru-RU" dirty="0" smtClean="0"/>
              <a:t> </a:t>
            </a:r>
            <a:r>
              <a:rPr lang="ru-RU" dirty="0" err="1" smtClean="0"/>
              <a:t>провінції</a:t>
            </a:r>
            <a:r>
              <a:rPr lang="ru-RU" dirty="0" smtClean="0"/>
              <a:t>), </a:t>
            </a:r>
            <a:r>
              <a:rPr lang="ru-RU" dirty="0" err="1" smtClean="0"/>
              <a:t>М’янма</a:t>
            </a:r>
            <a:r>
              <a:rPr lang="ru-RU" dirty="0" smtClean="0"/>
              <a:t> (14 областей), </a:t>
            </a:r>
            <a:r>
              <a:rPr lang="ru-RU" dirty="0" err="1" smtClean="0"/>
              <a:t>Малайзія</a:t>
            </a:r>
            <a:r>
              <a:rPr lang="ru-RU" dirty="0" smtClean="0"/>
              <a:t> (13 </a:t>
            </a:r>
            <a:r>
              <a:rPr lang="ru-RU" dirty="0" err="1" smtClean="0"/>
              <a:t>штатів</a:t>
            </a:r>
            <a:r>
              <a:rPr lang="ru-RU" dirty="0" smtClean="0"/>
              <a:t>), ОАЕ (</a:t>
            </a:r>
            <a:r>
              <a:rPr lang="ru-RU" dirty="0" err="1" smtClean="0"/>
              <a:t>сім</a:t>
            </a:r>
            <a:r>
              <a:rPr lang="ru-RU" dirty="0" smtClean="0"/>
              <a:t> </a:t>
            </a:r>
            <a:r>
              <a:rPr lang="ru-RU" dirty="0" err="1" smtClean="0"/>
              <a:t>князівств</a:t>
            </a:r>
            <a:r>
              <a:rPr lang="ru-RU" dirty="0" smtClean="0"/>
              <a:t>), Непал (</a:t>
            </a:r>
            <a:r>
              <a:rPr lang="ru-RU" dirty="0" err="1" smtClean="0"/>
              <a:t>п’ять</a:t>
            </a:r>
            <a:r>
              <a:rPr lang="ru-RU" dirty="0" smtClean="0"/>
              <a:t> </a:t>
            </a:r>
            <a:r>
              <a:rPr lang="ru-RU" dirty="0" err="1" smtClean="0"/>
              <a:t>регіонів</a:t>
            </a:r>
            <a:r>
              <a:rPr lang="ru-RU" dirty="0" smtClean="0"/>
              <a:t>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181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image (1)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280920" cy="6408712"/>
          </a:xfrm>
          <a:prstGeom prst="rect">
            <a:avLst/>
          </a:prstGeom>
          <a:noFill/>
          <a:ln w="5715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024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Політико – географічна ситуація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76490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Уже </a:t>
            </a:r>
            <a:r>
              <a:rPr lang="ru-RU" dirty="0" err="1" smtClean="0"/>
              <a:t>понад</a:t>
            </a:r>
            <a:r>
              <a:rPr lang="ru-RU" dirty="0" smtClean="0"/>
              <a:t> </a:t>
            </a:r>
            <a:r>
              <a:rPr lang="ru-RU" dirty="0" err="1" smtClean="0"/>
              <a:t>півстоліття</a:t>
            </a:r>
            <a:r>
              <a:rPr lang="ru-RU" dirty="0" smtClean="0"/>
              <a:t> не </a:t>
            </a:r>
            <a:r>
              <a:rPr lang="ru-RU" dirty="0" err="1" smtClean="0"/>
              <a:t>згасає</a:t>
            </a:r>
            <a:r>
              <a:rPr lang="ru-RU" dirty="0" smtClean="0"/>
              <a:t> </a:t>
            </a:r>
            <a:r>
              <a:rPr lang="ru-RU" dirty="0" err="1" smtClean="0"/>
              <a:t>конфлікт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</a:t>
            </a:r>
            <a:r>
              <a:rPr lang="ru-RU" dirty="0" err="1" smtClean="0"/>
              <a:t>євреями</a:t>
            </a:r>
            <a:r>
              <a:rPr lang="ru-RU" dirty="0" smtClean="0"/>
              <a:t> </a:t>
            </a:r>
            <a:r>
              <a:rPr lang="ru-RU" dirty="0" err="1" smtClean="0"/>
              <a:t>Ізраїлю</a:t>
            </a:r>
            <a:r>
              <a:rPr lang="ru-RU" dirty="0" smtClean="0"/>
              <a:t> та арабами </a:t>
            </a:r>
            <a:r>
              <a:rPr lang="ru-RU" dirty="0" err="1" smtClean="0"/>
              <a:t>Палестини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smtClean="0"/>
              <a:t>Греко-</a:t>
            </a:r>
            <a:r>
              <a:rPr lang="ru-RU" dirty="0" err="1" smtClean="0"/>
              <a:t>турецькі</a:t>
            </a:r>
            <a:r>
              <a:rPr lang="ru-RU" dirty="0" smtClean="0"/>
              <a:t> </a:t>
            </a:r>
            <a:r>
              <a:rPr lang="ru-RU" dirty="0" err="1" smtClean="0"/>
              <a:t>суперечки</a:t>
            </a:r>
            <a:r>
              <a:rPr lang="ru-RU" dirty="0" smtClean="0"/>
              <a:t> </a:t>
            </a:r>
            <a:r>
              <a:rPr lang="ru-RU" dirty="0" err="1" smtClean="0"/>
              <a:t>розділили</a:t>
            </a:r>
            <a:r>
              <a:rPr lang="ru-RU" dirty="0" smtClean="0"/>
              <a:t> на </a:t>
            </a:r>
            <a:r>
              <a:rPr lang="ru-RU" dirty="0" err="1" smtClean="0"/>
              <a:t>дві</a:t>
            </a:r>
            <a:r>
              <a:rPr lang="ru-RU" dirty="0" smtClean="0"/>
              <a:t> </a:t>
            </a:r>
            <a:r>
              <a:rPr lang="ru-RU" dirty="0" err="1" smtClean="0"/>
              <a:t>частини</a:t>
            </a:r>
            <a:r>
              <a:rPr lang="ru-RU" dirty="0" smtClean="0"/>
              <a:t> </a:t>
            </a:r>
            <a:r>
              <a:rPr lang="ru-RU" dirty="0" err="1" smtClean="0"/>
              <a:t>Кіпр</a:t>
            </a:r>
            <a:r>
              <a:rPr lang="ru-RU" dirty="0" smtClean="0"/>
              <a:t>. </a:t>
            </a:r>
          </a:p>
          <a:p>
            <a:pPr marL="0" indent="0" algn="just">
              <a:buNone/>
            </a:pPr>
            <a:r>
              <a:rPr lang="ru-RU" dirty="0" err="1" smtClean="0"/>
              <a:t>Триває</a:t>
            </a:r>
            <a:r>
              <a:rPr lang="ru-RU" dirty="0" smtClean="0"/>
              <a:t> </a:t>
            </a:r>
            <a:r>
              <a:rPr lang="ru-RU" dirty="0" err="1" smtClean="0"/>
              <a:t>громадянська</a:t>
            </a:r>
            <a:r>
              <a:rPr lang="ru-RU" dirty="0" smtClean="0"/>
              <a:t> </a:t>
            </a:r>
            <a:r>
              <a:rPr lang="ru-RU" dirty="0" err="1" smtClean="0"/>
              <a:t>війна</a:t>
            </a:r>
            <a:r>
              <a:rPr lang="ru-RU" dirty="0" smtClean="0"/>
              <a:t> в </a:t>
            </a:r>
            <a:r>
              <a:rPr lang="ru-RU" dirty="0" err="1" smtClean="0"/>
              <a:t>Сирії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r>
              <a:rPr lang="ru-RU" dirty="0" err="1" smtClean="0"/>
              <a:t>Загрожує</a:t>
            </a:r>
            <a:r>
              <a:rPr lang="ru-RU" dirty="0" smtClean="0"/>
              <a:t> </a:t>
            </a:r>
            <a:r>
              <a:rPr lang="ru-RU" dirty="0" err="1" smtClean="0"/>
              <a:t>спокою</a:t>
            </a:r>
            <a:r>
              <a:rPr lang="ru-RU" dirty="0" smtClean="0"/>
              <a:t> </a:t>
            </a:r>
            <a:r>
              <a:rPr lang="ru-RU" dirty="0" err="1" smtClean="0"/>
              <a:t>всього</a:t>
            </a:r>
            <a:r>
              <a:rPr lang="ru-RU" dirty="0" smtClean="0"/>
              <a:t> </a:t>
            </a:r>
            <a:r>
              <a:rPr lang="ru-RU" dirty="0" err="1" smtClean="0"/>
              <a:t>регіону</a:t>
            </a:r>
            <a:r>
              <a:rPr lang="ru-RU" dirty="0" smtClean="0"/>
              <a:t> та </a:t>
            </a:r>
            <a:r>
              <a:rPr lang="ru-RU" dirty="0" err="1" smtClean="0"/>
              <a:t>світу</a:t>
            </a:r>
            <a:r>
              <a:rPr lang="ru-RU" dirty="0" smtClean="0"/>
              <a:t> </a:t>
            </a:r>
            <a:r>
              <a:rPr lang="ru-RU" dirty="0" err="1" smtClean="0"/>
              <a:t>невизнана</a:t>
            </a:r>
            <a:r>
              <a:rPr lang="ru-RU" dirty="0" smtClean="0"/>
              <a:t> </a:t>
            </a:r>
            <a:r>
              <a:rPr lang="ru-RU" dirty="0" err="1" smtClean="0"/>
              <a:t>Ісламська</a:t>
            </a:r>
            <a:r>
              <a:rPr lang="ru-RU" dirty="0" smtClean="0"/>
              <a:t> держава (ІД), створена </a:t>
            </a:r>
            <a:r>
              <a:rPr lang="ru-RU" dirty="0" err="1" smtClean="0"/>
              <a:t>ісламськими</a:t>
            </a:r>
            <a:r>
              <a:rPr lang="ru-RU" dirty="0" smtClean="0"/>
              <a:t> </a:t>
            </a:r>
            <a:r>
              <a:rPr lang="ru-RU" dirty="0" err="1" smtClean="0"/>
              <a:t>терористами</a:t>
            </a:r>
            <a:r>
              <a:rPr lang="ru-RU" dirty="0" smtClean="0"/>
              <a:t> в </a:t>
            </a:r>
            <a:r>
              <a:rPr lang="ru-RU" dirty="0" err="1" smtClean="0"/>
              <a:t>Іраку</a:t>
            </a:r>
            <a:r>
              <a:rPr lang="ru-RU" dirty="0" smtClean="0"/>
              <a:t> та </a:t>
            </a:r>
            <a:r>
              <a:rPr lang="ru-RU" dirty="0" err="1" smtClean="0"/>
              <a:t>Сирії</a:t>
            </a:r>
            <a:r>
              <a:rPr lang="ru-RU" dirty="0" smtClean="0"/>
              <a:t>. Непросто </a:t>
            </a:r>
            <a:r>
              <a:rPr lang="ru-RU" dirty="0" err="1" smtClean="0"/>
              <a:t>складаються</a:t>
            </a:r>
            <a:r>
              <a:rPr lang="ru-RU" dirty="0" smtClean="0"/>
              <a:t> </a:t>
            </a:r>
            <a:r>
              <a:rPr lang="ru-RU" dirty="0" err="1" smtClean="0"/>
              <a:t>відносини</a:t>
            </a:r>
            <a:r>
              <a:rPr lang="ru-RU" dirty="0" smtClean="0"/>
              <a:t> і в </a:t>
            </a:r>
            <a:r>
              <a:rPr lang="ru-RU" dirty="0" err="1" smtClean="0"/>
              <a:t>інших</a:t>
            </a:r>
            <a:r>
              <a:rPr lang="ru-RU" dirty="0" smtClean="0"/>
              <a:t> </a:t>
            </a:r>
            <a:r>
              <a:rPr lang="ru-RU" dirty="0" err="1" smtClean="0"/>
              <a:t>субрегіонах</a:t>
            </a:r>
            <a:r>
              <a:rPr lang="ru-RU" dirty="0" smtClean="0"/>
              <a:t>, </a:t>
            </a:r>
            <a:r>
              <a:rPr lang="ru-RU" dirty="0" err="1" smtClean="0"/>
              <a:t>наприклад</a:t>
            </a:r>
            <a:r>
              <a:rPr lang="ru-RU" dirty="0" smtClean="0"/>
              <a:t> </a:t>
            </a:r>
            <a:r>
              <a:rPr lang="ru-RU" dirty="0" err="1" smtClean="0"/>
              <a:t>між</a:t>
            </a:r>
            <a:r>
              <a:rPr lang="ru-RU" dirty="0" smtClean="0"/>
              <a:t> </a:t>
            </a:r>
            <a:r>
              <a:rPr lang="ru-RU" dirty="0" err="1" smtClean="0"/>
              <a:t>Індією</a:t>
            </a:r>
            <a:r>
              <a:rPr lang="ru-RU" dirty="0" smtClean="0"/>
              <a:t> та Пакистаном, </a:t>
            </a:r>
            <a:r>
              <a:rPr lang="ru-RU" dirty="0" err="1" smtClean="0"/>
              <a:t>Північною</a:t>
            </a:r>
            <a:r>
              <a:rPr lang="ru-RU" dirty="0" smtClean="0"/>
              <a:t> та </a:t>
            </a:r>
            <a:r>
              <a:rPr lang="ru-RU" dirty="0" err="1" smtClean="0"/>
              <a:t>Південною</a:t>
            </a:r>
            <a:r>
              <a:rPr lang="ru-RU" dirty="0" smtClean="0"/>
              <a:t> </a:t>
            </a:r>
            <a:r>
              <a:rPr lang="ru-RU" dirty="0" err="1" smtClean="0"/>
              <a:t>Кореєю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4115271"/>
            <a:ext cx="3249711" cy="2434146"/>
          </a:xfrm>
          <a:prstGeom prst="rect">
            <a:avLst/>
          </a:prstGeom>
          <a:noFill/>
          <a:ln w="3810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489" y="4365105"/>
            <a:ext cx="2579507" cy="1687320"/>
          </a:xfrm>
          <a:prstGeom prst="rect">
            <a:avLst/>
          </a:prstGeom>
          <a:noFill/>
          <a:ln w="3810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365104"/>
            <a:ext cx="2391990" cy="1687320"/>
          </a:xfrm>
          <a:prstGeom prst="rect">
            <a:avLst/>
          </a:prstGeom>
          <a:noFill/>
          <a:ln w="3810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40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Типи країн Азії за рівнем економічного розвитку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За </a:t>
            </a:r>
            <a:r>
              <a:rPr lang="ru-RU" dirty="0" err="1" smtClean="0"/>
              <a:t>рівнем</a:t>
            </a:r>
            <a:r>
              <a:rPr lang="ru-RU" dirty="0" smtClean="0"/>
              <a:t> </a:t>
            </a:r>
            <a:r>
              <a:rPr lang="ru-RU" dirty="0" err="1" smtClean="0"/>
              <a:t>економічного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r>
              <a:rPr lang="ru-RU" dirty="0" smtClean="0"/>
              <a:t> в </a:t>
            </a:r>
            <a:r>
              <a:rPr lang="ru-RU" dirty="0" err="1" smtClean="0"/>
              <a:t>Азії</a:t>
            </a:r>
            <a:r>
              <a:rPr lang="ru-RU" dirty="0" smtClean="0"/>
              <a:t> є </a:t>
            </a:r>
            <a:r>
              <a:rPr lang="ru-RU" dirty="0" err="1" smtClean="0"/>
              <a:t>такі</a:t>
            </a:r>
            <a:r>
              <a:rPr lang="ru-RU" dirty="0" smtClean="0"/>
              <a:t> </a:t>
            </a:r>
            <a:r>
              <a:rPr lang="ru-RU" dirty="0" err="1" smtClean="0"/>
              <a:t>типи</a:t>
            </a:r>
            <a:r>
              <a:rPr lang="ru-RU" dirty="0" smtClean="0"/>
              <a:t> держав: </a:t>
            </a:r>
            <a:r>
              <a:rPr lang="ru-RU" dirty="0" err="1" smtClean="0"/>
              <a:t>високорозвинені</a:t>
            </a:r>
            <a:r>
              <a:rPr lang="ru-RU" dirty="0" smtClean="0"/>
              <a:t>, </a:t>
            </a:r>
            <a:r>
              <a:rPr lang="ru-RU" dirty="0" err="1" smtClean="0"/>
              <a:t>країни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розвиваються</a:t>
            </a:r>
            <a:r>
              <a:rPr lang="ru-RU" dirty="0" smtClean="0"/>
              <a:t>, </a:t>
            </a:r>
            <a:r>
              <a:rPr lang="ru-RU" dirty="0" err="1" smtClean="0"/>
              <a:t>країни</a:t>
            </a:r>
            <a:r>
              <a:rPr lang="ru-RU" dirty="0" smtClean="0"/>
              <a:t> з </a:t>
            </a:r>
            <a:r>
              <a:rPr lang="ru-RU" dirty="0" err="1" smtClean="0"/>
              <a:t>перехідною</a:t>
            </a:r>
            <a:r>
              <a:rPr lang="ru-RU" dirty="0" smtClean="0"/>
              <a:t> </a:t>
            </a:r>
            <a:r>
              <a:rPr lang="ru-RU" dirty="0" err="1" smtClean="0"/>
              <a:t>економікою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89040"/>
            <a:ext cx="7776864" cy="2715170"/>
          </a:xfrm>
          <a:prstGeom prst="rect">
            <a:avLst/>
          </a:prstGeom>
          <a:noFill/>
          <a:ln w="571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60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7200" b="1" dirty="0" smtClean="0"/>
              <a:t>Класифікація  </a:t>
            </a:r>
            <a:endParaRPr lang="ru-RU" sz="7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363272" cy="305293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 smtClean="0"/>
              <a:t>Значних</a:t>
            </a:r>
            <a:r>
              <a:rPr lang="ru-RU" dirty="0" smtClean="0"/>
              <a:t> </a:t>
            </a:r>
            <a:r>
              <a:rPr lang="ru-RU" dirty="0" err="1" smtClean="0"/>
              <a:t>успіхів</a:t>
            </a:r>
            <a:r>
              <a:rPr lang="ru-RU" dirty="0" smtClean="0"/>
              <a:t> в </a:t>
            </a:r>
            <a:r>
              <a:rPr lang="ru-RU" dirty="0" err="1" smtClean="0"/>
              <a:t>економічному</a:t>
            </a:r>
            <a:r>
              <a:rPr lang="ru-RU" dirty="0" smtClean="0"/>
              <a:t> </a:t>
            </a:r>
            <a:r>
              <a:rPr lang="ru-RU" dirty="0" err="1" smtClean="0"/>
              <a:t>розвитку</a:t>
            </a:r>
            <a:r>
              <a:rPr lang="ru-RU" dirty="0" smtClean="0"/>
              <a:t> </a:t>
            </a:r>
            <a:r>
              <a:rPr lang="ru-RU" dirty="0" err="1" smtClean="0"/>
              <a:t>серед</a:t>
            </a:r>
            <a:r>
              <a:rPr lang="ru-RU" dirty="0" smtClean="0"/>
              <a:t> </a:t>
            </a:r>
            <a:r>
              <a:rPr lang="ru-RU" dirty="0" err="1" smtClean="0"/>
              <a:t>країн</a:t>
            </a:r>
            <a:r>
              <a:rPr lang="ru-RU" dirty="0" smtClean="0"/>
              <a:t>, </a:t>
            </a:r>
            <a:r>
              <a:rPr lang="ru-RU" dirty="0" err="1" smtClean="0"/>
              <a:t>що</a:t>
            </a:r>
            <a:r>
              <a:rPr lang="ru-RU" dirty="0" smtClean="0"/>
              <a:t> </a:t>
            </a:r>
            <a:r>
              <a:rPr lang="ru-RU" dirty="0" err="1" smtClean="0"/>
              <a:t>розвиваються</a:t>
            </a:r>
            <a:r>
              <a:rPr lang="ru-RU" dirty="0" smtClean="0"/>
              <a:t>, </a:t>
            </a:r>
            <a:r>
              <a:rPr lang="ru-RU" dirty="0" err="1" smtClean="0"/>
              <a:t>досягли</a:t>
            </a:r>
            <a:r>
              <a:rPr lang="ru-RU" dirty="0" smtClean="0"/>
              <a:t> </a:t>
            </a:r>
            <a:r>
              <a:rPr lang="ru-RU" dirty="0" err="1" smtClean="0"/>
              <a:t>нові</a:t>
            </a:r>
            <a:r>
              <a:rPr lang="ru-RU" dirty="0" smtClean="0"/>
              <a:t> </a:t>
            </a:r>
            <a:r>
              <a:rPr lang="ru-RU" dirty="0" err="1" smtClean="0"/>
              <a:t>індустріальні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 (НІК). </a:t>
            </a:r>
          </a:p>
          <a:p>
            <a:pPr algn="just"/>
            <a:r>
              <a:rPr lang="ru-RU" dirty="0" err="1" smtClean="0"/>
              <a:t>Передусім</a:t>
            </a:r>
            <a:r>
              <a:rPr lang="ru-RU" dirty="0" smtClean="0"/>
              <a:t> </a:t>
            </a:r>
            <a:r>
              <a:rPr lang="ru-RU" dirty="0" err="1" smtClean="0"/>
              <a:t>це</a:t>
            </a:r>
            <a:r>
              <a:rPr lang="ru-RU" dirty="0" smtClean="0"/>
              <a:t> так </a:t>
            </a:r>
            <a:r>
              <a:rPr lang="ru-RU" dirty="0" err="1" smtClean="0"/>
              <a:t>звані</a:t>
            </a:r>
            <a:r>
              <a:rPr lang="ru-RU" dirty="0" smtClean="0"/>
              <a:t> «</a:t>
            </a:r>
            <a:r>
              <a:rPr lang="ru-RU" i="1" dirty="0" err="1" smtClean="0"/>
              <a:t>азіатські</a:t>
            </a:r>
            <a:r>
              <a:rPr lang="ru-RU" i="1" dirty="0" smtClean="0"/>
              <a:t> </a:t>
            </a:r>
            <a:r>
              <a:rPr lang="ru-RU" i="1" dirty="0" err="1" smtClean="0"/>
              <a:t>тигри</a:t>
            </a:r>
            <a:r>
              <a:rPr lang="ru-RU" dirty="0" smtClean="0"/>
              <a:t>»: </a:t>
            </a:r>
            <a:r>
              <a:rPr lang="ru-RU" dirty="0" err="1" smtClean="0"/>
              <a:t>Південна</a:t>
            </a:r>
            <a:r>
              <a:rPr lang="ru-RU" dirty="0" smtClean="0"/>
              <a:t> Корея, Сингапур, Тайвань, а </a:t>
            </a:r>
            <a:r>
              <a:rPr lang="ru-RU" dirty="0" err="1" smtClean="0"/>
              <a:t>також</a:t>
            </a:r>
            <a:r>
              <a:rPr lang="ru-RU" dirty="0" smtClean="0"/>
              <a:t> </a:t>
            </a:r>
            <a:r>
              <a:rPr lang="ru-RU" dirty="0" err="1" smtClean="0"/>
              <a:t>Малайзія</a:t>
            </a:r>
            <a:r>
              <a:rPr lang="ru-RU" dirty="0" smtClean="0"/>
              <a:t>, </a:t>
            </a:r>
            <a:r>
              <a:rPr lang="ru-RU" dirty="0" err="1" smtClean="0"/>
              <a:t>Таїланд</a:t>
            </a:r>
            <a:r>
              <a:rPr lang="ru-RU" dirty="0" smtClean="0"/>
              <a:t>, </a:t>
            </a:r>
            <a:r>
              <a:rPr lang="ru-RU" dirty="0" err="1" smtClean="0"/>
              <a:t>Індонезія</a:t>
            </a:r>
            <a:r>
              <a:rPr lang="ru-RU" dirty="0" smtClean="0"/>
              <a:t>, </a:t>
            </a:r>
            <a:r>
              <a:rPr lang="ru-RU" dirty="0" err="1" smtClean="0"/>
              <a:t>Філіппіни</a:t>
            </a:r>
            <a:r>
              <a:rPr lang="ru-RU" dirty="0" smtClean="0"/>
              <a:t>, </a:t>
            </a:r>
            <a:r>
              <a:rPr lang="ru-RU" dirty="0" err="1" smtClean="0"/>
              <a:t>Туреччина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До </a:t>
            </a:r>
            <a:r>
              <a:rPr lang="ru-RU" dirty="0" err="1" smtClean="0"/>
              <a:t>групи</a:t>
            </a:r>
            <a:r>
              <a:rPr lang="ru-RU" dirty="0" smtClean="0"/>
              <a:t> </a:t>
            </a:r>
            <a:r>
              <a:rPr lang="ru-RU" i="1" dirty="0" err="1" smtClean="0"/>
              <a:t>нафтодобувних</a:t>
            </a:r>
            <a:r>
              <a:rPr lang="ru-RU" dirty="0" smtClean="0"/>
              <a:t> </a:t>
            </a:r>
            <a:r>
              <a:rPr lang="ru-RU" dirty="0" err="1" smtClean="0"/>
              <a:t>країн</a:t>
            </a:r>
            <a:r>
              <a:rPr lang="ru-RU" dirty="0" smtClean="0"/>
              <a:t> </a:t>
            </a:r>
            <a:r>
              <a:rPr lang="ru-RU" dirty="0" err="1" smtClean="0"/>
              <a:t>із</a:t>
            </a:r>
            <a:r>
              <a:rPr lang="ru-RU" dirty="0" smtClean="0"/>
              <a:t> </a:t>
            </a:r>
            <a:r>
              <a:rPr lang="ru-RU" dirty="0" err="1" smtClean="0"/>
              <a:t>високими</a:t>
            </a:r>
            <a:r>
              <a:rPr lang="ru-RU" dirty="0" smtClean="0"/>
              <a:t> </a:t>
            </a:r>
            <a:r>
              <a:rPr lang="ru-RU" dirty="0" err="1" smtClean="0"/>
              <a:t>прибутками</a:t>
            </a:r>
            <a:r>
              <a:rPr lang="ru-RU" dirty="0" smtClean="0"/>
              <a:t> </a:t>
            </a:r>
            <a:r>
              <a:rPr lang="ru-RU" dirty="0" err="1" smtClean="0"/>
              <a:t>відносять</a:t>
            </a:r>
            <a:r>
              <a:rPr lang="ru-RU" dirty="0" smtClean="0"/>
              <a:t> </a:t>
            </a:r>
            <a:r>
              <a:rPr lang="ru-RU" dirty="0" err="1" smtClean="0"/>
              <a:t>країни</a:t>
            </a:r>
            <a:r>
              <a:rPr lang="ru-RU" dirty="0" smtClean="0"/>
              <a:t> </a:t>
            </a:r>
            <a:r>
              <a:rPr lang="ru-RU" dirty="0" err="1" smtClean="0"/>
              <a:t>Перської</a:t>
            </a:r>
            <a:r>
              <a:rPr lang="ru-RU" dirty="0" smtClean="0"/>
              <a:t> затоки (</a:t>
            </a:r>
            <a:r>
              <a:rPr lang="ru-RU" dirty="0" err="1" smtClean="0"/>
              <a:t>Саудівська</a:t>
            </a:r>
            <a:r>
              <a:rPr lang="ru-RU" dirty="0" smtClean="0"/>
              <a:t> </a:t>
            </a:r>
            <a:r>
              <a:rPr lang="ru-RU" dirty="0" err="1" smtClean="0"/>
              <a:t>Аравія</a:t>
            </a:r>
            <a:r>
              <a:rPr lang="ru-RU" dirty="0" smtClean="0"/>
              <a:t>, ОАЕ, Кувейт та </a:t>
            </a:r>
            <a:r>
              <a:rPr lang="ru-RU" dirty="0" err="1" smtClean="0"/>
              <a:t>ін</a:t>
            </a:r>
            <a:r>
              <a:rPr lang="ru-RU" dirty="0" smtClean="0"/>
              <a:t>.) і Бруней. </a:t>
            </a:r>
            <a:r>
              <a:rPr lang="ru-RU" dirty="0" err="1" smtClean="0"/>
              <a:t>Країни</a:t>
            </a:r>
            <a:r>
              <a:rPr lang="ru-RU" dirty="0" smtClean="0"/>
              <a:t> з </a:t>
            </a:r>
            <a:r>
              <a:rPr lang="ru-RU" dirty="0" err="1" smtClean="0"/>
              <a:t>порівняно</a:t>
            </a:r>
            <a:r>
              <a:rPr lang="ru-RU" dirty="0" smtClean="0"/>
              <a:t> </a:t>
            </a:r>
            <a:r>
              <a:rPr lang="ru-RU" dirty="0" err="1" smtClean="0"/>
              <a:t>зрілою</a:t>
            </a:r>
            <a:r>
              <a:rPr lang="ru-RU" dirty="0" smtClean="0"/>
              <a:t> структурою </a:t>
            </a:r>
            <a:r>
              <a:rPr lang="ru-RU" dirty="0" err="1" smtClean="0"/>
              <a:t>господарства</a:t>
            </a:r>
            <a:r>
              <a:rPr lang="ru-RU" dirty="0" smtClean="0"/>
              <a:t> — </a:t>
            </a:r>
            <a:r>
              <a:rPr lang="ru-RU" dirty="0" err="1" smtClean="0"/>
              <a:t>Індія</a:t>
            </a:r>
            <a:r>
              <a:rPr lang="ru-RU" dirty="0" smtClean="0"/>
              <a:t>, Пакистан, </a:t>
            </a:r>
            <a:r>
              <a:rPr lang="ru-RU" dirty="0" err="1" smtClean="0"/>
              <a:t>Іран</a:t>
            </a:r>
            <a:r>
              <a:rPr lang="ru-RU" dirty="0" smtClean="0"/>
              <a:t>, </a:t>
            </a:r>
            <a:r>
              <a:rPr lang="ru-RU" dirty="0" err="1" smtClean="0"/>
              <a:t>Йорданія</a:t>
            </a:r>
            <a:r>
              <a:rPr lang="ru-RU" dirty="0" smtClean="0"/>
              <a:t>, Шри-Ланка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334253"/>
            <a:ext cx="3888432" cy="2335107"/>
          </a:xfrm>
          <a:prstGeom prst="rect">
            <a:avLst/>
          </a:prstGeom>
          <a:noFill/>
          <a:ln w="7620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793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517632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Найбільшими</a:t>
            </a:r>
            <a:r>
              <a:rPr lang="ru-RU" b="1" dirty="0" smtClean="0"/>
              <a:t> </a:t>
            </a:r>
            <a:r>
              <a:rPr lang="ru-RU" b="1" dirty="0" err="1" smtClean="0"/>
              <a:t>інтеграційними</a:t>
            </a:r>
            <a:r>
              <a:rPr lang="ru-RU" b="1" dirty="0" smtClean="0"/>
              <a:t> структурами в </a:t>
            </a:r>
            <a:r>
              <a:rPr lang="ru-RU" b="1" dirty="0" err="1" smtClean="0"/>
              <a:t>Азії</a:t>
            </a:r>
            <a:r>
              <a:rPr lang="ru-RU" b="1" dirty="0" smtClean="0"/>
              <a:t> є АСЕАН, ЛАД 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700809"/>
            <a:ext cx="4464496" cy="12961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/>
              <a:t> </a:t>
            </a:r>
            <a:r>
              <a:rPr lang="ru-RU" sz="2400" b="1" dirty="0" err="1"/>
              <a:t>Асоціація</a:t>
            </a:r>
            <a:r>
              <a:rPr lang="ru-RU" sz="2400" b="1" dirty="0"/>
              <a:t> держав </a:t>
            </a:r>
            <a:r>
              <a:rPr lang="ru-RU" sz="2400" b="1" dirty="0" err="1"/>
              <a:t>Південно-Східної</a:t>
            </a:r>
            <a:r>
              <a:rPr lang="ru-RU" sz="2400" b="1" dirty="0"/>
              <a:t> </a:t>
            </a:r>
            <a:r>
              <a:rPr lang="ru-RU" sz="2400" b="1" dirty="0" err="1"/>
              <a:t>Азії</a:t>
            </a:r>
            <a:r>
              <a:rPr lang="ru-RU" sz="2400" b="1" dirty="0"/>
              <a:t> </a:t>
            </a:r>
            <a:r>
              <a:rPr lang="ru-RU" sz="2400" dirty="0"/>
              <a:t>(</a:t>
            </a:r>
            <a:r>
              <a:rPr lang="ru-RU" sz="2400" dirty="0" smtClean="0"/>
              <a:t>АСЕАН)</a:t>
            </a:r>
            <a:r>
              <a:rPr lang="ru-RU" sz="2400" dirty="0" smtClean="0"/>
              <a:t> </a:t>
            </a:r>
            <a:r>
              <a:rPr lang="ru-RU" sz="2400" dirty="0" err="1" smtClean="0"/>
              <a:t>включає</a:t>
            </a:r>
            <a:r>
              <a:rPr lang="ru-RU" sz="2400" dirty="0" smtClean="0"/>
              <a:t> 10 держав</a:t>
            </a:r>
            <a:endParaRPr lang="uk-UA" sz="2400" dirty="0"/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98284"/>
            <a:ext cx="4067944" cy="2431381"/>
          </a:xfrm>
          <a:prstGeom prst="rect">
            <a:avLst/>
          </a:prstGeom>
          <a:noFill/>
          <a:ln w="57150">
            <a:solidFill>
              <a:schemeClr val="accent6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8" name="Picture 2" descr="C:\Users\User\Desktop\image (2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18" y="2852936"/>
            <a:ext cx="4248472" cy="3888432"/>
          </a:xfrm>
          <a:prstGeom prst="rect">
            <a:avLst/>
          </a:prstGeom>
          <a:noFill/>
          <a:ln w="57150"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60032" y="1889960"/>
            <a:ext cx="4283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спрямована</a:t>
            </a:r>
            <a:r>
              <a:rPr lang="ru-RU" dirty="0"/>
              <a:t> на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економічного</a:t>
            </a:r>
            <a:r>
              <a:rPr lang="ru-RU" dirty="0"/>
              <a:t> </a:t>
            </a:r>
            <a:r>
              <a:rPr lang="ru-RU" dirty="0" err="1"/>
              <a:t>зростання</a:t>
            </a:r>
            <a:r>
              <a:rPr lang="ru-RU" dirty="0"/>
              <a:t>, </a:t>
            </a:r>
            <a:r>
              <a:rPr lang="ru-RU" dirty="0" err="1"/>
              <a:t>соціального</a:t>
            </a:r>
            <a:r>
              <a:rPr lang="ru-RU" dirty="0"/>
              <a:t> та культурного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регіону</a:t>
            </a:r>
            <a:r>
              <a:rPr lang="ru-RU" dirty="0"/>
              <a:t>, </a:t>
            </a:r>
            <a:r>
              <a:rPr lang="ru-RU" dirty="0" err="1"/>
              <a:t>розширення</a:t>
            </a:r>
            <a:r>
              <a:rPr lang="ru-RU" dirty="0"/>
              <a:t> </a:t>
            </a:r>
            <a:r>
              <a:rPr lang="ru-RU" dirty="0" err="1"/>
              <a:t>взаємовигідного</a:t>
            </a:r>
            <a:r>
              <a:rPr lang="ru-RU" dirty="0"/>
              <a:t> </a:t>
            </a:r>
            <a:r>
              <a:rPr lang="ru-RU" dirty="0" err="1"/>
              <a:t>співробітництва</a:t>
            </a:r>
            <a:r>
              <a:rPr lang="ru-RU" dirty="0"/>
              <a:t> в </a:t>
            </a:r>
            <a:r>
              <a:rPr lang="ru-RU" dirty="0" err="1"/>
              <a:t>економічній</a:t>
            </a:r>
            <a:r>
              <a:rPr lang="ru-RU" dirty="0"/>
              <a:t>, </a:t>
            </a:r>
            <a:r>
              <a:rPr lang="ru-RU" dirty="0" err="1"/>
              <a:t>освітній</a:t>
            </a:r>
            <a:r>
              <a:rPr lang="ru-RU" dirty="0"/>
              <a:t>, </a:t>
            </a:r>
            <a:r>
              <a:rPr lang="ru-RU" dirty="0" err="1"/>
              <a:t>культурній</a:t>
            </a:r>
            <a:r>
              <a:rPr lang="ru-RU" dirty="0"/>
              <a:t> сферах. </a:t>
            </a:r>
          </a:p>
          <a:p>
            <a:pPr algn="ctr"/>
            <a:r>
              <a:rPr lang="ru-RU" dirty="0"/>
              <a:t>Штаб-квартира </a:t>
            </a:r>
            <a:r>
              <a:rPr lang="ru-RU" dirty="0" err="1"/>
              <a:t>розташована</a:t>
            </a:r>
            <a:r>
              <a:rPr lang="ru-RU" dirty="0"/>
              <a:t> в </a:t>
            </a:r>
            <a:r>
              <a:rPr lang="ru-RU" dirty="0" err="1"/>
              <a:t>Джакарті</a:t>
            </a:r>
            <a:r>
              <a:rPr lang="ru-RU" dirty="0"/>
              <a:t> (</a:t>
            </a:r>
            <a:r>
              <a:rPr lang="ru-RU" dirty="0" err="1"/>
              <a:t>Індонезія</a:t>
            </a:r>
            <a:r>
              <a:rPr lang="ru-RU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354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626</Words>
  <Application>Microsoft Office PowerPoint</Application>
  <PresentationFormat>Экран (4:3)</PresentationFormat>
  <Paragraphs>37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Загальний огляд Азії.  Сучасна політична карта</vt:lpstr>
      <vt:lpstr>Азія — це найбільша частина світу</vt:lpstr>
      <vt:lpstr>Економіко – географічне положення</vt:lpstr>
      <vt:lpstr>Сучасна політична карта Азії </vt:lpstr>
      <vt:lpstr>Презентация PowerPoint</vt:lpstr>
      <vt:lpstr>Політико – географічна ситуація</vt:lpstr>
      <vt:lpstr>Типи країн Азії за рівнем економічного розвитку </vt:lpstr>
      <vt:lpstr>Класифікація  </vt:lpstr>
      <vt:lpstr>Найбільшими інтеграційними структурами в Азії є АСЕАН, ЛАД  </vt:lpstr>
      <vt:lpstr>Ліга арабських держав </vt:lpstr>
      <vt:lpstr>Завдання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Загальний огляд Азії.  Сучасна політична карта</dc:title>
  <dc:creator>Закликовська А.В.</dc:creator>
  <cp:lastModifiedBy>Закликовська А.В.</cp:lastModifiedBy>
  <cp:revision>10</cp:revision>
  <dcterms:created xsi:type="dcterms:W3CDTF">2019-01-02T18:56:32Z</dcterms:created>
  <dcterms:modified xsi:type="dcterms:W3CDTF">2019-01-03T19:25:27Z</dcterms:modified>
</cp:coreProperties>
</file>