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57" r:id="rId6"/>
    <p:sldId id="263" r:id="rId7"/>
    <p:sldId id="262" r:id="rId8"/>
    <p:sldId id="264" r:id="rId9"/>
    <p:sldId id="261" r:id="rId10"/>
    <p:sldId id="267" r:id="rId11"/>
    <p:sldId id="265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15" autoAdjust="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84C84-076B-4D68-B8A7-BBF2606D2D37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78E5E-D04E-4BE8-89C9-D8F14667212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20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78E5E-D04E-4BE8-89C9-D8F14667212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852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03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25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10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29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701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033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01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574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2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761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57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55FA0-6C28-444F-8284-8AB5B27095B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69B6F-D45E-40AC-8EEC-E6B85713B31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2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0823" y="5229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Австралія</a:t>
            </a:r>
            <a:r>
              <a:rPr lang="ru-RU" b="1" dirty="0" smtClean="0"/>
              <a:t>: </a:t>
            </a:r>
            <a:r>
              <a:rPr lang="ru-RU" b="1" dirty="0" err="1" smtClean="0"/>
              <a:t>економіко-географічне</a:t>
            </a:r>
            <a:r>
              <a:rPr lang="ru-RU" b="1" dirty="0" smtClean="0"/>
              <a:t> </a:t>
            </a:r>
            <a:r>
              <a:rPr lang="ru-RU" b="1" dirty="0" err="1" smtClean="0"/>
              <a:t>положення</a:t>
            </a:r>
            <a:r>
              <a:rPr lang="ru-RU" b="1" dirty="0" smtClean="0"/>
              <a:t>, природно-</a:t>
            </a:r>
            <a:r>
              <a:rPr lang="ru-RU" b="1" dirty="0" err="1" smtClean="0"/>
              <a:t>ресурсний</a:t>
            </a:r>
            <a:r>
              <a:rPr lang="ru-RU" b="1" dirty="0" smtClean="0"/>
              <a:t>  </a:t>
            </a:r>
            <a:r>
              <a:rPr lang="ru-RU" b="1" dirty="0" err="1" smtClean="0"/>
              <a:t>потенціал</a:t>
            </a:r>
            <a:r>
              <a:rPr lang="ru-RU" b="1" dirty="0" smtClean="0"/>
              <a:t>, </a:t>
            </a:r>
            <a:r>
              <a:rPr lang="ru-RU" b="1" dirty="0" err="1" smtClean="0"/>
              <a:t>населення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 descr="C:\Users\User\Desktop\avstrali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6739"/>
            <a:ext cx="6336704" cy="4131564"/>
          </a:xfrm>
          <a:prstGeom prst="rect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55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933056"/>
            <a:ext cx="8229600" cy="276917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Сучасне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Австралії</a:t>
            </a:r>
            <a:r>
              <a:rPr lang="ru-RU" dirty="0"/>
              <a:t> </a:t>
            </a:r>
            <a:r>
              <a:rPr lang="ru-RU" dirty="0" err="1"/>
              <a:t>сформувалось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емігрантів</a:t>
            </a:r>
            <a:r>
              <a:rPr lang="ru-RU" dirty="0"/>
              <a:t>. До початку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колонізації</a:t>
            </a:r>
            <a:r>
              <a:rPr lang="ru-RU" dirty="0"/>
              <a:t> на материку проживало </a:t>
            </a:r>
            <a:r>
              <a:rPr lang="ru-RU" dirty="0" err="1"/>
              <a:t>близько</a:t>
            </a:r>
            <a:r>
              <a:rPr lang="ru-RU" dirty="0"/>
              <a:t> 300 тис. </a:t>
            </a:r>
            <a:r>
              <a:rPr lang="ru-RU" dirty="0" err="1"/>
              <a:t>аборигенів</a:t>
            </a:r>
            <a:r>
              <a:rPr lang="ru-RU" dirty="0"/>
              <a:t>, а зараз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становить </a:t>
            </a:r>
            <a:r>
              <a:rPr lang="ru-RU" dirty="0" err="1"/>
              <a:t>понад</a:t>
            </a:r>
            <a:r>
              <a:rPr lang="ru-RU" dirty="0"/>
              <a:t> 150 тис. </a:t>
            </a:r>
            <a:r>
              <a:rPr lang="ru-RU" dirty="0" err="1"/>
              <a:t>о</a:t>
            </a:r>
            <a:r>
              <a:rPr lang="ru-RU" dirty="0" err="1" smtClean="0"/>
              <a:t>сіб</a:t>
            </a:r>
            <a:r>
              <a:rPr lang="ru-RU" dirty="0" smtClean="0"/>
              <a:t> (0,5%). </a:t>
            </a:r>
            <a:r>
              <a:rPr lang="ru-RU" dirty="0"/>
              <a:t>Вони належать до </a:t>
            </a:r>
            <a:r>
              <a:rPr lang="ru-RU" dirty="0" err="1"/>
              <a:t>австралоїдної</a:t>
            </a:r>
            <a:r>
              <a:rPr lang="ru-RU" dirty="0"/>
              <a:t> </a:t>
            </a:r>
            <a:r>
              <a:rPr lang="ru-RU" dirty="0" err="1"/>
              <a:t>раси</a:t>
            </a:r>
            <a:r>
              <a:rPr lang="ru-RU" dirty="0"/>
              <a:t> і </a:t>
            </a:r>
            <a:r>
              <a:rPr lang="ru-RU" dirty="0" err="1"/>
              <a:t>етнічно</a:t>
            </a:r>
            <a:r>
              <a:rPr lang="ru-RU" dirty="0"/>
              <a:t> не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цілого</a:t>
            </a:r>
            <a:r>
              <a:rPr lang="ru-RU" dirty="0"/>
              <a:t>. </a:t>
            </a:r>
            <a:r>
              <a:rPr lang="ru-RU" dirty="0" err="1"/>
              <a:t>Аборигени</a:t>
            </a:r>
            <a:r>
              <a:rPr lang="ru-RU" dirty="0"/>
              <a:t>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багато</a:t>
            </a:r>
            <a:r>
              <a:rPr lang="ru-RU" dirty="0"/>
              <a:t> племен,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розмовляють</a:t>
            </a:r>
            <a:r>
              <a:rPr lang="ru-RU" dirty="0"/>
              <a:t>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 smtClean="0"/>
              <a:t>мовами</a:t>
            </a:r>
            <a:r>
              <a:rPr lang="ru-RU" dirty="0" smtClean="0"/>
              <a:t>. </a:t>
            </a:r>
            <a:r>
              <a:rPr lang="uk-UA" dirty="0" err="1" smtClean="0"/>
              <a:t>Англоавстралійці</a:t>
            </a:r>
            <a:r>
              <a:rPr lang="uk-UA" dirty="0" smtClean="0"/>
              <a:t>  складають  більшу частину населення.  Інші - іммігранти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260648"/>
            <a:ext cx="4508746" cy="3456384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081"/>
            <a:ext cx="2880320" cy="184785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19" y="2157064"/>
            <a:ext cx="2871477" cy="1711268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31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 smtClean="0"/>
              <a:t>Статево – вікова структура</a:t>
            </a:r>
            <a:endParaRPr lang="ru-RU" sz="5400" b="1" dirty="0"/>
          </a:p>
        </p:txBody>
      </p:sp>
      <p:pic>
        <p:nvPicPr>
          <p:cNvPr id="1026" name="Picture 2" descr="C:\Users\User\Desktop\Population_pyramid_of_Australia_201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441266" cy="504056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47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Релігія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Християни:</a:t>
            </a:r>
          </a:p>
          <a:p>
            <a:pPr marL="0" indent="0">
              <a:buNone/>
            </a:pPr>
            <a:r>
              <a:rPr lang="uk-UA" dirty="0" smtClean="0"/>
              <a:t>- протестанти 30%</a:t>
            </a:r>
          </a:p>
          <a:p>
            <a:pPr marL="0" indent="0">
              <a:buNone/>
            </a:pPr>
            <a:r>
              <a:rPr lang="uk-UA" dirty="0" smtClean="0"/>
              <a:t>- католики 25%</a:t>
            </a:r>
          </a:p>
          <a:p>
            <a:pPr marL="0" indent="0">
              <a:buNone/>
            </a:pPr>
            <a:r>
              <a:rPr lang="uk-UA" dirty="0" smtClean="0"/>
              <a:t>-православні 3%</a:t>
            </a:r>
          </a:p>
          <a:p>
            <a:r>
              <a:rPr lang="uk-UA" dirty="0" smtClean="0"/>
              <a:t>Буддизм</a:t>
            </a:r>
          </a:p>
          <a:p>
            <a:r>
              <a:rPr lang="uk-UA" dirty="0" smtClean="0"/>
              <a:t>Індуїзм</a:t>
            </a:r>
          </a:p>
          <a:p>
            <a:r>
              <a:rPr lang="uk-UA" dirty="0" smtClean="0"/>
              <a:t>Іслам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99" y="620688"/>
            <a:ext cx="1866900" cy="245745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12976"/>
            <a:ext cx="5270127" cy="326744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268760"/>
            <a:ext cx="2644615" cy="1591177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Урбанізація 86%</a:t>
            </a:r>
            <a:endParaRPr lang="ru-RU" sz="6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6381328"/>
            <a:ext cx="1771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Сідней</a:t>
            </a:r>
            <a:r>
              <a:rPr lang="ru-RU" b="1" dirty="0"/>
              <a:t> (4,8млн)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785" y="1340768"/>
            <a:ext cx="3888432" cy="2337236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960" y="3983332"/>
            <a:ext cx="4248472" cy="2397996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26" y="1340768"/>
            <a:ext cx="4224469" cy="2880320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19" y="4468973"/>
            <a:ext cx="4005971" cy="1912355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41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 smtClean="0"/>
              <a:t>Мельбурн (4,4 млн. осіб)</a:t>
            </a:r>
            <a:endParaRPr lang="ru-RU" sz="5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685" y="1268760"/>
            <a:ext cx="4417078" cy="2465183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094" y="5435765"/>
            <a:ext cx="8824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Мельбурн — </a:t>
            </a:r>
            <a:r>
              <a:rPr lang="ru-RU" dirty="0" err="1" smtClean="0"/>
              <a:t>фінансовий</a:t>
            </a:r>
            <a:r>
              <a:rPr lang="ru-RU" dirty="0" smtClean="0"/>
              <a:t>, </a:t>
            </a:r>
            <a:r>
              <a:rPr lang="ru-RU" dirty="0" err="1" smtClean="0"/>
              <a:t>промисловий</a:t>
            </a:r>
            <a:r>
              <a:rPr lang="ru-RU" dirty="0" smtClean="0"/>
              <a:t>, </a:t>
            </a:r>
            <a:r>
              <a:rPr lang="ru-RU" dirty="0" err="1" smtClean="0"/>
              <a:t>транспортний</a:t>
            </a:r>
            <a:r>
              <a:rPr lang="ru-RU" dirty="0" smtClean="0"/>
              <a:t>, </a:t>
            </a:r>
            <a:r>
              <a:rPr lang="ru-RU" dirty="0" err="1" smtClean="0"/>
              <a:t>торговий</a:t>
            </a:r>
            <a:r>
              <a:rPr lang="ru-RU" dirty="0" smtClean="0"/>
              <a:t>, </a:t>
            </a:r>
            <a:r>
              <a:rPr lang="ru-RU" dirty="0" err="1" smtClean="0"/>
              <a:t>культурний</a:t>
            </a:r>
            <a:r>
              <a:rPr lang="ru-RU" dirty="0" smtClean="0"/>
              <a:t> та </a:t>
            </a:r>
            <a:r>
              <a:rPr lang="ru-RU" dirty="0" err="1" smtClean="0"/>
              <a:t>науковий</a:t>
            </a:r>
            <a:r>
              <a:rPr lang="ru-RU" dirty="0" smtClean="0"/>
              <a:t> центр, тут </a:t>
            </a:r>
            <a:r>
              <a:rPr lang="ru-RU" dirty="0" err="1" smtClean="0"/>
              <a:t>розміщені</a:t>
            </a:r>
            <a:r>
              <a:rPr lang="ru-RU" dirty="0" smtClean="0"/>
              <a:t> штаб-</a:t>
            </a:r>
            <a:r>
              <a:rPr lang="ru-RU" dirty="0" err="1" smtClean="0"/>
              <a:t>квартири</a:t>
            </a:r>
            <a:r>
              <a:rPr lang="ru-RU" dirty="0" smtClean="0"/>
              <a:t> </a:t>
            </a:r>
            <a:r>
              <a:rPr lang="ru-RU" dirty="0" err="1" smtClean="0"/>
              <a:t>найбільших</a:t>
            </a:r>
            <a:r>
              <a:rPr lang="ru-RU" dirty="0" smtClean="0"/>
              <a:t> </a:t>
            </a:r>
            <a:r>
              <a:rPr lang="ru-RU" dirty="0" err="1"/>
              <a:t>австралійських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та </a:t>
            </a:r>
            <a:r>
              <a:rPr lang="ru-RU" dirty="0" err="1"/>
              <a:t>корпорацій</a:t>
            </a:r>
            <a:r>
              <a:rPr lang="ru-RU" dirty="0"/>
              <a:t>, </a:t>
            </a:r>
            <a:r>
              <a:rPr lang="ru-RU" dirty="0" err="1"/>
              <a:t>університети</a:t>
            </a:r>
            <a:r>
              <a:rPr lang="ru-RU" dirty="0"/>
              <a:t>, </a:t>
            </a:r>
            <a:r>
              <a:rPr lang="ru-RU" dirty="0" err="1"/>
              <a:t>театри</a:t>
            </a:r>
            <a:r>
              <a:rPr lang="ru-RU" dirty="0"/>
              <a:t>, </a:t>
            </a:r>
            <a:r>
              <a:rPr lang="ru-RU" dirty="0" err="1"/>
              <a:t>музеї</a:t>
            </a:r>
            <a:r>
              <a:rPr lang="ru-RU" dirty="0"/>
              <a:t>, </a:t>
            </a:r>
            <a:r>
              <a:rPr lang="ru-RU" dirty="0" err="1"/>
              <a:t>консерваторія</a:t>
            </a:r>
            <a:r>
              <a:rPr lang="ru-RU" dirty="0"/>
              <a:t>, </a:t>
            </a:r>
            <a:r>
              <a:rPr lang="ru-RU" dirty="0" err="1"/>
              <a:t>обсерваторія</a:t>
            </a:r>
            <a:r>
              <a:rPr lang="ru-RU" dirty="0"/>
              <a:t>, зоопарки, </a:t>
            </a:r>
            <a:r>
              <a:rPr lang="ru-RU" dirty="0" err="1"/>
              <a:t>національні</a:t>
            </a:r>
            <a:r>
              <a:rPr lang="ru-RU" dirty="0"/>
              <a:t> парки, </a:t>
            </a:r>
            <a:r>
              <a:rPr lang="ru-RU" dirty="0" err="1"/>
              <a:t>акваріум</a:t>
            </a:r>
            <a:r>
              <a:rPr lang="ru-RU" dirty="0"/>
              <a:t> і </a:t>
            </a:r>
            <a:r>
              <a:rPr lang="ru-RU" dirty="0" err="1"/>
              <a:t>ботанічний</a:t>
            </a:r>
            <a:r>
              <a:rPr lang="ru-RU" dirty="0"/>
              <a:t> </a:t>
            </a:r>
            <a:r>
              <a:rPr lang="ru-RU" dirty="0" smtClean="0"/>
              <a:t>сад</a:t>
            </a:r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89925"/>
            <a:ext cx="2592288" cy="1618673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75" y="3180434"/>
            <a:ext cx="3351794" cy="2234529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481" y="4033824"/>
            <a:ext cx="2209428" cy="1381139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33824"/>
            <a:ext cx="2281436" cy="1234191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59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19256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 smtClean="0"/>
              <a:t>    </a:t>
            </a:r>
            <a:r>
              <a:rPr lang="uk-UA" sz="3600" b="1" dirty="0" err="1" smtClean="0"/>
              <a:t>Брисбен</a:t>
            </a:r>
            <a:r>
              <a:rPr lang="uk-UA" sz="3600" b="1" dirty="0" smtClean="0"/>
              <a:t>                                          Перт                                       </a:t>
            </a:r>
            <a:endParaRPr lang="ru-RU" sz="36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5055965" cy="2841674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08850"/>
            <a:ext cx="4989264" cy="2304256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835" y="3795154"/>
            <a:ext cx="3317709" cy="2817952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761" y="1029852"/>
            <a:ext cx="3025856" cy="2592288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9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Українська діаспора в Австралії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525963"/>
          </a:xfrm>
        </p:spPr>
        <p:txBody>
          <a:bodyPr/>
          <a:lstStyle/>
          <a:p>
            <a:r>
              <a:rPr lang="uk-UA" sz="3600" dirty="0" smtClean="0"/>
              <a:t>30000 осіб</a:t>
            </a:r>
          </a:p>
          <a:p>
            <a:r>
              <a:rPr lang="uk-UA" sz="3600" dirty="0" smtClean="0"/>
              <a:t>Діаспора почала </a:t>
            </a:r>
            <a:r>
              <a:rPr lang="uk-UA" sz="3600" dirty="0" err="1" smtClean="0"/>
              <a:t>формуватись</a:t>
            </a:r>
            <a:r>
              <a:rPr lang="uk-UA" sz="3600" dirty="0" smtClean="0"/>
              <a:t> з 40х років ХХ </a:t>
            </a:r>
            <a:r>
              <a:rPr lang="uk-UA" sz="3600" dirty="0" err="1" smtClean="0"/>
              <a:t>ст</a:t>
            </a:r>
            <a:endParaRPr lang="uk-UA" sz="3600" dirty="0" smtClean="0"/>
          </a:p>
          <a:p>
            <a:r>
              <a:rPr lang="uk-UA" sz="3600" dirty="0" smtClean="0"/>
              <a:t>Наявні українські етнічні суботні школи</a:t>
            </a:r>
            <a:endParaRPr lang="uk-UA" sz="3600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40768"/>
            <a:ext cx="2390775" cy="2562597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961" y="4221088"/>
            <a:ext cx="3976354" cy="2226758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529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417638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Австралія</a:t>
            </a:r>
            <a:r>
              <a:rPr lang="ru-RU" sz="3600" dirty="0" smtClean="0"/>
              <a:t> — </a:t>
            </a:r>
            <a:r>
              <a:rPr lang="ru-RU" sz="3600" dirty="0" err="1" smtClean="0"/>
              <a:t>єдина</a:t>
            </a:r>
            <a:r>
              <a:rPr lang="ru-RU" sz="3600" dirty="0" smtClean="0"/>
              <a:t> держава, яка </a:t>
            </a:r>
            <a:r>
              <a:rPr lang="ru-RU" sz="3600" dirty="0" err="1" smtClean="0"/>
              <a:t>займає</a:t>
            </a:r>
            <a:r>
              <a:rPr lang="ru-RU" sz="3600" dirty="0"/>
              <a:t> </a:t>
            </a:r>
            <a:r>
              <a:rPr lang="ru-RU" sz="3600" dirty="0" err="1" smtClean="0"/>
              <a:t>найменший</a:t>
            </a:r>
            <a:r>
              <a:rPr lang="ru-RU" sz="3600" dirty="0" smtClean="0"/>
              <a:t> материк    </a:t>
            </a:r>
            <a:r>
              <a:rPr lang="ru-RU" sz="3600" dirty="0" err="1" smtClean="0"/>
              <a:t>земної</a:t>
            </a:r>
            <a:r>
              <a:rPr lang="ru-RU" sz="3600" dirty="0" smtClean="0"/>
              <a:t> </a:t>
            </a:r>
            <a:r>
              <a:rPr lang="ru-RU" sz="3600" dirty="0" err="1" smtClean="0"/>
              <a:t>кулі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9374240"/>
              </p:ext>
            </p:extLst>
          </p:nvPr>
        </p:nvGraphicFramePr>
        <p:xfrm>
          <a:off x="467544" y="1340768"/>
          <a:ext cx="8229600" cy="467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Столиця</a:t>
                      </a:r>
                      <a:endParaRPr lang="ru-RU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Канберра</a:t>
                      </a:r>
                      <a:endParaRPr lang="ru-RU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Площа</a:t>
                      </a:r>
                      <a:endParaRPr lang="ru-RU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7,6 </a:t>
                      </a:r>
                      <a:r>
                        <a:rPr lang="ru-RU" sz="2300" dirty="0" err="1" smtClean="0"/>
                        <a:t>млн.км.кв</a:t>
                      </a:r>
                      <a:r>
                        <a:rPr lang="ru-RU" sz="2300" dirty="0" smtClean="0"/>
                        <a:t>.</a:t>
                      </a:r>
                      <a:endParaRPr lang="ru-RU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Населення</a:t>
                      </a:r>
                      <a:endParaRPr lang="ru-RU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25 250 000</a:t>
                      </a:r>
                      <a:endParaRPr lang="ru-RU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ВВП (на душу </a:t>
                      </a:r>
                      <a:r>
                        <a:rPr lang="uk-UA" sz="2300" dirty="0" err="1" smtClean="0"/>
                        <a:t>населеня</a:t>
                      </a:r>
                      <a:r>
                        <a:rPr lang="uk-UA" sz="2300" dirty="0" smtClean="0"/>
                        <a:t>)</a:t>
                      </a:r>
                      <a:endParaRPr lang="ru-RU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$52 191</a:t>
                      </a:r>
                      <a:endParaRPr lang="ru-RU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Офіційна мова </a:t>
                      </a:r>
                      <a:endParaRPr lang="ru-RU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англійська</a:t>
                      </a:r>
                      <a:endParaRPr lang="ru-RU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Валюта</a:t>
                      </a:r>
                      <a:endParaRPr lang="ru-RU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австралійський долар</a:t>
                      </a:r>
                      <a:endParaRPr lang="ru-RU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Форма правління</a:t>
                      </a:r>
                      <a:endParaRPr lang="ru-RU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парламентська</a:t>
                      </a:r>
                      <a:endParaRPr lang="ru-RU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Державний устрій</a:t>
                      </a:r>
                      <a:endParaRPr lang="ru-RU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300" dirty="0" smtClean="0"/>
                        <a:t>федеративна держава у складі Британської співдружності (6 штатів+ 2 самоврядні одиниці)</a:t>
                      </a:r>
                      <a:endParaRPr lang="ru-RU" sz="23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uk-UA" sz="2300" dirty="0" smtClean="0"/>
                        <a:t>Економічно високорозвинена країна, член «Великої двадцятки»</a:t>
                      </a:r>
                      <a:endParaRPr lang="ru-RU" sz="2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41632"/>
            <a:ext cx="1368152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25144"/>
            <a:ext cx="1296144" cy="7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70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800" dirty="0" smtClean="0"/>
              <a:t>Океанія: Австралійський Союз та острівні держави</a:t>
            </a:r>
            <a:endParaRPr lang="ru-RU" sz="4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25" y="1738746"/>
            <a:ext cx="7830385" cy="4525963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28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Відкриття Австралії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335699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Через </a:t>
            </a:r>
            <a:r>
              <a:rPr lang="ru-RU" dirty="0" err="1" smtClean="0"/>
              <a:t>віддаленість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Європи</a:t>
            </a:r>
            <a:r>
              <a:rPr lang="ru-RU" dirty="0" smtClean="0"/>
              <a:t> та </a:t>
            </a:r>
            <a:r>
              <a:rPr lang="ru-RU" dirty="0" err="1" smtClean="0"/>
              <a:t>відокремленість</a:t>
            </a:r>
            <a:r>
              <a:rPr lang="ru-RU" dirty="0" smtClean="0"/>
              <a:t> </a:t>
            </a:r>
            <a:r>
              <a:rPr lang="ru-RU" dirty="0" err="1" smtClean="0"/>
              <a:t>Австралія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відкрита</a:t>
            </a:r>
            <a:r>
              <a:rPr lang="ru-RU" dirty="0" smtClean="0"/>
              <a:t> </a:t>
            </a:r>
            <a:r>
              <a:rPr lang="ru-RU" dirty="0" err="1" smtClean="0"/>
              <a:t>європейцями</a:t>
            </a:r>
            <a:r>
              <a:rPr lang="ru-RU" dirty="0" smtClean="0"/>
              <a:t> </a:t>
            </a:r>
            <a:r>
              <a:rPr lang="ru-RU" dirty="0" err="1" smtClean="0"/>
              <a:t>пізніше</a:t>
            </a:r>
            <a:r>
              <a:rPr lang="ru-RU" dirty="0" smtClean="0"/>
              <a:t> за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населені</a:t>
            </a:r>
            <a:r>
              <a:rPr lang="ru-RU" dirty="0" smtClean="0"/>
              <a:t> материки. </a:t>
            </a:r>
          </a:p>
          <a:p>
            <a:pPr marL="0" indent="0" algn="just">
              <a:buNone/>
            </a:pPr>
            <a:r>
              <a:rPr lang="ru-RU" dirty="0" err="1" smtClean="0"/>
              <a:t>Ще</a:t>
            </a:r>
            <a:r>
              <a:rPr lang="ru-RU" dirty="0" smtClean="0"/>
              <a:t> в </a:t>
            </a:r>
            <a:r>
              <a:rPr lang="ru-RU" dirty="0" err="1" smtClean="0"/>
              <a:t>давнину</a:t>
            </a:r>
            <a:r>
              <a:rPr lang="ru-RU" dirty="0" smtClean="0"/>
              <a:t> </a:t>
            </a:r>
            <a:r>
              <a:rPr lang="ru-RU" dirty="0" err="1" smtClean="0"/>
              <a:t>вчені</a:t>
            </a:r>
            <a:r>
              <a:rPr lang="ru-RU" dirty="0" smtClean="0"/>
              <a:t> припускали, </a:t>
            </a:r>
            <a:r>
              <a:rPr lang="ru-RU" dirty="0" err="1" smtClean="0"/>
              <a:t>що</a:t>
            </a:r>
            <a:r>
              <a:rPr lang="ru-RU" dirty="0" smtClean="0"/>
              <a:t> на </a:t>
            </a:r>
            <a:r>
              <a:rPr lang="ru-RU" dirty="0" err="1" smtClean="0"/>
              <a:t>південь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Південного</a:t>
            </a:r>
            <a:r>
              <a:rPr lang="ru-RU" dirty="0" smtClean="0"/>
              <a:t> </a:t>
            </a:r>
            <a:r>
              <a:rPr lang="ru-RU" dirty="0" err="1" smtClean="0"/>
              <a:t>тропіка</a:t>
            </a:r>
            <a:r>
              <a:rPr lang="ru-RU" dirty="0" smtClean="0"/>
              <a:t> </a:t>
            </a:r>
            <a:r>
              <a:rPr lang="ru-RU" dirty="0" err="1" smtClean="0"/>
              <a:t>існує</a:t>
            </a:r>
            <a:r>
              <a:rPr lang="ru-RU" dirty="0" smtClean="0"/>
              <a:t> земля. </a:t>
            </a:r>
            <a:r>
              <a:rPr lang="ru-RU" dirty="0" err="1" smtClean="0"/>
              <a:t>Цю</a:t>
            </a:r>
            <a:r>
              <a:rPr lang="ru-RU" dirty="0" smtClean="0"/>
              <a:t> землю </a:t>
            </a:r>
            <a:r>
              <a:rPr lang="ru-RU" dirty="0" err="1" smtClean="0"/>
              <a:t>відкрили</a:t>
            </a:r>
            <a:r>
              <a:rPr lang="ru-RU" dirty="0" smtClean="0"/>
              <a:t> </a:t>
            </a:r>
            <a:r>
              <a:rPr lang="ru-RU" dirty="0" err="1" smtClean="0"/>
              <a:t>голландці</a:t>
            </a:r>
            <a:r>
              <a:rPr lang="ru-RU" dirty="0" smtClean="0"/>
              <a:t>. У </a:t>
            </a:r>
            <a:r>
              <a:rPr lang="ru-RU" dirty="0" err="1" smtClean="0"/>
              <a:t>першій</a:t>
            </a:r>
            <a:r>
              <a:rPr lang="ru-RU" dirty="0" smtClean="0"/>
              <a:t> </a:t>
            </a:r>
            <a:r>
              <a:rPr lang="ru-RU" dirty="0" err="1" smtClean="0"/>
              <a:t>половині</a:t>
            </a:r>
            <a:r>
              <a:rPr lang="ru-RU" dirty="0" smtClean="0"/>
              <a:t> </a:t>
            </a:r>
            <a:r>
              <a:rPr lang="en-US" dirty="0" smtClean="0"/>
              <a:t>XVII </a:t>
            </a:r>
            <a:r>
              <a:rPr lang="ru-RU" dirty="0" smtClean="0"/>
              <a:t>ст. </a:t>
            </a:r>
            <a:r>
              <a:rPr lang="ru-RU" dirty="0" err="1" smtClean="0"/>
              <a:t>їм</a:t>
            </a:r>
            <a:r>
              <a:rPr lang="ru-RU" dirty="0" smtClean="0"/>
              <a:t> стали </a:t>
            </a:r>
            <a:r>
              <a:rPr lang="ru-RU" dirty="0" err="1" smtClean="0"/>
              <a:t>відомі</a:t>
            </a:r>
            <a:r>
              <a:rPr lang="ru-RU" dirty="0" smtClean="0"/>
              <a:t> </a:t>
            </a:r>
            <a:r>
              <a:rPr lang="ru-RU" dirty="0" err="1" smtClean="0"/>
              <a:t>майже</a:t>
            </a:r>
            <a:r>
              <a:rPr lang="ru-RU" dirty="0" smtClean="0"/>
              <a:t> все </a:t>
            </a:r>
            <a:r>
              <a:rPr lang="ru-RU" dirty="0" err="1" smtClean="0"/>
              <a:t>північне</a:t>
            </a:r>
            <a:r>
              <a:rPr lang="ru-RU" dirty="0" smtClean="0"/>
              <a:t>, </a:t>
            </a:r>
            <a:r>
              <a:rPr lang="ru-RU" dirty="0" err="1" smtClean="0"/>
              <a:t>західне</a:t>
            </a:r>
            <a:r>
              <a:rPr lang="ru-RU" dirty="0" smtClean="0"/>
              <a:t> й </a:t>
            </a:r>
            <a:r>
              <a:rPr lang="ru-RU" dirty="0" err="1" smtClean="0"/>
              <a:t>південно-західне</a:t>
            </a:r>
            <a:r>
              <a:rPr lang="ru-RU" dirty="0" smtClean="0"/>
              <a:t> </a:t>
            </a:r>
            <a:r>
              <a:rPr lang="ru-RU" dirty="0" err="1" smtClean="0"/>
              <a:t>узбережжя</a:t>
            </a:r>
            <a:r>
              <a:rPr lang="ru-RU" dirty="0" smtClean="0"/>
              <a:t> материка.</a:t>
            </a:r>
          </a:p>
          <a:p>
            <a:pPr marL="0" indent="0" algn="just">
              <a:buNone/>
            </a:pPr>
            <a:r>
              <a:rPr lang="ru-RU" dirty="0" smtClean="0"/>
              <a:t> В </a:t>
            </a:r>
            <a:r>
              <a:rPr lang="ru-RU" dirty="0" err="1" smtClean="0"/>
              <a:t>середині</a:t>
            </a:r>
            <a:r>
              <a:rPr lang="ru-RU" dirty="0" smtClean="0"/>
              <a:t> </a:t>
            </a:r>
            <a:r>
              <a:rPr lang="en-US" dirty="0" smtClean="0"/>
              <a:t>XVII </a:t>
            </a:r>
            <a:r>
              <a:rPr lang="ru-RU" dirty="0" smtClean="0"/>
              <a:t>ст. </a:t>
            </a:r>
            <a:r>
              <a:rPr lang="ru-RU" dirty="0" err="1" smtClean="0"/>
              <a:t>голландський</a:t>
            </a:r>
            <a:r>
              <a:rPr lang="ru-RU" dirty="0" smtClean="0"/>
              <a:t> </a:t>
            </a:r>
            <a:r>
              <a:rPr lang="ru-RU" dirty="0" err="1" smtClean="0"/>
              <a:t>мореплавець</a:t>
            </a:r>
            <a:r>
              <a:rPr lang="ru-RU" dirty="0" smtClean="0"/>
              <a:t> </a:t>
            </a:r>
            <a:r>
              <a:rPr lang="ru-RU" b="1" dirty="0" err="1" smtClean="0"/>
              <a:t>Абел</a:t>
            </a:r>
            <a:r>
              <a:rPr lang="ru-RU" b="1" dirty="0" smtClean="0"/>
              <a:t> Тасман </a:t>
            </a:r>
            <a:r>
              <a:rPr lang="ru-RU" dirty="0" err="1" smtClean="0"/>
              <a:t>обігнув</a:t>
            </a:r>
            <a:r>
              <a:rPr lang="ru-RU" dirty="0" smtClean="0"/>
              <a:t> </a:t>
            </a:r>
            <a:r>
              <a:rPr lang="ru-RU" dirty="0" err="1" smtClean="0"/>
              <a:t>Австралію</a:t>
            </a:r>
            <a:r>
              <a:rPr lang="ru-RU" dirty="0" smtClean="0"/>
              <a:t> з </a:t>
            </a:r>
            <a:r>
              <a:rPr lang="ru-RU" dirty="0" err="1" smtClean="0"/>
              <a:t>півдня</a:t>
            </a:r>
            <a:r>
              <a:rPr lang="ru-RU" dirty="0" smtClean="0"/>
              <a:t> і </a:t>
            </a:r>
            <a:r>
              <a:rPr lang="ru-RU" dirty="0" err="1" smtClean="0"/>
              <a:t>натрапив</a:t>
            </a:r>
            <a:r>
              <a:rPr lang="ru-RU" dirty="0" smtClean="0"/>
              <a:t> на </a:t>
            </a:r>
            <a:r>
              <a:rPr lang="ru-RU" dirty="0" err="1" smtClean="0"/>
              <a:t>острів</a:t>
            </a:r>
            <a:r>
              <a:rPr lang="ru-RU" dirty="0" smtClean="0"/>
              <a:t>, </a:t>
            </a:r>
            <a:r>
              <a:rPr lang="ru-RU" dirty="0" err="1" smtClean="0"/>
              <a:t>згодом</a:t>
            </a:r>
            <a:r>
              <a:rPr lang="ru-RU" dirty="0" smtClean="0"/>
              <a:t> названий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ім'ям</a:t>
            </a:r>
            <a:r>
              <a:rPr lang="ru-RU" dirty="0" smtClean="0"/>
              <a:t>, — </a:t>
            </a:r>
            <a:r>
              <a:rPr lang="ru-RU" dirty="0" err="1" smtClean="0"/>
              <a:t>Тасманія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довів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Австралія</a:t>
            </a:r>
            <a:r>
              <a:rPr lang="ru-RU" dirty="0" smtClean="0"/>
              <a:t> — </a:t>
            </a:r>
            <a:r>
              <a:rPr lang="ru-RU" dirty="0" err="1" smtClean="0"/>
              <a:t>самостійний</a:t>
            </a:r>
            <a:r>
              <a:rPr lang="ru-RU" dirty="0" smtClean="0"/>
              <a:t> материк, а не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невідомого</a:t>
            </a:r>
            <a:r>
              <a:rPr lang="ru-RU" dirty="0" smtClean="0"/>
              <a:t> </a:t>
            </a:r>
            <a:r>
              <a:rPr lang="ru-RU" dirty="0" err="1" smtClean="0"/>
              <a:t>Антарктичного</a:t>
            </a:r>
            <a:r>
              <a:rPr lang="ru-RU" dirty="0" smtClean="0"/>
              <a:t> материка, як </a:t>
            </a:r>
            <a:r>
              <a:rPr lang="ru-RU" dirty="0" err="1" smtClean="0"/>
              <a:t>вважалося</a:t>
            </a:r>
            <a:r>
              <a:rPr lang="ru-RU" dirty="0" smtClean="0"/>
              <a:t> перед </a:t>
            </a:r>
            <a:r>
              <a:rPr lang="ru-RU" dirty="0" err="1" smtClean="0"/>
              <a:t>тим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err="1" smtClean="0"/>
              <a:t>Східне</a:t>
            </a:r>
            <a:r>
              <a:rPr lang="ru-RU" dirty="0" smtClean="0"/>
              <a:t> </a:t>
            </a:r>
            <a:r>
              <a:rPr lang="ru-RU" dirty="0" err="1" smtClean="0"/>
              <a:t>узбережжя</a:t>
            </a:r>
            <a:r>
              <a:rPr lang="ru-RU" dirty="0" smtClean="0"/>
              <a:t> </a:t>
            </a:r>
            <a:r>
              <a:rPr lang="ru-RU" dirty="0" err="1" smtClean="0"/>
              <a:t>Австралії</a:t>
            </a:r>
            <a:r>
              <a:rPr lang="ru-RU" dirty="0" smtClean="0"/>
              <a:t> </a:t>
            </a:r>
            <a:r>
              <a:rPr lang="ru-RU" dirty="0" err="1" smtClean="0"/>
              <a:t>відкрив</a:t>
            </a:r>
            <a:r>
              <a:rPr lang="ru-RU" dirty="0" smtClean="0"/>
              <a:t> у </a:t>
            </a:r>
            <a:r>
              <a:rPr lang="ru-RU" dirty="0" err="1" smtClean="0"/>
              <a:t>другій</a:t>
            </a:r>
            <a:r>
              <a:rPr lang="ru-RU" dirty="0" smtClean="0"/>
              <a:t> </a:t>
            </a:r>
            <a:r>
              <a:rPr lang="ru-RU" dirty="0" err="1" smtClean="0"/>
              <a:t>половині</a:t>
            </a:r>
            <a:r>
              <a:rPr lang="ru-RU" dirty="0" smtClean="0"/>
              <a:t> </a:t>
            </a:r>
            <a:r>
              <a:rPr lang="en-US" dirty="0" smtClean="0"/>
              <a:t>XVIII </a:t>
            </a:r>
            <a:r>
              <a:rPr lang="ru-RU" dirty="0" smtClean="0"/>
              <a:t>ст. </a:t>
            </a:r>
            <a:r>
              <a:rPr lang="ru-RU" dirty="0" err="1" smtClean="0"/>
              <a:t>англійський</a:t>
            </a:r>
            <a:r>
              <a:rPr lang="ru-RU" dirty="0" smtClean="0"/>
              <a:t> </a:t>
            </a:r>
            <a:r>
              <a:rPr lang="ru-RU" dirty="0" err="1" smtClean="0"/>
              <a:t>мореплавець</a:t>
            </a:r>
            <a:r>
              <a:rPr lang="ru-RU" dirty="0" smtClean="0"/>
              <a:t> і </a:t>
            </a:r>
            <a:r>
              <a:rPr lang="ru-RU" dirty="0" err="1" smtClean="0"/>
              <a:t>дослідник</a:t>
            </a:r>
            <a:r>
              <a:rPr lang="ru-RU" dirty="0" smtClean="0"/>
              <a:t> </a:t>
            </a:r>
            <a:r>
              <a:rPr lang="ru-RU" b="1" dirty="0" smtClean="0"/>
              <a:t>Джеймс Кук.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53805"/>
            <a:ext cx="3960440" cy="2103187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57300"/>
            <a:ext cx="1905000" cy="2099692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13867"/>
            <a:ext cx="2143125" cy="2143125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25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 smtClean="0"/>
              <a:t>Економіко – географічне положення</a:t>
            </a:r>
            <a:endParaRPr lang="ru-RU" sz="4000" dirty="0"/>
          </a:p>
        </p:txBody>
      </p:sp>
      <p:pic>
        <p:nvPicPr>
          <p:cNvPr id="3074" name="Picture 2" descr="C:\Users\User\Desktop\Океанія-Австралії-карт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632848" cy="4392488"/>
          </a:xfrm>
          <a:prstGeom prst="rect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549676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АВСТРАЛІЯ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pPr algn="just"/>
            <a:r>
              <a:rPr lang="ru-RU" dirty="0" err="1" smtClean="0"/>
              <a:t>Площа</a:t>
            </a:r>
            <a:r>
              <a:rPr lang="ru-RU" dirty="0" smtClean="0"/>
              <a:t> —</a:t>
            </a:r>
            <a:r>
              <a:rPr lang="ru-RU" dirty="0" err="1" smtClean="0"/>
              <a:t>Австралія</a:t>
            </a:r>
            <a:r>
              <a:rPr lang="ru-RU" dirty="0" smtClean="0"/>
              <a:t> </a:t>
            </a:r>
            <a:r>
              <a:rPr lang="ru-RU" dirty="0" err="1" smtClean="0"/>
              <a:t>розташована</a:t>
            </a:r>
            <a:r>
              <a:rPr lang="ru-RU" dirty="0" smtClean="0"/>
              <a:t> на </a:t>
            </a:r>
            <a:r>
              <a:rPr lang="ru-RU" dirty="0" err="1" smtClean="0"/>
              <a:t>південний</a:t>
            </a:r>
            <a:r>
              <a:rPr lang="ru-RU" dirty="0" smtClean="0"/>
              <a:t> </a:t>
            </a:r>
            <a:r>
              <a:rPr lang="ru-RU" dirty="0" err="1" smtClean="0"/>
              <a:t>схід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Євразії</a:t>
            </a:r>
            <a:r>
              <a:rPr lang="ru-RU" dirty="0" smtClean="0"/>
              <a:t>. Вона </a:t>
            </a:r>
            <a:r>
              <a:rPr lang="ru-RU" dirty="0" err="1" smtClean="0"/>
              <a:t>омивається</a:t>
            </a:r>
            <a:r>
              <a:rPr lang="ru-RU" dirty="0" smtClean="0"/>
              <a:t> водами Тихого та </a:t>
            </a:r>
            <a:r>
              <a:rPr lang="ru-RU" dirty="0" err="1" smtClean="0"/>
              <a:t>Індійського</a:t>
            </a:r>
            <a:r>
              <a:rPr lang="ru-RU" dirty="0" smtClean="0"/>
              <a:t> </a:t>
            </a:r>
            <a:r>
              <a:rPr lang="ru-RU" dirty="0" err="1" smtClean="0"/>
              <a:t>океанів</a:t>
            </a:r>
            <a:r>
              <a:rPr lang="ru-RU" dirty="0" smtClean="0"/>
              <a:t>. Головна риса </a:t>
            </a:r>
            <a:r>
              <a:rPr lang="ru-RU" dirty="0" err="1" smtClean="0"/>
              <a:t>економіко-географічного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 </a:t>
            </a:r>
            <a:r>
              <a:rPr lang="ru-RU" dirty="0" err="1" smtClean="0"/>
              <a:t>Австралії</a:t>
            </a:r>
            <a:r>
              <a:rPr lang="ru-RU" dirty="0" smtClean="0"/>
              <a:t> — </a:t>
            </a:r>
            <a:r>
              <a:rPr lang="ru-RU" dirty="0" err="1" smtClean="0"/>
              <a:t>ізольованість</a:t>
            </a:r>
            <a:r>
              <a:rPr lang="ru-RU" dirty="0" smtClean="0"/>
              <a:t>. Позитивного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набуває</a:t>
            </a:r>
            <a:r>
              <a:rPr lang="ru-RU" dirty="0" smtClean="0"/>
              <a:t> </a:t>
            </a:r>
            <a:r>
              <a:rPr lang="ru-RU" dirty="0" err="1" smtClean="0"/>
              <a:t>відносна</a:t>
            </a:r>
            <a:r>
              <a:rPr lang="ru-RU" dirty="0" smtClean="0"/>
              <a:t> </a:t>
            </a:r>
            <a:r>
              <a:rPr lang="ru-RU" dirty="0" err="1" smtClean="0"/>
              <a:t>близькість</a:t>
            </a:r>
            <a:r>
              <a:rPr lang="ru-RU" dirty="0" smtClean="0"/>
              <a:t> </a:t>
            </a:r>
            <a:r>
              <a:rPr lang="ru-RU" dirty="0" err="1" smtClean="0"/>
              <a:t>Австралії</a:t>
            </a:r>
            <a:r>
              <a:rPr lang="ru-RU" dirty="0" smtClean="0"/>
              <a:t> до </a:t>
            </a:r>
            <a:r>
              <a:rPr lang="ru-RU" dirty="0" err="1" smtClean="0"/>
              <a:t>країн</a:t>
            </a:r>
            <a:r>
              <a:rPr lang="ru-RU" dirty="0" smtClean="0"/>
              <a:t> </a:t>
            </a:r>
            <a:r>
              <a:rPr lang="ru-RU" dirty="0" err="1" smtClean="0"/>
              <a:t>Південно-Східної</a:t>
            </a:r>
            <a:r>
              <a:rPr lang="ru-RU" dirty="0" smtClean="0"/>
              <a:t> і </a:t>
            </a:r>
            <a:r>
              <a:rPr lang="ru-RU" dirty="0" err="1" smtClean="0"/>
              <a:t>Східної</a:t>
            </a:r>
            <a:r>
              <a:rPr lang="ru-RU" dirty="0" smtClean="0"/>
              <a:t> </a:t>
            </a:r>
            <a:r>
              <a:rPr lang="ru-RU" dirty="0" err="1" smtClean="0"/>
              <a:t>Азії</a:t>
            </a:r>
            <a:r>
              <a:rPr lang="ru-RU" dirty="0" smtClean="0"/>
              <a:t> та </a:t>
            </a:r>
            <a:r>
              <a:rPr lang="ru-RU" dirty="0" err="1" smtClean="0"/>
              <a:t>Океанії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83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dirty="0" smtClean="0"/>
              <a:t>Клімат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99715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В </a:t>
            </a:r>
            <a:r>
              <a:rPr lang="ru-RU" dirty="0" err="1" smtClean="0"/>
              <a:t>Австралії</a:t>
            </a:r>
            <a:r>
              <a:rPr lang="ru-RU" dirty="0" smtClean="0"/>
              <a:t> </a:t>
            </a:r>
            <a:r>
              <a:rPr lang="ru-RU" dirty="0" err="1" smtClean="0"/>
              <a:t>домінує</a:t>
            </a:r>
            <a:r>
              <a:rPr lang="ru-RU" dirty="0" smtClean="0"/>
              <a:t> жаркий </a:t>
            </a:r>
            <a:r>
              <a:rPr lang="ru-RU" dirty="0" err="1" smtClean="0"/>
              <a:t>сухий</a:t>
            </a:r>
            <a:r>
              <a:rPr lang="ru-RU" dirty="0" smtClean="0"/>
              <a:t> </a:t>
            </a:r>
            <a:r>
              <a:rPr lang="ru-RU" dirty="0" err="1" smtClean="0"/>
              <a:t>клімат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великими </a:t>
            </a:r>
            <a:r>
              <a:rPr lang="ru-RU" dirty="0" err="1" smtClean="0"/>
              <a:t>річними</a:t>
            </a:r>
            <a:r>
              <a:rPr lang="ru-RU" dirty="0" smtClean="0"/>
              <a:t> й </a:t>
            </a:r>
            <a:r>
              <a:rPr lang="ru-RU" dirty="0" err="1" smtClean="0"/>
              <a:t>добовими</a:t>
            </a:r>
            <a:r>
              <a:rPr lang="ru-RU" dirty="0" smtClean="0"/>
              <a:t> </a:t>
            </a:r>
            <a:r>
              <a:rPr lang="ru-RU" dirty="0" err="1" smtClean="0"/>
              <a:t>коливаннями</a:t>
            </a:r>
            <a:r>
              <a:rPr lang="ru-RU" dirty="0" smtClean="0"/>
              <a:t> </a:t>
            </a:r>
            <a:r>
              <a:rPr lang="ru-RU" dirty="0" err="1" smtClean="0"/>
              <a:t>температури</a:t>
            </a:r>
            <a:r>
              <a:rPr lang="ru-RU" dirty="0" smtClean="0"/>
              <a:t>. Лише 1/3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території</a:t>
            </a:r>
            <a:r>
              <a:rPr lang="ru-RU" dirty="0" smtClean="0"/>
              <a:t> </a:t>
            </a:r>
            <a:r>
              <a:rPr lang="ru-RU" dirty="0" err="1" smtClean="0"/>
              <a:t>одержує</a:t>
            </a:r>
            <a:r>
              <a:rPr lang="ru-RU" dirty="0" smtClean="0"/>
              <a:t> </a:t>
            </a:r>
            <a:r>
              <a:rPr lang="ru-RU" dirty="0" err="1" smtClean="0"/>
              <a:t>достатньо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надміру</a:t>
            </a:r>
            <a:r>
              <a:rPr lang="ru-RU" dirty="0" smtClean="0"/>
              <a:t> </a:t>
            </a:r>
            <a:r>
              <a:rPr lang="ru-RU" dirty="0" err="1" smtClean="0"/>
              <a:t>опадів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залежить</a:t>
            </a:r>
            <a:r>
              <a:rPr lang="ru-RU" dirty="0" smtClean="0"/>
              <a:t> </a:t>
            </a:r>
            <a:r>
              <a:rPr lang="ru-RU" dirty="0" err="1" smtClean="0"/>
              <a:t>географічного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 материка — </a:t>
            </a:r>
            <a:r>
              <a:rPr lang="ru-RU" dirty="0" err="1" smtClean="0"/>
              <a:t>майже</a:t>
            </a:r>
            <a:r>
              <a:rPr lang="ru-RU" dirty="0" smtClean="0"/>
              <a:t> </a:t>
            </a:r>
            <a:r>
              <a:rPr lang="ru-RU" dirty="0" err="1" smtClean="0"/>
              <a:t>посередині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перетинає</a:t>
            </a:r>
            <a:r>
              <a:rPr lang="ru-RU" dirty="0" smtClean="0"/>
              <a:t> </a:t>
            </a:r>
            <a:r>
              <a:rPr lang="ru-RU" dirty="0" err="1" smtClean="0"/>
              <a:t>Південний</a:t>
            </a:r>
            <a:r>
              <a:rPr lang="ru-RU" dirty="0" smtClean="0"/>
              <a:t> </a:t>
            </a:r>
            <a:r>
              <a:rPr lang="ru-RU" dirty="0" err="1" smtClean="0"/>
              <a:t>тропік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На </a:t>
            </a:r>
            <a:r>
              <a:rPr lang="ru-RU" dirty="0" err="1" smtClean="0"/>
              <a:t>клімат</a:t>
            </a:r>
            <a:r>
              <a:rPr lang="ru-RU" dirty="0" smtClean="0"/>
              <a:t> </a:t>
            </a:r>
            <a:r>
              <a:rPr lang="ru-RU" dirty="0" err="1" smtClean="0"/>
              <a:t>Австралії</a:t>
            </a:r>
            <a:r>
              <a:rPr lang="ru-RU" dirty="0" smtClean="0"/>
              <a:t> </a:t>
            </a:r>
            <a:r>
              <a:rPr lang="ru-RU" dirty="0" err="1" smtClean="0"/>
              <a:t>впливають</a:t>
            </a:r>
            <a:r>
              <a:rPr lang="ru-RU" dirty="0" smtClean="0"/>
              <a:t> і </a:t>
            </a:r>
            <a:r>
              <a:rPr lang="ru-RU" dirty="0" err="1" smtClean="0"/>
              <a:t>переважні</a:t>
            </a:r>
            <a:r>
              <a:rPr lang="ru-RU" dirty="0" smtClean="0"/>
              <a:t> </a:t>
            </a:r>
            <a:r>
              <a:rPr lang="ru-RU" dirty="0" err="1" smtClean="0"/>
              <a:t>вітри</a:t>
            </a:r>
            <a:r>
              <a:rPr lang="ru-RU" dirty="0" smtClean="0"/>
              <a:t>, </a:t>
            </a:r>
            <a:r>
              <a:rPr lang="ru-RU" dirty="0" err="1" smtClean="0"/>
              <a:t>рельєф</a:t>
            </a:r>
            <a:r>
              <a:rPr lang="ru-RU" dirty="0" smtClean="0"/>
              <a:t> та </a:t>
            </a:r>
            <a:r>
              <a:rPr lang="ru-RU" dirty="0" err="1" smtClean="0"/>
              <a:t>океанічні</a:t>
            </a:r>
            <a:r>
              <a:rPr lang="ru-RU" dirty="0" smtClean="0"/>
              <a:t> </a:t>
            </a:r>
            <a:r>
              <a:rPr lang="ru-RU" dirty="0" err="1" smtClean="0"/>
              <a:t>течії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протяжність</a:t>
            </a:r>
            <a:r>
              <a:rPr lang="ru-RU" dirty="0" smtClean="0"/>
              <a:t> материка </a:t>
            </a:r>
            <a:r>
              <a:rPr lang="ru-RU" dirty="0" err="1" smtClean="0"/>
              <a:t>із</a:t>
            </a:r>
            <a:r>
              <a:rPr lang="ru-RU" dirty="0" smtClean="0"/>
              <a:t> заходу на </a:t>
            </a:r>
            <a:r>
              <a:rPr lang="ru-RU" dirty="0" err="1" smtClean="0"/>
              <a:t>схід</a:t>
            </a:r>
            <a:r>
              <a:rPr lang="ru-RU" dirty="0" smtClean="0"/>
              <a:t>. У </a:t>
            </a:r>
            <a:r>
              <a:rPr lang="ru-RU" dirty="0" err="1" smtClean="0"/>
              <a:t>більшій</a:t>
            </a:r>
            <a:r>
              <a:rPr lang="ru-RU" dirty="0" smtClean="0"/>
              <a:t> </a:t>
            </a:r>
            <a:r>
              <a:rPr lang="ru-RU" dirty="0" err="1" smtClean="0"/>
              <a:t>частині</a:t>
            </a:r>
            <a:r>
              <a:rPr lang="ru-RU" dirty="0" smtClean="0"/>
              <a:t> </a:t>
            </a:r>
            <a:r>
              <a:rPr lang="ru-RU" dirty="0" err="1" smtClean="0"/>
              <a:t>Австралії</a:t>
            </a:r>
            <a:r>
              <a:rPr lang="ru-RU" dirty="0" smtClean="0"/>
              <a:t> </a:t>
            </a:r>
            <a:r>
              <a:rPr lang="ru-RU" dirty="0" err="1" smtClean="0"/>
              <a:t>панують</a:t>
            </a:r>
            <a:r>
              <a:rPr lang="ru-RU" dirty="0" smtClean="0"/>
              <a:t> </a:t>
            </a:r>
            <a:r>
              <a:rPr lang="ru-RU" dirty="0" err="1" smtClean="0"/>
              <a:t>пасати</a:t>
            </a:r>
            <a:r>
              <a:rPr lang="ru-RU" dirty="0" smtClean="0"/>
              <a:t>  </a:t>
            </a:r>
          </a:p>
          <a:p>
            <a:pPr marL="0" indent="0" algn="just">
              <a:buNone/>
            </a:pPr>
            <a:r>
              <a:rPr lang="ru-RU" dirty="0" err="1" smtClean="0"/>
              <a:t>Отже</a:t>
            </a:r>
            <a:r>
              <a:rPr lang="ru-RU" dirty="0" smtClean="0"/>
              <a:t>, на </a:t>
            </a:r>
            <a:r>
              <a:rPr lang="ru-RU" dirty="0" err="1" smtClean="0"/>
              <a:t>півночі</a:t>
            </a:r>
            <a:r>
              <a:rPr lang="ru-RU" dirty="0" smtClean="0"/>
              <a:t> </a:t>
            </a:r>
            <a:r>
              <a:rPr lang="ru-RU" dirty="0" err="1" smtClean="0"/>
              <a:t>Австралії</a:t>
            </a:r>
            <a:r>
              <a:rPr lang="ru-RU" dirty="0" smtClean="0"/>
              <a:t> </a:t>
            </a:r>
            <a:r>
              <a:rPr lang="ru-RU" dirty="0" err="1" smtClean="0"/>
              <a:t>формується</a:t>
            </a:r>
            <a:r>
              <a:rPr lang="ru-RU" dirty="0" smtClean="0"/>
              <a:t> </a:t>
            </a:r>
            <a:r>
              <a:rPr lang="ru-RU" dirty="0" err="1" smtClean="0"/>
              <a:t>субекваторіальний</a:t>
            </a:r>
            <a:r>
              <a:rPr lang="ru-RU" dirty="0" smtClean="0"/>
              <a:t> </a:t>
            </a:r>
            <a:r>
              <a:rPr lang="ru-RU" dirty="0" err="1" smtClean="0"/>
              <a:t>клімат</a:t>
            </a:r>
            <a:r>
              <a:rPr lang="ru-RU" dirty="0" smtClean="0"/>
              <a:t>. У </a:t>
            </a:r>
            <a:r>
              <a:rPr lang="ru-RU" dirty="0" err="1" smtClean="0"/>
              <a:t>середній</a:t>
            </a:r>
            <a:r>
              <a:rPr lang="ru-RU" dirty="0" smtClean="0"/>
              <a:t> </a:t>
            </a:r>
            <a:r>
              <a:rPr lang="ru-RU" dirty="0" err="1" smtClean="0"/>
              <a:t>частині</a:t>
            </a:r>
            <a:r>
              <a:rPr lang="ru-RU" dirty="0" smtClean="0"/>
              <a:t> в </a:t>
            </a:r>
            <a:r>
              <a:rPr lang="ru-RU" dirty="0" err="1" smtClean="0"/>
              <a:t>тропічному</a:t>
            </a:r>
            <a:r>
              <a:rPr lang="ru-RU" dirty="0" smtClean="0"/>
              <a:t> </a:t>
            </a:r>
            <a:r>
              <a:rPr lang="ru-RU" dirty="0" err="1" smtClean="0"/>
              <a:t>поясі</a:t>
            </a:r>
            <a:r>
              <a:rPr lang="ru-RU" dirty="0" smtClean="0"/>
              <a:t>, як і на </a:t>
            </a:r>
            <a:r>
              <a:rPr lang="ru-RU" dirty="0" err="1" smtClean="0"/>
              <a:t>півдні</a:t>
            </a:r>
            <a:r>
              <a:rPr lang="ru-RU" dirty="0" smtClean="0"/>
              <a:t> Африки, два </a:t>
            </a:r>
            <a:r>
              <a:rPr lang="ru-RU" dirty="0" err="1" smtClean="0"/>
              <a:t>типи</a:t>
            </a:r>
            <a:r>
              <a:rPr lang="ru-RU" dirty="0" smtClean="0"/>
              <a:t> </a:t>
            </a:r>
            <a:r>
              <a:rPr lang="ru-RU" dirty="0" err="1" smtClean="0"/>
              <a:t>клімату</a:t>
            </a:r>
            <a:r>
              <a:rPr lang="ru-RU" dirty="0" smtClean="0"/>
              <a:t> — </a:t>
            </a:r>
            <a:r>
              <a:rPr lang="ru-RU" dirty="0" err="1" smtClean="0"/>
              <a:t>тропічний</a:t>
            </a:r>
            <a:r>
              <a:rPr lang="ru-RU" dirty="0" smtClean="0"/>
              <a:t> </a:t>
            </a:r>
            <a:r>
              <a:rPr lang="ru-RU" dirty="0" err="1" smtClean="0"/>
              <a:t>пустельний</a:t>
            </a:r>
            <a:r>
              <a:rPr lang="ru-RU" dirty="0" smtClean="0"/>
              <a:t> на </a:t>
            </a:r>
            <a:r>
              <a:rPr lang="ru-RU" dirty="0" err="1" smtClean="0"/>
              <a:t>заході</a:t>
            </a:r>
            <a:r>
              <a:rPr lang="ru-RU" dirty="0" smtClean="0"/>
              <a:t> й у </a:t>
            </a:r>
            <a:r>
              <a:rPr lang="ru-RU" dirty="0" err="1" smtClean="0"/>
              <a:t>центральній</a:t>
            </a:r>
            <a:r>
              <a:rPr lang="ru-RU" dirty="0" smtClean="0"/>
              <a:t> </a:t>
            </a:r>
            <a:r>
              <a:rPr lang="ru-RU" dirty="0" err="1" smtClean="0"/>
              <a:t>частині</a:t>
            </a:r>
            <a:r>
              <a:rPr lang="ru-RU" dirty="0" smtClean="0"/>
              <a:t> та </a:t>
            </a:r>
            <a:r>
              <a:rPr lang="ru-RU" dirty="0" err="1" smtClean="0"/>
              <a:t>тропічний</a:t>
            </a:r>
            <a:r>
              <a:rPr lang="ru-RU" dirty="0" smtClean="0"/>
              <a:t> </a:t>
            </a:r>
            <a:r>
              <a:rPr lang="ru-RU" dirty="0" err="1" smtClean="0"/>
              <a:t>вологий</a:t>
            </a:r>
            <a:r>
              <a:rPr lang="ru-RU" dirty="0" smtClean="0"/>
              <a:t> на </a:t>
            </a:r>
            <a:r>
              <a:rPr lang="ru-RU" dirty="0" err="1" smtClean="0"/>
              <a:t>сході</a:t>
            </a:r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4176464" cy="432048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7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Природно – ресурсний потенціал</a:t>
            </a:r>
            <a:endParaRPr lang="ru-RU" dirty="0"/>
          </a:p>
        </p:txBody>
      </p:sp>
      <p:pic>
        <p:nvPicPr>
          <p:cNvPr id="4098" name="Picture 2" descr="C:\Users\User\Desktop\image13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1370385"/>
            <a:ext cx="5004556" cy="464075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36096" y="1484784"/>
            <a:ext cx="3600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Переважно</a:t>
            </a:r>
            <a:r>
              <a:rPr lang="ru-RU" dirty="0" smtClean="0"/>
              <a:t> </a:t>
            </a:r>
            <a:r>
              <a:rPr lang="ru-RU" dirty="0" err="1" smtClean="0"/>
              <a:t>рівнинна</a:t>
            </a:r>
            <a:r>
              <a:rPr lang="ru-RU" dirty="0" smtClean="0"/>
              <a:t> </a:t>
            </a:r>
            <a:r>
              <a:rPr lang="ru-RU" dirty="0" err="1" smtClean="0"/>
              <a:t>територія</a:t>
            </a:r>
            <a:endParaRPr lang="ru-RU" dirty="0" smtClean="0"/>
          </a:p>
          <a:p>
            <a:pPr algn="just"/>
            <a:r>
              <a:rPr lang="ru-RU" dirty="0" smtClean="0"/>
              <a:t>- Гори </a:t>
            </a:r>
            <a:r>
              <a:rPr lang="ru-RU" dirty="0" err="1" smtClean="0"/>
              <a:t>займають</a:t>
            </a:r>
            <a:r>
              <a:rPr lang="ru-RU" dirty="0" smtClean="0"/>
              <a:t> 5 % </a:t>
            </a:r>
            <a:r>
              <a:rPr lang="ru-RU" dirty="0" err="1" smtClean="0"/>
              <a:t>території</a:t>
            </a:r>
            <a:endParaRPr lang="ru-RU" dirty="0" smtClean="0"/>
          </a:p>
          <a:p>
            <a:pPr algn="just"/>
            <a:r>
              <a:rPr lang="ru-RU" dirty="0" smtClean="0"/>
              <a:t>-У </a:t>
            </a:r>
            <a:r>
              <a:rPr lang="ru-RU" dirty="0" err="1" smtClean="0"/>
              <a:t>центрі</a:t>
            </a:r>
            <a:r>
              <a:rPr lang="ru-RU" dirty="0" smtClean="0"/>
              <a:t> </a:t>
            </a:r>
            <a:r>
              <a:rPr lang="ru-RU" dirty="0" err="1" smtClean="0"/>
              <a:t>розміщена</a:t>
            </a:r>
            <a:r>
              <a:rPr lang="ru-RU" dirty="0" smtClean="0"/>
              <a:t> велика западина — Центральна </a:t>
            </a:r>
            <a:r>
              <a:rPr lang="ru-RU" dirty="0" err="1" smtClean="0"/>
              <a:t>низовина</a:t>
            </a:r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-75% </a:t>
            </a:r>
            <a:r>
              <a:rPr lang="ru-RU" dirty="0" err="1" smtClean="0"/>
              <a:t>пустелі</a:t>
            </a:r>
            <a:r>
              <a:rPr lang="ru-RU" dirty="0" smtClean="0"/>
              <a:t> та </a:t>
            </a:r>
            <a:r>
              <a:rPr lang="ru-RU" dirty="0" err="1" smtClean="0"/>
              <a:t>напівпустелі</a:t>
            </a:r>
            <a:endParaRPr lang="ru-RU" dirty="0" smtClean="0"/>
          </a:p>
          <a:p>
            <a:pPr algn="just"/>
            <a:r>
              <a:rPr lang="ru-RU" dirty="0" smtClean="0"/>
              <a:t>-</a:t>
            </a:r>
            <a:r>
              <a:rPr lang="ru-RU" dirty="0" err="1" smtClean="0"/>
              <a:t>Грунти:червоно-бурі</a:t>
            </a:r>
            <a:r>
              <a:rPr lang="ru-RU" dirty="0" smtClean="0"/>
              <a:t>, </a:t>
            </a:r>
            <a:r>
              <a:rPr lang="ru-RU" dirty="0" err="1" smtClean="0"/>
              <a:t>сіроземи</a:t>
            </a:r>
            <a:r>
              <a:rPr lang="ru-RU" dirty="0" smtClean="0"/>
              <a:t>, </a:t>
            </a:r>
            <a:r>
              <a:rPr lang="ru-RU" dirty="0" err="1" smtClean="0"/>
              <a:t>малородючі</a:t>
            </a:r>
            <a:endParaRPr lang="ru-RU" dirty="0" smtClean="0"/>
          </a:p>
          <a:p>
            <a:pPr marL="285750" indent="-285750" algn="just">
              <a:buFontTx/>
              <a:buChar char="-"/>
            </a:pPr>
            <a:r>
              <a:rPr lang="uk-UA" dirty="0" smtClean="0"/>
              <a:t>Найбільші родовища кам'яного вугілля, нафти та газу розташовані у східній частині Австралії. </a:t>
            </a:r>
          </a:p>
          <a:p>
            <a:pPr algn="just"/>
            <a:r>
              <a:rPr lang="uk-UA" dirty="0" smtClean="0"/>
              <a:t>-У західній і північній частині країни є поклади рудної сировини: заліза, нікелю, поліметалів, золота, срібла, міді, мангану</a:t>
            </a:r>
          </a:p>
          <a:p>
            <a:pPr algn="just"/>
            <a:r>
              <a:rPr lang="uk-UA" dirty="0"/>
              <a:t>-</a:t>
            </a:r>
            <a:r>
              <a:rPr lang="uk-UA" dirty="0" smtClean="0"/>
              <a:t>Поклади бокситів зосереджені на півострові Кейп-Йорк і у північно-східній частині Північної території.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0082" y="5948734"/>
            <a:ext cx="5184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 </a:t>
            </a:r>
            <a:r>
              <a:rPr lang="ru-RU" dirty="0" err="1" smtClean="0"/>
              <a:t>винятком</a:t>
            </a:r>
            <a:r>
              <a:rPr lang="ru-RU" dirty="0" smtClean="0"/>
              <a:t> </a:t>
            </a:r>
            <a:r>
              <a:rPr lang="ru-RU" dirty="0" err="1" smtClean="0"/>
              <a:t>нафти</a:t>
            </a:r>
            <a:r>
              <a:rPr lang="ru-RU" dirty="0" smtClean="0"/>
              <a:t> </a:t>
            </a:r>
            <a:r>
              <a:rPr lang="ru-RU" dirty="0" err="1" smtClean="0"/>
              <a:t>країна</a:t>
            </a:r>
            <a:r>
              <a:rPr lang="ru-RU" dirty="0" smtClean="0"/>
              <a:t> </a:t>
            </a:r>
            <a:r>
              <a:rPr lang="ru-RU" dirty="0" err="1" smtClean="0"/>
              <a:t>повністю</a:t>
            </a:r>
            <a:r>
              <a:rPr lang="ru-RU" dirty="0" smtClean="0"/>
              <a:t> </a:t>
            </a:r>
            <a:r>
              <a:rPr lang="ru-RU" dirty="0" err="1" smtClean="0"/>
              <a:t>забезпечує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потреби </a:t>
            </a:r>
            <a:r>
              <a:rPr lang="ru-RU" dirty="0" err="1" smtClean="0"/>
              <a:t>основними</a:t>
            </a:r>
            <a:r>
              <a:rPr lang="ru-RU" dirty="0" smtClean="0"/>
              <a:t> видами </a:t>
            </a:r>
            <a:r>
              <a:rPr lang="ru-RU" dirty="0" err="1" smtClean="0"/>
              <a:t>сировини</a:t>
            </a:r>
            <a:r>
              <a:rPr lang="ru-RU" dirty="0" smtClean="0"/>
              <a:t> для </a:t>
            </a:r>
            <a:r>
              <a:rPr lang="ru-RU" dirty="0" err="1" smtClean="0"/>
              <a:t>промисловості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01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dirty="0" smtClean="0"/>
              <a:t>Водні ресурси</a:t>
            </a:r>
            <a:endParaRPr lang="ru-RU" sz="8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8092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В </a:t>
            </a:r>
            <a:r>
              <a:rPr lang="ru-RU" dirty="0" err="1" smtClean="0"/>
              <a:t>Австралії</a:t>
            </a:r>
            <a:r>
              <a:rPr lang="ru-RU" dirty="0" smtClean="0"/>
              <a:t> мало </a:t>
            </a:r>
            <a:r>
              <a:rPr lang="ru-RU" dirty="0" err="1" smtClean="0"/>
              <a:t>річок</a:t>
            </a:r>
            <a:r>
              <a:rPr lang="ru-RU" dirty="0" smtClean="0"/>
              <a:t> та озер. </a:t>
            </a:r>
            <a:r>
              <a:rPr lang="ru-RU" dirty="0" err="1" smtClean="0"/>
              <a:t>Річки</a:t>
            </a:r>
            <a:r>
              <a:rPr lang="ru-RU" dirty="0" smtClean="0"/>
              <a:t> з </a:t>
            </a:r>
            <a:r>
              <a:rPr lang="ru-RU" dirty="0" err="1" smtClean="0"/>
              <a:t>більшої</a:t>
            </a:r>
            <a:r>
              <a:rPr lang="ru-RU" dirty="0" smtClean="0"/>
              <a:t> </a:t>
            </a:r>
            <a:r>
              <a:rPr lang="ru-RU" dirty="0" err="1" smtClean="0"/>
              <a:t>половини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площі</a:t>
            </a:r>
            <a:r>
              <a:rPr lang="ru-RU" dirty="0" smtClean="0"/>
              <a:t> не </a:t>
            </a:r>
            <a:r>
              <a:rPr lang="ru-RU" dirty="0" err="1" smtClean="0"/>
              <a:t>мають</a:t>
            </a:r>
            <a:r>
              <a:rPr lang="ru-RU" dirty="0" smtClean="0"/>
              <a:t> стоку в океан. </a:t>
            </a:r>
            <a:r>
              <a:rPr lang="ru-RU" dirty="0" err="1" smtClean="0"/>
              <a:t>Найбільша</a:t>
            </a:r>
            <a:r>
              <a:rPr lang="ru-RU" dirty="0" smtClean="0"/>
              <a:t> </a:t>
            </a:r>
            <a:r>
              <a:rPr lang="ru-RU" dirty="0" err="1" smtClean="0"/>
              <a:t>річкова</a:t>
            </a:r>
            <a:r>
              <a:rPr lang="ru-RU" dirty="0" smtClean="0"/>
              <a:t> система </a:t>
            </a:r>
            <a:r>
              <a:rPr lang="ru-RU" dirty="0" err="1" smtClean="0"/>
              <a:t>Австралії</a:t>
            </a:r>
            <a:r>
              <a:rPr lang="ru-RU" dirty="0" smtClean="0"/>
              <a:t> — Муррей (</a:t>
            </a:r>
            <a:r>
              <a:rPr lang="ru-RU" dirty="0" err="1" smtClean="0"/>
              <a:t>Маррі</a:t>
            </a:r>
            <a:r>
              <a:rPr lang="ru-RU" dirty="0" smtClean="0"/>
              <a:t>) з великою </a:t>
            </a:r>
            <a:r>
              <a:rPr lang="ru-RU" dirty="0" err="1" smtClean="0"/>
              <a:t>притокою</a:t>
            </a:r>
            <a:r>
              <a:rPr lang="ru-RU" dirty="0" smtClean="0"/>
              <a:t> </a:t>
            </a:r>
            <a:r>
              <a:rPr lang="ru-RU" dirty="0" err="1" smtClean="0"/>
              <a:t>Дарлінгом</a:t>
            </a:r>
            <a:r>
              <a:rPr lang="ru-RU" dirty="0" smtClean="0"/>
              <a:t>. Вони </a:t>
            </a:r>
            <a:r>
              <a:rPr lang="ru-RU" dirty="0" err="1" smtClean="0"/>
              <a:t>беруть</a:t>
            </a:r>
            <a:r>
              <a:rPr lang="ru-RU" dirty="0" smtClean="0"/>
              <a:t> початок на Великому </a:t>
            </a:r>
            <a:r>
              <a:rPr lang="ru-RU" dirty="0" err="1" smtClean="0"/>
              <a:t>Вододільному</a:t>
            </a:r>
            <a:r>
              <a:rPr lang="ru-RU" dirty="0" smtClean="0"/>
              <a:t> </a:t>
            </a:r>
            <a:r>
              <a:rPr lang="ru-RU" dirty="0" err="1" smtClean="0"/>
              <a:t>хребті</a:t>
            </a:r>
            <a:endParaRPr lang="ru-RU" dirty="0" smtClean="0"/>
          </a:p>
          <a:p>
            <a:pPr algn="just"/>
            <a:r>
              <a:rPr lang="ru-RU" dirty="0" smtClean="0"/>
              <a:t>Води </a:t>
            </a:r>
            <a:r>
              <a:rPr lang="ru-RU" dirty="0" err="1" smtClean="0"/>
              <a:t>річок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використовуються</a:t>
            </a:r>
            <a:r>
              <a:rPr lang="ru-RU" dirty="0" smtClean="0"/>
              <a:t> для </a:t>
            </a:r>
            <a:r>
              <a:rPr lang="ru-RU" dirty="0" err="1" smtClean="0"/>
              <a:t>зрошення</a:t>
            </a:r>
            <a:r>
              <a:rPr lang="ru-RU" dirty="0" smtClean="0"/>
              <a:t> </a:t>
            </a:r>
            <a:r>
              <a:rPr lang="ru-RU" dirty="0" err="1" smtClean="0"/>
              <a:t>родючих</a:t>
            </a:r>
            <a:r>
              <a:rPr lang="ru-RU" dirty="0" smtClean="0"/>
              <a:t>, але </a:t>
            </a:r>
            <a:r>
              <a:rPr lang="ru-RU" dirty="0" err="1" smtClean="0"/>
              <a:t>посушливих</a:t>
            </a:r>
            <a:r>
              <a:rPr lang="ru-RU" dirty="0" smtClean="0"/>
              <a:t> земель</a:t>
            </a:r>
          </a:p>
          <a:p>
            <a:pPr algn="just"/>
            <a:r>
              <a:rPr lang="ru-RU" dirty="0" err="1" smtClean="0"/>
              <a:t>Найбільше</a:t>
            </a:r>
            <a:r>
              <a:rPr lang="ru-RU" dirty="0" smtClean="0"/>
              <a:t> з озер — озеро </a:t>
            </a:r>
            <a:r>
              <a:rPr lang="ru-RU" dirty="0" err="1" smtClean="0"/>
              <a:t>Ейр</a:t>
            </a:r>
            <a:r>
              <a:rPr lang="ru-RU" dirty="0" smtClean="0"/>
              <a:t> </a:t>
            </a:r>
            <a:r>
              <a:rPr lang="ru-RU" dirty="0" err="1" smtClean="0"/>
              <a:t>лежить</a:t>
            </a:r>
            <a:r>
              <a:rPr lang="ru-RU" dirty="0" smtClean="0"/>
              <a:t> на 12 м </a:t>
            </a:r>
            <a:r>
              <a:rPr lang="ru-RU" dirty="0" err="1" smtClean="0"/>
              <a:t>нижче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рівня</a:t>
            </a:r>
            <a:r>
              <a:rPr lang="ru-RU" dirty="0" smtClean="0"/>
              <a:t> океану</a:t>
            </a:r>
          </a:p>
          <a:p>
            <a:pPr algn="just"/>
            <a:r>
              <a:rPr lang="ru-RU" dirty="0" err="1" smtClean="0"/>
              <a:t>Нестача</a:t>
            </a:r>
            <a:r>
              <a:rPr lang="ru-RU" dirty="0" smtClean="0"/>
              <a:t> </a:t>
            </a:r>
            <a:r>
              <a:rPr lang="ru-RU" dirty="0" err="1" smtClean="0"/>
              <a:t>поверхневих</a:t>
            </a:r>
            <a:r>
              <a:rPr lang="ru-RU" dirty="0" smtClean="0"/>
              <a:t> вод </a:t>
            </a:r>
            <a:r>
              <a:rPr lang="ru-RU" dirty="0" err="1" smtClean="0"/>
              <a:t>компенсується</a:t>
            </a:r>
            <a:r>
              <a:rPr lang="ru-RU" dirty="0" smtClean="0"/>
              <a:t> </a:t>
            </a:r>
            <a:r>
              <a:rPr lang="ru-RU" dirty="0" err="1" smtClean="0"/>
              <a:t>якоюсь</a:t>
            </a:r>
            <a:r>
              <a:rPr lang="ru-RU" dirty="0" smtClean="0"/>
              <a:t> </a:t>
            </a:r>
            <a:r>
              <a:rPr lang="ru-RU" dirty="0" err="1" smtClean="0"/>
              <a:t>мірою</a:t>
            </a:r>
            <a:r>
              <a:rPr lang="ru-RU" dirty="0" smtClean="0"/>
              <a:t> запасами </a:t>
            </a:r>
            <a:r>
              <a:rPr lang="ru-RU" dirty="0" err="1" smtClean="0"/>
              <a:t>підземних</a:t>
            </a:r>
            <a:r>
              <a:rPr lang="ru-RU" dirty="0" smtClean="0"/>
              <a:t> вод,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збираються</a:t>
            </a:r>
            <a:r>
              <a:rPr lang="ru-RU" dirty="0" smtClean="0"/>
              <a:t> в </a:t>
            </a:r>
            <a:r>
              <a:rPr lang="ru-RU" dirty="0" err="1" smtClean="0"/>
              <a:t>артезіанських</a:t>
            </a:r>
            <a:r>
              <a:rPr lang="ru-RU" dirty="0" smtClean="0"/>
              <a:t> </a:t>
            </a:r>
            <a:r>
              <a:rPr lang="ru-RU" dirty="0" err="1" smtClean="0"/>
              <a:t>басейнах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74822"/>
            <a:ext cx="3935760" cy="261974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09280"/>
            <a:ext cx="3960440" cy="2585282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83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Населення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І тип відтворення</a:t>
            </a:r>
          </a:p>
          <a:p>
            <a:r>
              <a:rPr lang="uk-UA" dirty="0" smtClean="0"/>
              <a:t>Природний </a:t>
            </a:r>
            <a:r>
              <a:rPr lang="uk-UA" dirty="0"/>
              <a:t>приріст 1,07 </a:t>
            </a:r>
            <a:r>
              <a:rPr lang="uk-UA" dirty="0" smtClean="0"/>
              <a:t>%</a:t>
            </a:r>
          </a:p>
          <a:p>
            <a:r>
              <a:rPr lang="uk-UA" dirty="0"/>
              <a:t>Густота	</a:t>
            </a:r>
            <a:r>
              <a:rPr lang="uk-UA" dirty="0" smtClean="0"/>
              <a:t>3</a:t>
            </a:r>
            <a:r>
              <a:rPr lang="uk-UA" dirty="0"/>
              <a:t> </a:t>
            </a:r>
            <a:r>
              <a:rPr lang="uk-UA" dirty="0" smtClean="0"/>
              <a:t>  особи/км²</a:t>
            </a:r>
          </a:p>
          <a:p>
            <a:r>
              <a:rPr lang="uk-UA" dirty="0" smtClean="0"/>
              <a:t>Середня </a:t>
            </a:r>
            <a:r>
              <a:rPr lang="uk-UA" dirty="0"/>
              <a:t>тривалість </a:t>
            </a:r>
            <a:r>
              <a:rPr lang="uk-UA" dirty="0" smtClean="0"/>
              <a:t>життя 82 роки</a:t>
            </a:r>
          </a:p>
          <a:p>
            <a:pPr algn="just"/>
            <a:r>
              <a:rPr lang="uk-UA" dirty="0"/>
              <a:t>Населення Австралії почало зростати 1788 року, коли англійці численністю 8,59 тис. осіб заснували першу колонію Сідней. На той момент кількість корінного населення континенту, за різними підрахунками, сягала 0,75-1 млн </a:t>
            </a:r>
            <a:r>
              <a:rPr lang="uk-UA" dirty="0" smtClean="0"/>
              <a:t>осіб. </a:t>
            </a:r>
          </a:p>
          <a:p>
            <a:pPr algn="just"/>
            <a:r>
              <a:rPr lang="uk-UA" dirty="0" smtClean="0"/>
              <a:t>Пізніше </a:t>
            </a:r>
            <a:r>
              <a:rPr lang="uk-UA" dirty="0"/>
              <a:t>населення континенту збільшувалось завдяки численним хвилям імміграції і за 100 років досягло 2,98 млн осіб некорінного </a:t>
            </a:r>
            <a:r>
              <a:rPr lang="uk-UA" dirty="0" smtClean="0"/>
              <a:t>походження</a:t>
            </a:r>
          </a:p>
        </p:txBody>
      </p:sp>
    </p:spTree>
    <p:extLst>
      <p:ext uri="{BB962C8B-B14F-4D97-AF65-F5344CB8AC3E}">
        <p14:creationId xmlns:p14="http://schemas.microsoft.com/office/powerpoint/2010/main" val="247814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283138"/>
      </a:dk2>
      <a:lt2>
        <a:srgbClr val="FFFF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713</Words>
  <Application>Microsoft Office PowerPoint</Application>
  <PresentationFormat>Екран (4:3)</PresentationFormat>
  <Paragraphs>78</Paragraphs>
  <Slides>16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Австралія: економіко-географічне положення, природно-ресурсний  потенціал, населення  </vt:lpstr>
      <vt:lpstr>Австралія — єдина держава, яка займає найменший материк    земної кулі</vt:lpstr>
      <vt:lpstr>Океанія: Австралійський Союз та острівні держави</vt:lpstr>
      <vt:lpstr>Відкриття Австралії</vt:lpstr>
      <vt:lpstr>Економіко – географічне положення</vt:lpstr>
      <vt:lpstr>Клімат</vt:lpstr>
      <vt:lpstr>Природно – ресурсний потенціал</vt:lpstr>
      <vt:lpstr>Водні ресурси</vt:lpstr>
      <vt:lpstr>Населення</vt:lpstr>
      <vt:lpstr>Презентація PowerPoint</vt:lpstr>
      <vt:lpstr>Статево – вікова структура</vt:lpstr>
      <vt:lpstr>Релігія</vt:lpstr>
      <vt:lpstr>Урбанізація 86%</vt:lpstr>
      <vt:lpstr>Мельбурн (4,4 млн. осіб)</vt:lpstr>
      <vt:lpstr>Презентація PowerPoint</vt:lpstr>
      <vt:lpstr>Українська діаспора в Австралії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Австралія: економіко-географічне положення, природно-ресурсний  потенціал, населення</dc:title>
  <dc:creator>Закликовська А.В.</dc:creator>
  <cp:lastModifiedBy>Закликовська А.В.</cp:lastModifiedBy>
  <cp:revision>17</cp:revision>
  <dcterms:created xsi:type="dcterms:W3CDTF">2019-03-02T17:45:47Z</dcterms:created>
  <dcterms:modified xsi:type="dcterms:W3CDTF">2021-08-23T15:42:23Z</dcterms:modified>
</cp:coreProperties>
</file>