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10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212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7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91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5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64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8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80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0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12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rgbClr val="00B0F0"/>
          </a:fgClr>
          <a:bgClr>
            <a:schemeClr val="accent5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5363-EBA0-4EB0-82F2-CECACDF09FC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BF6CC-0B3B-4080-9995-1F8CF4AF8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39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24936" cy="1752600"/>
          </a:xfrm>
        </p:spPr>
        <p:txBody>
          <a:bodyPr>
            <a:noAutofit/>
          </a:bodyPr>
          <a:lstStyle/>
          <a:p>
            <a:r>
              <a:rPr lang="uk-UA" sz="1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РЕСПУБЛІКА</a:t>
            </a:r>
          </a:p>
          <a:p>
            <a:r>
              <a:rPr lang="uk-UA" sz="1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БІЛОРУСЬ</a:t>
            </a:r>
            <a:endParaRPr lang="ru-RU" sz="1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71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Промисловість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2674640" cy="452596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err="1" smtClean="0"/>
              <a:t>Велике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легка</a:t>
            </a:r>
            <a:r>
              <a:rPr lang="ru-RU" dirty="0" smtClean="0"/>
              <a:t> (</a:t>
            </a:r>
            <a:r>
              <a:rPr lang="ru-RU" dirty="0" err="1" smtClean="0"/>
              <a:t>текстильна</a:t>
            </a:r>
            <a:r>
              <a:rPr lang="ru-RU" dirty="0" smtClean="0"/>
              <a:t>, </a:t>
            </a:r>
            <a:r>
              <a:rPr lang="ru-RU" dirty="0" err="1" smtClean="0"/>
              <a:t>швейна</a:t>
            </a:r>
            <a:r>
              <a:rPr lang="ru-RU" dirty="0" smtClean="0"/>
              <a:t>, </a:t>
            </a:r>
            <a:r>
              <a:rPr lang="ru-RU" dirty="0" err="1" smtClean="0"/>
              <a:t>взуттєва</a:t>
            </a:r>
            <a:r>
              <a:rPr lang="ru-RU" dirty="0" smtClean="0"/>
              <a:t>) і </a:t>
            </a:r>
            <a:r>
              <a:rPr lang="ru-RU" b="1" dirty="0" err="1" smtClean="0"/>
              <a:t>харчова</a:t>
            </a:r>
            <a:endParaRPr lang="ru-RU" b="1" dirty="0" smtClean="0"/>
          </a:p>
          <a:p>
            <a:pPr marL="0" indent="0" algn="ctr">
              <a:buNone/>
            </a:pPr>
            <a:r>
              <a:rPr lang="ru-RU" dirty="0" smtClean="0"/>
              <a:t> (</a:t>
            </a:r>
            <a:r>
              <a:rPr lang="ru-RU" dirty="0" err="1" smtClean="0"/>
              <a:t>м’ясні</a:t>
            </a:r>
            <a:r>
              <a:rPr lang="ru-RU" dirty="0" smtClean="0"/>
              <a:t> й </a:t>
            </a:r>
            <a:r>
              <a:rPr lang="ru-RU" dirty="0" err="1" smtClean="0"/>
              <a:t>молочні</a:t>
            </a:r>
            <a:r>
              <a:rPr lang="ru-RU" dirty="0" smtClean="0"/>
              <a:t> </a:t>
            </a:r>
            <a:r>
              <a:rPr lang="ru-RU" dirty="0" err="1" smtClean="0"/>
              <a:t>продукти</a:t>
            </a:r>
            <a:r>
              <a:rPr lang="ru-RU" dirty="0" smtClean="0"/>
              <a:t>,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консерви</a:t>
            </a:r>
            <a:r>
              <a:rPr lang="ru-RU" dirty="0" smtClean="0"/>
              <a:t>, </a:t>
            </a:r>
            <a:r>
              <a:rPr lang="ru-RU" dirty="0" err="1" smtClean="0"/>
              <a:t>цукор</a:t>
            </a:r>
            <a:r>
              <a:rPr lang="ru-RU" dirty="0" smtClean="0"/>
              <a:t>, </a:t>
            </a:r>
            <a:r>
              <a:rPr lang="ru-RU" dirty="0" err="1" smtClean="0"/>
              <a:t>борошно</a:t>
            </a:r>
            <a:r>
              <a:rPr lang="ru-RU" dirty="0" smtClean="0"/>
              <a:t>) </a:t>
            </a:r>
            <a:r>
              <a:rPr lang="ru-RU" dirty="0" err="1" smtClean="0"/>
              <a:t>промисловість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48311"/>
            <a:ext cx="3065115" cy="460851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2667000" cy="17145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332" y="3284984"/>
            <a:ext cx="2296970" cy="161125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5109043"/>
            <a:ext cx="2522984" cy="153645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60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Сільське господарство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/>
              <a:t>Країна</a:t>
            </a:r>
            <a:r>
              <a:rPr lang="ru-RU" dirty="0" smtClean="0"/>
              <a:t> </a:t>
            </a:r>
            <a:r>
              <a:rPr lang="ru-RU" dirty="0" err="1" smtClean="0"/>
              <a:t>виділяється</a:t>
            </a:r>
            <a:r>
              <a:rPr lang="ru-RU" dirty="0" smtClean="0"/>
              <a:t> </a:t>
            </a:r>
            <a:r>
              <a:rPr lang="ru-RU" dirty="0" err="1" smtClean="0"/>
              <a:t>значною</a:t>
            </a:r>
            <a:r>
              <a:rPr lang="ru-RU" dirty="0" smtClean="0"/>
              <a:t> </a:t>
            </a:r>
            <a:r>
              <a:rPr lang="ru-RU" dirty="0" err="1" smtClean="0"/>
              <a:t>роллю</a:t>
            </a:r>
            <a:r>
              <a:rPr lang="ru-RU" dirty="0" smtClean="0"/>
              <a:t> </a:t>
            </a:r>
            <a:r>
              <a:rPr lang="ru-RU" dirty="0" err="1" smtClean="0"/>
              <a:t>сільського</a:t>
            </a:r>
            <a:r>
              <a:rPr lang="ru-RU" dirty="0" smtClean="0"/>
              <a:t> </a:t>
            </a:r>
            <a:r>
              <a:rPr lang="ru-RU" dirty="0" err="1" smtClean="0"/>
              <a:t>господарства</a:t>
            </a:r>
            <a:r>
              <a:rPr lang="ru-RU" dirty="0" smtClean="0"/>
              <a:t> в </a:t>
            </a:r>
            <a:r>
              <a:rPr lang="ru-RU" dirty="0" err="1" smtClean="0"/>
              <a:t>економіці</a:t>
            </a:r>
            <a:r>
              <a:rPr lang="ru-RU" dirty="0" smtClean="0"/>
              <a:t>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високою</a:t>
            </a:r>
            <a:r>
              <a:rPr lang="ru-RU" dirty="0" smtClean="0"/>
              <a:t> </a:t>
            </a:r>
            <a:r>
              <a:rPr lang="ru-RU" dirty="0" err="1" smtClean="0"/>
              <a:t>продуктивністю</a:t>
            </a:r>
            <a:r>
              <a:rPr lang="ru-RU" dirty="0" smtClean="0"/>
              <a:t>. </a:t>
            </a:r>
            <a:r>
              <a:rPr lang="ru-RU" dirty="0" err="1" smtClean="0"/>
              <a:t>Переважає</a:t>
            </a:r>
            <a:r>
              <a:rPr lang="ru-RU" dirty="0" smtClean="0"/>
              <a:t> </a:t>
            </a:r>
            <a:r>
              <a:rPr lang="ru-RU" dirty="0" err="1" smtClean="0"/>
              <a:t>тваринництво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32957"/>
            <a:ext cx="2095500" cy="289733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56864"/>
            <a:ext cx="1905000" cy="28575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65576"/>
            <a:ext cx="2886075" cy="159067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480" y="5281623"/>
            <a:ext cx="2729657" cy="150944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b="1" dirty="0" smtClean="0"/>
              <a:t>Транспорт</a:t>
            </a:r>
            <a:endParaRPr lang="ru-RU" sz="8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err="1" smtClean="0"/>
              <a:t>Головні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види</a:t>
            </a:r>
            <a:r>
              <a:rPr lang="ru-RU" sz="2000" dirty="0" smtClean="0"/>
              <a:t> транспорту — </a:t>
            </a:r>
            <a:r>
              <a:rPr lang="ru-RU" sz="2000" dirty="0" err="1" smtClean="0"/>
              <a:t>залізничний</a:t>
            </a:r>
            <a:r>
              <a:rPr lang="ru-RU" sz="2000" dirty="0" smtClean="0"/>
              <a:t> та </a:t>
            </a:r>
            <a:r>
              <a:rPr lang="ru-RU" sz="2000" dirty="0" err="1" smtClean="0"/>
              <a:t>автомобільний</a:t>
            </a:r>
            <a:r>
              <a:rPr lang="ru-RU" sz="2000" dirty="0" smtClean="0"/>
              <a:t>. </a:t>
            </a:r>
            <a:r>
              <a:rPr lang="ru-RU" sz="2000" dirty="0" err="1" smtClean="0"/>
              <a:t>Довжина</a:t>
            </a:r>
            <a:r>
              <a:rPr lang="ru-RU" sz="2000" dirty="0" smtClean="0"/>
              <a:t> </a:t>
            </a:r>
            <a:r>
              <a:rPr lang="ru-RU" sz="2000" dirty="0" err="1" smtClean="0"/>
              <a:t>залізничних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магістралей</a:t>
            </a:r>
            <a:r>
              <a:rPr lang="ru-RU" sz="2000" dirty="0" smtClean="0"/>
              <a:t> становить 5,5 тис. км. Прямим </a:t>
            </a:r>
            <a:r>
              <a:rPr lang="ru-RU" sz="2000" dirty="0" err="1" smtClean="0"/>
              <a:t>залізничним</a:t>
            </a:r>
            <a:r>
              <a:rPr lang="ru-RU" sz="2000" dirty="0" smtClean="0"/>
              <a:t> </a:t>
            </a:r>
            <a:r>
              <a:rPr lang="ru-RU" sz="2000" dirty="0" err="1" smtClean="0"/>
              <a:t>сполученням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Білорусь</a:t>
            </a:r>
            <a:r>
              <a:rPr lang="ru-RU" sz="2000" dirty="0" smtClean="0"/>
              <a:t> </a:t>
            </a:r>
            <a:r>
              <a:rPr lang="ru-RU" sz="2000" dirty="0" err="1" smtClean="0"/>
              <a:t>зв’язана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центральними</a:t>
            </a:r>
            <a:r>
              <a:rPr lang="ru-RU" sz="2000" dirty="0" smtClean="0"/>
              <a:t> і </a:t>
            </a:r>
            <a:r>
              <a:rPr lang="ru-RU" sz="2000" dirty="0" err="1" smtClean="0"/>
              <a:t>східними</a:t>
            </a:r>
            <a:r>
              <a:rPr lang="ru-RU" sz="2000" dirty="0" smtClean="0"/>
              <a:t> районами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. </a:t>
            </a:r>
            <a:r>
              <a:rPr lang="ru-RU" sz="2000" dirty="0" err="1" smtClean="0"/>
              <a:t>Країна</a:t>
            </a:r>
            <a:r>
              <a:rPr lang="ru-RU" sz="2000" dirty="0" smtClean="0"/>
              <a:t> </a:t>
            </a:r>
            <a:r>
              <a:rPr lang="ru-RU" sz="2000" dirty="0" err="1" smtClean="0"/>
              <a:t>має</a:t>
            </a:r>
            <a:r>
              <a:rPr lang="ru-RU" sz="2000" dirty="0" smtClean="0"/>
              <a:t> </a:t>
            </a:r>
            <a:r>
              <a:rPr lang="ru-RU" sz="2000" dirty="0" err="1" smtClean="0"/>
              <a:t>густу</a:t>
            </a:r>
            <a:r>
              <a:rPr lang="ru-RU" sz="2000" dirty="0" smtClean="0"/>
              <a:t> мережу </a:t>
            </a:r>
            <a:r>
              <a:rPr lang="ru-RU" sz="2000" dirty="0" err="1" smtClean="0"/>
              <a:t>автомобільних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доріг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твердим </a:t>
            </a:r>
            <a:r>
              <a:rPr lang="ru-RU" sz="2000" dirty="0" err="1" smtClean="0"/>
              <a:t>покриттям</a:t>
            </a:r>
            <a:r>
              <a:rPr lang="ru-RU" sz="2000" dirty="0" smtClean="0"/>
              <a:t>. </a:t>
            </a:r>
            <a:r>
              <a:rPr lang="ru-RU" sz="2000" dirty="0" err="1" smtClean="0"/>
              <a:t>Формується</a:t>
            </a:r>
            <a:r>
              <a:rPr lang="ru-RU" sz="2000" dirty="0" smtClean="0"/>
              <a:t> система </a:t>
            </a:r>
            <a:r>
              <a:rPr lang="ru-RU" sz="2000" dirty="0" err="1" smtClean="0"/>
              <a:t>платних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магістралей</a:t>
            </a:r>
            <a:r>
              <a:rPr lang="ru-RU" sz="2000" dirty="0" smtClean="0"/>
              <a:t>, зараз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загальна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протяжність</a:t>
            </a:r>
            <a:r>
              <a:rPr lang="ru-RU" sz="2000" dirty="0" smtClean="0"/>
              <a:t> становить 1,2 тис. км. Через </a:t>
            </a:r>
            <a:r>
              <a:rPr lang="ru-RU" sz="2000" dirty="0" err="1" smtClean="0"/>
              <a:t>територію</a:t>
            </a:r>
            <a:r>
              <a:rPr lang="ru-RU" sz="2000" dirty="0" smtClean="0"/>
              <a:t> </a:t>
            </a:r>
            <a:r>
              <a:rPr lang="ru-RU" sz="2000" dirty="0" err="1" smtClean="0"/>
              <a:t>Білорусі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проходять</a:t>
            </a:r>
            <a:r>
              <a:rPr lang="ru-RU" sz="2000" dirty="0" smtClean="0"/>
              <a:t> два </a:t>
            </a:r>
            <a:r>
              <a:rPr lang="ru-RU" sz="2000" smtClean="0"/>
              <a:t>трансєвропейські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коридори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магістральні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трубопроводи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з’єд</a:t>
            </a:r>
            <a:r>
              <a:rPr lang="ru-RU" sz="2000" dirty="0" smtClean="0"/>
              <a:t> </a:t>
            </a:r>
            <a:r>
              <a:rPr lang="ru-RU" sz="2000" dirty="0" err="1" smtClean="0"/>
              <a:t>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Росію</a:t>
            </a:r>
            <a:r>
              <a:rPr lang="ru-RU" sz="2000" dirty="0" smtClean="0"/>
              <a:t> з </a:t>
            </a:r>
            <a:r>
              <a:rPr lang="ru-RU" sz="2000" dirty="0" err="1" smtClean="0"/>
              <a:t>країнами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Центральної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Західної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Європи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3268191" cy="2127851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32978"/>
            <a:ext cx="4170197" cy="215997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8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Зовнішньоекономічна діяльність</a:t>
            </a:r>
            <a:endParaRPr lang="ru-RU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104456" cy="246267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547" y="1412776"/>
            <a:ext cx="3843377" cy="244827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50" y="4108430"/>
            <a:ext cx="4222774" cy="241707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3965" y="4108430"/>
            <a:ext cx="43460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торгові</a:t>
            </a:r>
            <a:r>
              <a:rPr lang="ru-RU" dirty="0" smtClean="0"/>
              <a:t> </a:t>
            </a:r>
            <a:r>
              <a:rPr lang="ru-RU" dirty="0" err="1" smtClean="0"/>
              <a:t>партнери</a:t>
            </a:r>
            <a:r>
              <a:rPr lang="ru-RU" dirty="0" smtClean="0"/>
              <a:t> </a:t>
            </a:r>
            <a:r>
              <a:rPr lang="ru-RU" dirty="0" err="1" smtClean="0"/>
              <a:t>Білорусі</a:t>
            </a:r>
            <a:r>
              <a:rPr lang="ru-RU" dirty="0" smtClean="0"/>
              <a:t> 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. </a:t>
            </a:r>
            <a:r>
              <a:rPr lang="ru-RU" dirty="0" err="1" smtClean="0"/>
              <a:t>Білорусь</a:t>
            </a:r>
            <a:r>
              <a:rPr lang="ru-RU" dirty="0" smtClean="0"/>
              <a:t> </a:t>
            </a:r>
            <a:r>
              <a:rPr lang="ru-RU" dirty="0" err="1" smtClean="0"/>
              <a:t>постачає</a:t>
            </a:r>
            <a:r>
              <a:rPr lang="ru-RU" dirty="0" smtClean="0"/>
              <a:t> в </a:t>
            </a:r>
            <a:r>
              <a:rPr lang="ru-RU" dirty="0" err="1" smtClean="0"/>
              <a:t>Україну</a:t>
            </a:r>
            <a:r>
              <a:rPr lang="ru-RU" dirty="0" smtClean="0"/>
              <a:t> </a:t>
            </a:r>
            <a:r>
              <a:rPr lang="ru-RU" dirty="0" err="1" smtClean="0"/>
              <a:t>нафтопродукти</a:t>
            </a:r>
            <a:r>
              <a:rPr lang="ru-RU" dirty="0" smtClean="0"/>
              <a:t>, </a:t>
            </a:r>
            <a:r>
              <a:rPr lang="ru-RU" dirty="0" err="1" smtClean="0"/>
              <a:t>трактори</a:t>
            </a:r>
            <a:r>
              <a:rPr lang="ru-RU" dirty="0" smtClean="0"/>
              <a:t>, </a:t>
            </a:r>
            <a:r>
              <a:rPr lang="ru-RU" dirty="0" err="1" smtClean="0"/>
              <a:t>скраплений</a:t>
            </a:r>
            <a:r>
              <a:rPr lang="ru-RU" dirty="0" smtClean="0"/>
              <a:t> газ, </a:t>
            </a:r>
            <a:r>
              <a:rPr lang="ru-RU" dirty="0" err="1" smtClean="0"/>
              <a:t>вантажні</a:t>
            </a:r>
            <a:r>
              <a:rPr lang="ru-RU" dirty="0" smtClean="0"/>
              <a:t> </a:t>
            </a:r>
            <a:r>
              <a:rPr lang="ru-RU" dirty="0" err="1" smtClean="0"/>
              <a:t>автомобілі</a:t>
            </a:r>
            <a:r>
              <a:rPr lang="ru-RU" dirty="0" smtClean="0"/>
              <a:t>, </a:t>
            </a:r>
            <a:r>
              <a:rPr lang="ru-RU" dirty="0" err="1" smtClean="0"/>
              <a:t>мінеральні</a:t>
            </a:r>
            <a:r>
              <a:rPr lang="ru-RU" dirty="0" smtClean="0"/>
              <a:t> </a:t>
            </a:r>
            <a:r>
              <a:rPr lang="ru-RU" dirty="0" err="1" smtClean="0"/>
              <a:t>добрива</a:t>
            </a:r>
            <a:r>
              <a:rPr lang="ru-RU" dirty="0" smtClean="0"/>
              <a:t>, </a:t>
            </a:r>
            <a:r>
              <a:rPr lang="ru-RU" dirty="0" err="1" smtClean="0"/>
              <a:t>ліс</a:t>
            </a:r>
            <a:r>
              <a:rPr lang="ru-RU" dirty="0" smtClean="0"/>
              <a:t>. </a:t>
            </a:r>
            <a:r>
              <a:rPr lang="ru-RU" dirty="0" err="1" smtClean="0"/>
              <a:t>Україна</a:t>
            </a:r>
            <a:r>
              <a:rPr lang="ru-RU" dirty="0" smtClean="0"/>
              <a:t> </a:t>
            </a:r>
            <a:r>
              <a:rPr lang="ru-RU" dirty="0" err="1" smtClean="0"/>
              <a:t>вивозить</a:t>
            </a:r>
            <a:r>
              <a:rPr lang="ru-RU" dirty="0" smtClean="0"/>
              <a:t> до </a:t>
            </a:r>
            <a:r>
              <a:rPr lang="ru-RU" dirty="0" err="1" smtClean="0"/>
              <a:t>Білорусі</a:t>
            </a:r>
            <a:r>
              <a:rPr lang="ru-RU" dirty="0" smtClean="0"/>
              <a:t> прокат </a:t>
            </a:r>
            <a:r>
              <a:rPr lang="ru-RU" dirty="0" err="1" smtClean="0"/>
              <a:t>чорних</a:t>
            </a:r>
            <a:r>
              <a:rPr lang="ru-RU" dirty="0" smtClean="0"/>
              <a:t> </a:t>
            </a:r>
            <a:r>
              <a:rPr lang="ru-RU" dirty="0" err="1" smtClean="0"/>
              <a:t>металів</a:t>
            </a:r>
            <a:r>
              <a:rPr lang="ru-RU" dirty="0" smtClean="0"/>
              <a:t>, сою, </a:t>
            </a:r>
            <a:r>
              <a:rPr lang="ru-RU" dirty="0" err="1" smtClean="0"/>
              <a:t>олію</a:t>
            </a:r>
            <a:r>
              <a:rPr lang="ru-RU" dirty="0" smtClean="0"/>
              <a:t>, цемент, </a:t>
            </a:r>
            <a:r>
              <a:rPr lang="ru-RU" dirty="0" err="1" smtClean="0"/>
              <a:t>промислове</a:t>
            </a:r>
            <a:r>
              <a:rPr lang="ru-RU" dirty="0" smtClean="0"/>
              <a:t> </a:t>
            </a:r>
            <a:r>
              <a:rPr lang="ru-RU" dirty="0" err="1" smtClean="0"/>
              <a:t>обладнання</a:t>
            </a:r>
            <a:r>
              <a:rPr lang="ru-RU" dirty="0" smtClean="0"/>
              <a:t>, </a:t>
            </a:r>
            <a:r>
              <a:rPr lang="ru-RU" dirty="0" err="1" smtClean="0"/>
              <a:t>продукцію</a:t>
            </a:r>
            <a:r>
              <a:rPr lang="ru-RU" dirty="0" smtClean="0"/>
              <a:t> </a:t>
            </a:r>
            <a:r>
              <a:rPr lang="ru-RU" dirty="0" err="1" smtClean="0"/>
              <a:t>хімічної</a:t>
            </a:r>
            <a:r>
              <a:rPr lang="ru-RU" dirty="0" smtClean="0"/>
              <a:t> </a:t>
            </a:r>
            <a:r>
              <a:rPr lang="ru-RU" dirty="0" err="1" smtClean="0"/>
              <a:t>промисловості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76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Цікаві факти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dirty="0" err="1" smtClean="0"/>
              <a:t>Однією</a:t>
            </a:r>
            <a:r>
              <a:rPr lang="ru-RU" sz="1800" dirty="0" smtClean="0"/>
              <a:t> з </a:t>
            </a:r>
            <a:r>
              <a:rPr lang="ru-RU" sz="1800" dirty="0" err="1" smtClean="0"/>
              <a:t>визначних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пам’яток</a:t>
            </a:r>
            <a:r>
              <a:rPr lang="ru-RU" sz="1800" dirty="0" smtClean="0"/>
              <a:t> </a:t>
            </a:r>
            <a:r>
              <a:rPr lang="ru-RU" sz="1800" dirty="0" err="1" smtClean="0"/>
              <a:t>Білорусі</a:t>
            </a:r>
            <a:r>
              <a:rPr lang="ru-RU" sz="1800" dirty="0" smtClean="0"/>
              <a:t> є </a:t>
            </a:r>
            <a:r>
              <a:rPr lang="ru-RU" sz="1800" dirty="0" err="1" smtClean="0"/>
              <a:t>найбільший</a:t>
            </a:r>
            <a:r>
              <a:rPr lang="ru-RU" sz="1800" dirty="0" smtClean="0"/>
              <a:t> і </a:t>
            </a:r>
            <a:r>
              <a:rPr lang="ru-RU" sz="1800" dirty="0" err="1" smtClean="0"/>
              <a:t>найдавніший</a:t>
            </a:r>
            <a:r>
              <a:rPr lang="ru-RU" sz="1800" dirty="0" smtClean="0"/>
              <a:t> </a:t>
            </a:r>
            <a:r>
              <a:rPr lang="ru-RU" sz="1800" dirty="0" err="1" smtClean="0"/>
              <a:t>європейський</a:t>
            </a:r>
            <a:r>
              <a:rPr lang="ru-RU" sz="1800" dirty="0" smtClean="0"/>
              <a:t> </a:t>
            </a:r>
            <a:r>
              <a:rPr lang="ru-RU" sz="1800" dirty="0" err="1" smtClean="0"/>
              <a:t>ліс</a:t>
            </a:r>
            <a:r>
              <a:rPr lang="ru-RU" sz="1800" dirty="0" smtClean="0"/>
              <a:t> — </a:t>
            </a:r>
            <a:r>
              <a:rPr lang="ru-RU" sz="1800" dirty="0" err="1" smtClean="0"/>
              <a:t>Біловезька</a:t>
            </a:r>
            <a:r>
              <a:rPr lang="ru-RU" sz="1800" dirty="0" smtClean="0"/>
              <a:t> пуща. На </a:t>
            </a:r>
            <a:r>
              <a:rPr lang="ru-RU" sz="1800" dirty="0" err="1" smtClean="0"/>
              <a:t>її</a:t>
            </a:r>
            <a:r>
              <a:rPr lang="ru-RU" sz="1800" dirty="0" smtClean="0"/>
              <a:t> </a:t>
            </a:r>
            <a:r>
              <a:rPr lang="ru-RU" sz="1800" dirty="0" err="1" smtClean="0"/>
              <a:t>території</a:t>
            </a:r>
            <a:r>
              <a:rPr lang="ru-RU" sz="1800" dirty="0" smtClean="0"/>
              <a:t> росте </a:t>
            </a:r>
            <a:r>
              <a:rPr lang="ru-RU" sz="1800" dirty="0" err="1" smtClean="0"/>
              <a:t>близько</a:t>
            </a:r>
            <a:r>
              <a:rPr lang="ru-RU" sz="1800" dirty="0" smtClean="0"/>
              <a:t> </a:t>
            </a:r>
            <a:r>
              <a:rPr lang="ru-RU" sz="1800" dirty="0" err="1" smtClean="0"/>
              <a:t>двох</a:t>
            </a:r>
            <a:r>
              <a:rPr lang="ru-RU" sz="1800" dirty="0" smtClean="0"/>
              <a:t> </a:t>
            </a:r>
            <a:r>
              <a:rPr lang="ru-RU" sz="1800" dirty="0" err="1" smtClean="0"/>
              <a:t>тисяч</a:t>
            </a:r>
            <a:r>
              <a:rPr lang="ru-RU" sz="1800" dirty="0" smtClean="0"/>
              <a:t> дерев </a:t>
            </a:r>
            <a:r>
              <a:rPr lang="ru-RU" sz="1800" dirty="0" err="1" smtClean="0"/>
              <a:t>величезних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розмірів</a:t>
            </a:r>
            <a:r>
              <a:rPr lang="ru-RU" sz="1800" dirty="0" smtClean="0"/>
              <a:t>. </a:t>
            </a:r>
            <a:r>
              <a:rPr lang="ru-RU" sz="1800" dirty="0" err="1" smtClean="0"/>
              <a:t>Деякі</a:t>
            </a:r>
            <a:r>
              <a:rPr lang="ru-RU" sz="1800" dirty="0" smtClean="0"/>
              <a:t> з таких </a:t>
            </a:r>
            <a:r>
              <a:rPr lang="ru-RU" sz="1800" dirty="0" err="1" smtClean="0"/>
              <a:t>ветеранів</a:t>
            </a:r>
            <a:r>
              <a:rPr lang="ru-RU" sz="1800" dirty="0" smtClean="0"/>
              <a:t> </a:t>
            </a:r>
            <a:r>
              <a:rPr lang="ru-RU" sz="1800" dirty="0" err="1" smtClean="0"/>
              <a:t>лісу</a:t>
            </a:r>
            <a:r>
              <a:rPr lang="ru-RU" sz="1800" dirty="0" smtClean="0"/>
              <a:t> старше </a:t>
            </a:r>
            <a:r>
              <a:rPr lang="ru-RU" sz="1800" dirty="0" err="1" smtClean="0"/>
              <a:t>відкриття</a:t>
            </a:r>
            <a:r>
              <a:rPr lang="ru-RU" sz="1800" dirty="0" smtClean="0"/>
              <a:t> Америки.... </a:t>
            </a:r>
          </a:p>
          <a:p>
            <a:pPr algn="just"/>
            <a:endParaRPr lang="ru-RU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01" y="2996952"/>
            <a:ext cx="4584347" cy="359355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27171"/>
            <a:ext cx="3756712" cy="233311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0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err="1" smtClean="0"/>
              <a:t>Цікаві</a:t>
            </a:r>
            <a:r>
              <a:rPr lang="ru-RU" sz="6600" b="1" dirty="0" smtClean="0"/>
              <a:t> </a:t>
            </a:r>
            <a:r>
              <a:rPr lang="ru-RU" sz="6600" b="1" dirty="0" err="1" smtClean="0"/>
              <a:t>факти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3989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Для </a:t>
            </a:r>
            <a:r>
              <a:rPr lang="ru-RU" dirty="0" err="1" smtClean="0"/>
              <a:t>оцінок</a:t>
            </a:r>
            <a:r>
              <a:rPr lang="ru-RU" dirty="0" smtClean="0"/>
              <a:t> у школах і вузах </a:t>
            </a:r>
            <a:r>
              <a:rPr lang="ru-RU" dirty="0" err="1" smtClean="0"/>
              <a:t>Білорусі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10-ти </a:t>
            </a:r>
            <a:r>
              <a:rPr lang="ru-RU" dirty="0" err="1" smtClean="0"/>
              <a:t>бальну</a:t>
            </a:r>
            <a:r>
              <a:rPr lang="ru-RU" dirty="0" smtClean="0"/>
              <a:t> шкалу</a:t>
            </a:r>
          </a:p>
          <a:p>
            <a:r>
              <a:rPr lang="ru-RU" dirty="0" err="1" smtClean="0"/>
              <a:t>Середня</a:t>
            </a:r>
            <a:r>
              <a:rPr lang="ru-RU" dirty="0" smtClean="0"/>
              <a:t> зарплата в </a:t>
            </a:r>
            <a:r>
              <a:rPr lang="ru-RU" dirty="0" err="1" smtClean="0"/>
              <a:t>цій</a:t>
            </a:r>
            <a:r>
              <a:rPr lang="ru-RU" dirty="0" smtClean="0"/>
              <a:t> </a:t>
            </a:r>
            <a:r>
              <a:rPr lang="ru-RU" dirty="0" err="1" smtClean="0"/>
              <a:t>країні</a:t>
            </a:r>
            <a:r>
              <a:rPr lang="ru-RU" dirty="0" smtClean="0"/>
              <a:t> </a:t>
            </a:r>
            <a:r>
              <a:rPr lang="ru-RU" dirty="0" err="1" smtClean="0"/>
              <a:t>приблизно</a:t>
            </a:r>
            <a:r>
              <a:rPr lang="ru-RU" dirty="0" smtClean="0"/>
              <a:t> 500 </a:t>
            </a:r>
            <a:r>
              <a:rPr lang="ru-RU" dirty="0" err="1" smtClean="0"/>
              <a:t>доларів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 smtClean="0"/>
              <a:t>законодавстві</a:t>
            </a:r>
            <a:r>
              <a:rPr lang="ru-RU" dirty="0" smtClean="0"/>
              <a:t> </a:t>
            </a:r>
            <a:r>
              <a:rPr lang="ru-RU" dirty="0" err="1" smtClean="0"/>
              <a:t>Білорусі</a:t>
            </a:r>
            <a:r>
              <a:rPr lang="ru-RU" dirty="0" smtClean="0"/>
              <a:t> </a:t>
            </a:r>
            <a:r>
              <a:rPr lang="ru-RU" dirty="0" err="1" smtClean="0"/>
              <a:t>досі</a:t>
            </a:r>
            <a:r>
              <a:rPr lang="ru-RU" dirty="0" smtClean="0"/>
              <a:t> </a:t>
            </a:r>
            <a:r>
              <a:rPr lang="ru-RU" dirty="0" err="1" smtClean="0"/>
              <a:t>зберігається</a:t>
            </a:r>
            <a:r>
              <a:rPr lang="ru-RU" dirty="0" smtClean="0"/>
              <a:t> смертна кара</a:t>
            </a:r>
          </a:p>
          <a:p>
            <a:pPr algn="just"/>
            <a:r>
              <a:rPr lang="ru-RU" dirty="0" err="1" smtClean="0"/>
              <a:t>Приїжджим</a:t>
            </a:r>
            <a:r>
              <a:rPr lang="ru-RU" dirty="0" smtClean="0"/>
              <a:t> </a:t>
            </a:r>
            <a:r>
              <a:rPr lang="ru-RU" dirty="0" err="1" smtClean="0"/>
              <a:t>впадає</a:t>
            </a:r>
            <a:r>
              <a:rPr lang="ru-RU" dirty="0" smtClean="0"/>
              <a:t> в </a:t>
            </a:r>
            <a:r>
              <a:rPr lang="ru-RU" dirty="0" err="1" smtClean="0"/>
              <a:t>очі</a:t>
            </a:r>
            <a:r>
              <a:rPr lang="ru-RU" dirty="0" smtClean="0"/>
              <a:t> </a:t>
            </a:r>
            <a:r>
              <a:rPr lang="ru-RU" dirty="0" err="1" smtClean="0"/>
              <a:t>акуратність</a:t>
            </a:r>
            <a:r>
              <a:rPr lang="ru-RU" dirty="0" smtClean="0"/>
              <a:t> і </a:t>
            </a:r>
            <a:r>
              <a:rPr lang="ru-RU" dirty="0" err="1" smtClean="0"/>
              <a:t>обережність</a:t>
            </a:r>
            <a:r>
              <a:rPr lang="ru-RU" dirty="0" smtClean="0"/>
              <a:t> </a:t>
            </a:r>
            <a:r>
              <a:rPr lang="ru-RU" dirty="0" err="1" smtClean="0"/>
              <a:t>білорусів</a:t>
            </a:r>
            <a:r>
              <a:rPr lang="ru-RU" dirty="0" smtClean="0"/>
              <a:t>. На </a:t>
            </a:r>
            <a:r>
              <a:rPr lang="ru-RU" dirty="0" err="1" smtClean="0"/>
              <a:t>вулицях</a:t>
            </a:r>
            <a:r>
              <a:rPr lang="ru-RU" dirty="0" smtClean="0"/>
              <a:t> </a:t>
            </a:r>
            <a:r>
              <a:rPr lang="ru-RU" dirty="0" err="1" smtClean="0"/>
              <a:t>міст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не </a:t>
            </a:r>
            <a:r>
              <a:rPr lang="ru-RU" dirty="0" err="1" smtClean="0"/>
              <a:t>зустрічаються</a:t>
            </a:r>
            <a:r>
              <a:rPr lang="ru-RU" dirty="0" smtClean="0"/>
              <a:t> </a:t>
            </a:r>
            <a:r>
              <a:rPr lang="ru-RU" dirty="0" err="1" smtClean="0"/>
              <a:t>порушники</a:t>
            </a:r>
            <a:r>
              <a:rPr lang="ru-RU" dirty="0" smtClean="0"/>
              <a:t> правил </a:t>
            </a:r>
            <a:r>
              <a:rPr lang="ru-RU" dirty="0" err="1" smtClean="0"/>
              <a:t>дорожнього</a:t>
            </a:r>
            <a:r>
              <a:rPr lang="ru-RU" dirty="0" smtClean="0"/>
              <a:t> </a:t>
            </a:r>
            <a:r>
              <a:rPr lang="ru-RU" dirty="0" err="1" smtClean="0"/>
              <a:t>руху</a:t>
            </a:r>
            <a:r>
              <a:rPr lang="ru-RU" dirty="0" smtClean="0"/>
              <a:t>.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пішоходи</a:t>
            </a:r>
            <a:r>
              <a:rPr lang="ru-RU" dirty="0" smtClean="0"/>
              <a:t> там </a:t>
            </a:r>
            <a:r>
              <a:rPr lang="ru-RU" dirty="0" err="1" smtClean="0"/>
              <a:t>дотримуються</a:t>
            </a:r>
            <a:r>
              <a:rPr lang="ru-RU" dirty="0" smtClean="0"/>
              <a:t> правил, то </a:t>
            </a:r>
            <a:r>
              <a:rPr lang="ru-RU" dirty="0" err="1" smtClean="0"/>
              <a:t>перехід</a:t>
            </a:r>
            <a:r>
              <a:rPr lang="ru-RU" dirty="0" smtClean="0"/>
              <a:t> дороги в </a:t>
            </a:r>
            <a:r>
              <a:rPr lang="ru-RU" dirty="0" err="1" smtClean="0"/>
              <a:t>недозволеному</a:t>
            </a:r>
            <a:r>
              <a:rPr lang="ru-RU" dirty="0" smtClean="0"/>
              <a:t> </a:t>
            </a:r>
            <a:r>
              <a:rPr lang="ru-RU" dirty="0" err="1" smtClean="0"/>
              <a:t>місці</a:t>
            </a:r>
            <a:r>
              <a:rPr lang="ru-RU" dirty="0" smtClean="0"/>
              <a:t> вельми </a:t>
            </a:r>
            <a:r>
              <a:rPr lang="ru-RU" dirty="0" err="1" smtClean="0"/>
              <a:t>рідкісний</a:t>
            </a:r>
            <a:r>
              <a:rPr lang="ru-RU" dirty="0" smtClean="0"/>
              <a:t>. Але </a:t>
            </a:r>
            <a:r>
              <a:rPr lang="ru-RU" dirty="0" err="1" smtClean="0"/>
              <a:t>навіть</a:t>
            </a:r>
            <a:r>
              <a:rPr lang="ru-RU" dirty="0" smtClean="0"/>
              <a:t> у </a:t>
            </a:r>
            <a:r>
              <a:rPr lang="ru-RU" dirty="0" err="1" smtClean="0"/>
              <a:t>такій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 </a:t>
            </a:r>
            <a:r>
              <a:rPr lang="ru-RU" dirty="0" err="1" smtClean="0"/>
              <a:t>водії</a:t>
            </a:r>
            <a:r>
              <a:rPr lang="ru-RU" dirty="0" smtClean="0"/>
              <a:t> </a:t>
            </a:r>
            <a:r>
              <a:rPr lang="ru-RU" dirty="0" err="1" smtClean="0"/>
              <a:t>обов’язково</a:t>
            </a:r>
            <a:r>
              <a:rPr lang="ru-RU" dirty="0" smtClean="0"/>
              <a:t> </a:t>
            </a:r>
            <a:r>
              <a:rPr lang="ru-RU" dirty="0" err="1" smtClean="0"/>
              <a:t>пропускають</a:t>
            </a:r>
            <a:r>
              <a:rPr lang="ru-RU" dirty="0" smtClean="0"/>
              <a:t> </a:t>
            </a:r>
            <a:r>
              <a:rPr lang="ru-RU" dirty="0" err="1" smtClean="0"/>
              <a:t>пішоходів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 smtClean="0"/>
              <a:t>Білоруси</a:t>
            </a:r>
            <a:r>
              <a:rPr lang="ru-RU" dirty="0" smtClean="0"/>
              <a:t> </a:t>
            </a:r>
            <a:r>
              <a:rPr lang="ru-RU" dirty="0" err="1" smtClean="0"/>
              <a:t>обожнюють</a:t>
            </a:r>
            <a:r>
              <a:rPr lang="ru-RU" dirty="0" smtClean="0"/>
              <a:t> </a:t>
            </a:r>
            <a:r>
              <a:rPr lang="ru-RU" dirty="0" err="1" smtClean="0"/>
              <a:t>картоплю</a:t>
            </a:r>
            <a:r>
              <a:rPr lang="ru-RU" dirty="0" smtClean="0"/>
              <a:t>. </a:t>
            </a:r>
            <a:r>
              <a:rPr lang="ru-RU" dirty="0" err="1" smtClean="0"/>
              <a:t>Національне</a:t>
            </a:r>
            <a:r>
              <a:rPr lang="ru-RU" dirty="0" smtClean="0"/>
              <a:t> блюдо – </a:t>
            </a:r>
            <a:r>
              <a:rPr lang="ru-RU" dirty="0" err="1" smtClean="0"/>
              <a:t>деруни</a:t>
            </a:r>
            <a:r>
              <a:rPr lang="ru-RU" dirty="0" smtClean="0"/>
              <a:t> (</a:t>
            </a:r>
            <a:r>
              <a:rPr lang="ru-RU" dirty="0" err="1" smtClean="0"/>
              <a:t>картопляні</a:t>
            </a:r>
            <a:r>
              <a:rPr lang="ru-RU" dirty="0" smtClean="0"/>
              <a:t> </a:t>
            </a:r>
            <a:r>
              <a:rPr lang="ru-RU" dirty="0" err="1" smtClean="0"/>
              <a:t>млинці</a:t>
            </a:r>
            <a:r>
              <a:rPr lang="ru-RU" dirty="0" smtClean="0"/>
              <a:t>)</a:t>
            </a:r>
          </a:p>
          <a:p>
            <a:pPr algn="just"/>
            <a:endParaRPr lang="ru-RU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56448"/>
            <a:ext cx="2482166" cy="180768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70" y="4995024"/>
            <a:ext cx="2506588" cy="1671059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956447"/>
            <a:ext cx="2622318" cy="174821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2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800" b="1" dirty="0" smtClean="0"/>
              <a:t>Візитка</a:t>
            </a:r>
            <a:endParaRPr lang="ru-RU" sz="8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600200"/>
            <a:ext cx="6480720" cy="4525963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ПЛОЩА:207 595 км² </a:t>
            </a:r>
          </a:p>
          <a:p>
            <a:r>
              <a:rPr lang="uk-UA" dirty="0" smtClean="0"/>
              <a:t>НАСЕЛЕННЯ: 9 491 823</a:t>
            </a:r>
          </a:p>
          <a:p>
            <a:r>
              <a:rPr lang="uk-UA" dirty="0" smtClean="0"/>
              <a:t>СТОЛИЦЯ: Мінськ</a:t>
            </a:r>
          </a:p>
          <a:p>
            <a:r>
              <a:rPr lang="uk-UA" dirty="0" smtClean="0"/>
              <a:t>ФОРМА ПРАВЛІННЯ: президентська республіка </a:t>
            </a:r>
          </a:p>
          <a:p>
            <a:r>
              <a:rPr lang="uk-UA" dirty="0" smtClean="0"/>
              <a:t>ДЕРЖАВНИЙ УСТРІЙ: унітарна держава</a:t>
            </a:r>
          </a:p>
          <a:p>
            <a:r>
              <a:rPr lang="uk-UA" dirty="0" smtClean="0"/>
              <a:t>АДМІНІСТРАТИВНИЙ ПОДІЛ: </a:t>
            </a:r>
            <a:r>
              <a:rPr lang="ru-RU" dirty="0" smtClean="0"/>
              <a:t>6 областей і 1 </a:t>
            </a:r>
            <a:r>
              <a:rPr lang="ru-RU" dirty="0" err="1" smtClean="0"/>
              <a:t>столичний</a:t>
            </a:r>
            <a:r>
              <a:rPr lang="ru-RU" dirty="0" smtClean="0"/>
              <a:t> округ</a:t>
            </a:r>
            <a:endParaRPr lang="uk-UA" dirty="0" smtClean="0"/>
          </a:p>
          <a:p>
            <a:r>
              <a:rPr lang="uk-UA" dirty="0" smtClean="0"/>
              <a:t>ГРОШОВА ОДИНИЦЯ: білоруський рубель</a:t>
            </a:r>
            <a:endParaRPr lang="ru-RU" dirty="0"/>
          </a:p>
        </p:txBody>
      </p:sp>
      <p:pic>
        <p:nvPicPr>
          <p:cNvPr id="1027" name="Picture 3" descr="C:\Users\User\Desktop\flag_of_belarus_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2160240" cy="122413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2010"/>
            <a:ext cx="2016224" cy="128277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746" y="1844824"/>
            <a:ext cx="2179212" cy="245554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43351" y="4437112"/>
            <a:ext cx="23211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Олександр</a:t>
            </a:r>
            <a:r>
              <a:rPr lang="ru-RU" sz="2400" b="1" dirty="0" smtClean="0"/>
              <a:t> Лукашенко</a:t>
            </a:r>
            <a:r>
              <a:rPr lang="ru-RU" sz="2400" dirty="0" smtClean="0"/>
              <a:t> – президент </a:t>
            </a:r>
            <a:r>
              <a:rPr lang="ru-RU" sz="2400" dirty="0" err="1" smtClean="0"/>
              <a:t>Білорусі</a:t>
            </a:r>
            <a:endParaRPr lang="ru-RU" sz="2400" dirty="0" smtClean="0"/>
          </a:p>
          <a:p>
            <a:pPr algn="ctr"/>
            <a:r>
              <a:rPr lang="ru-RU" sz="2400" dirty="0" smtClean="0"/>
              <a:t> з 1994 року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944" y="5558421"/>
            <a:ext cx="2445296" cy="120593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558421"/>
            <a:ext cx="2248580" cy="115742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91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5400" b="1" dirty="0" smtClean="0"/>
              <a:t>Економіко – географічне положення</a:t>
            </a:r>
            <a:endParaRPr lang="ru-RU" sz="5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1916832"/>
            <a:ext cx="32758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Розташована</a:t>
            </a:r>
            <a:r>
              <a:rPr lang="ru-RU" dirty="0" smtClean="0"/>
              <a:t> в </a:t>
            </a:r>
            <a:r>
              <a:rPr lang="ru-RU" dirty="0" err="1" smtClean="0"/>
              <a:t>Східній</a:t>
            </a:r>
            <a:r>
              <a:rPr lang="ru-RU" dirty="0" smtClean="0"/>
              <a:t> </a:t>
            </a:r>
            <a:r>
              <a:rPr lang="ru-RU" dirty="0" err="1" smtClean="0"/>
              <a:t>Європі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Територія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компактна, </a:t>
            </a:r>
            <a:r>
              <a:rPr lang="ru-RU" dirty="0" err="1" smtClean="0"/>
              <a:t>нагадує</a:t>
            </a:r>
            <a:r>
              <a:rPr lang="ru-RU" dirty="0" smtClean="0"/>
              <a:t> </a:t>
            </a:r>
            <a:r>
              <a:rPr lang="ru-RU" dirty="0" err="1" smtClean="0"/>
              <a:t>п’ятикутник</a:t>
            </a:r>
            <a:r>
              <a:rPr lang="ru-RU" dirty="0" smtClean="0"/>
              <a:t>. </a:t>
            </a:r>
            <a:r>
              <a:rPr lang="ru-RU" dirty="0" err="1" smtClean="0"/>
              <a:t>Межує</a:t>
            </a:r>
            <a:r>
              <a:rPr lang="ru-RU" dirty="0" smtClean="0"/>
              <a:t> з </a:t>
            </a:r>
            <a:r>
              <a:rPr lang="ru-RU" dirty="0" err="1" smtClean="0"/>
              <a:t>п'ятьма</a:t>
            </a:r>
            <a:r>
              <a:rPr lang="ru-RU" dirty="0" smtClean="0"/>
              <a:t> </a:t>
            </a:r>
            <a:r>
              <a:rPr lang="ru-RU" dirty="0" err="1" smtClean="0"/>
              <a:t>країнами</a:t>
            </a:r>
            <a:r>
              <a:rPr lang="ru-RU" dirty="0" smtClean="0"/>
              <a:t>(</a:t>
            </a:r>
            <a:r>
              <a:rPr lang="ru-RU" dirty="0" err="1" smtClean="0"/>
              <a:t>постсоціалістичними</a:t>
            </a:r>
            <a:r>
              <a:rPr lang="ru-RU" dirty="0" smtClean="0"/>
              <a:t>)</a:t>
            </a:r>
          </a:p>
          <a:p>
            <a:pPr algn="just"/>
            <a:r>
              <a:rPr lang="uk-UA" dirty="0" smtClean="0"/>
              <a:t>Кордони країни не мають чітко виражених природних меж і дуже зручні для підтримання економічних відносин із сусідами та транзитних перевезень. </a:t>
            </a:r>
          </a:p>
          <a:p>
            <a:pPr algn="just"/>
            <a:r>
              <a:rPr lang="uk-UA" dirty="0" smtClean="0"/>
              <a:t>Негативною рисою економіко-географічного положення Білорусі є відсутність у неї кордонів із </a:t>
            </a:r>
            <a:r>
              <a:rPr lang="uk-UA" dirty="0" err="1" smtClean="0"/>
              <a:t>високорозвинени</a:t>
            </a:r>
            <a:r>
              <a:rPr lang="uk-UA" dirty="0" smtClean="0"/>
              <a:t> ми країнами та виходу до моря. </a:t>
            </a:r>
          </a:p>
          <a:p>
            <a:pPr algn="just"/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060848"/>
            <a:ext cx="5112567" cy="4392488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7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Природні умови і ресурси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579296" cy="17567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/>
              <a:t>Рельєф</a:t>
            </a:r>
            <a:r>
              <a:rPr lang="ru-RU" dirty="0" smtClean="0"/>
              <a:t> — </a:t>
            </a:r>
            <a:r>
              <a:rPr lang="ru-RU" dirty="0" err="1" smtClean="0"/>
              <a:t>рівнинний</a:t>
            </a:r>
            <a:r>
              <a:rPr lang="ru-RU" dirty="0" smtClean="0"/>
              <a:t>. </a:t>
            </a:r>
            <a:r>
              <a:rPr lang="ru-RU" dirty="0" err="1" smtClean="0"/>
              <a:t>Клімат</a:t>
            </a:r>
            <a:r>
              <a:rPr lang="ru-RU" dirty="0" smtClean="0"/>
              <a:t> — </a:t>
            </a:r>
            <a:r>
              <a:rPr lang="ru-RU" dirty="0" err="1" smtClean="0"/>
              <a:t>помірний</a:t>
            </a:r>
            <a:r>
              <a:rPr lang="ru-RU" dirty="0" smtClean="0"/>
              <a:t>. У </a:t>
            </a:r>
            <a:r>
              <a:rPr lang="ru-RU" dirty="0" err="1" smtClean="0"/>
              <a:t>країні</a:t>
            </a:r>
            <a:r>
              <a:rPr lang="ru-RU" dirty="0" smtClean="0"/>
              <a:t> є </a:t>
            </a:r>
            <a:r>
              <a:rPr lang="ru-RU" dirty="0" err="1" smtClean="0"/>
              <a:t>багато</a:t>
            </a:r>
            <a:r>
              <a:rPr lang="ru-RU" dirty="0" smtClean="0"/>
              <a:t> озер. </a:t>
            </a:r>
            <a:r>
              <a:rPr lang="ru-RU" dirty="0" err="1" smtClean="0"/>
              <a:t>Лісами</a:t>
            </a:r>
            <a:r>
              <a:rPr lang="ru-RU" dirty="0" smtClean="0"/>
              <a:t>  занято  З5 % </a:t>
            </a:r>
            <a:r>
              <a:rPr lang="ru-RU" dirty="0" err="1" smtClean="0"/>
              <a:t>території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Природні</a:t>
            </a:r>
            <a:r>
              <a:rPr lang="ru-RU" dirty="0" smtClean="0"/>
              <a:t> </a:t>
            </a:r>
            <a:r>
              <a:rPr lang="ru-RU" dirty="0" err="1" smtClean="0"/>
              <a:t>багатства</a:t>
            </a:r>
            <a:r>
              <a:rPr lang="ru-RU" dirty="0" smtClean="0"/>
              <a:t> </a:t>
            </a:r>
            <a:r>
              <a:rPr lang="ru-RU" dirty="0" err="1" smtClean="0"/>
              <a:t>надр</a:t>
            </a:r>
            <a:r>
              <a:rPr lang="ru-RU" dirty="0" smtClean="0"/>
              <a:t> </a:t>
            </a:r>
            <a:r>
              <a:rPr lang="ru-RU" dirty="0" err="1" smtClean="0"/>
              <a:t>незначні</a:t>
            </a:r>
            <a:r>
              <a:rPr lang="ru-RU" dirty="0" smtClean="0"/>
              <a:t>. </a:t>
            </a:r>
            <a:r>
              <a:rPr lang="ru-RU" dirty="0" err="1" smtClean="0"/>
              <a:t>Добувають</a:t>
            </a:r>
            <a:r>
              <a:rPr lang="ru-RU" dirty="0" smtClean="0"/>
              <a:t> торф — </a:t>
            </a:r>
            <a:r>
              <a:rPr lang="ru-RU" dirty="0" err="1" smtClean="0"/>
              <a:t>основне</a:t>
            </a:r>
            <a:r>
              <a:rPr lang="ru-RU" dirty="0" smtClean="0"/>
              <a:t> </a:t>
            </a:r>
            <a:r>
              <a:rPr lang="ru-RU" dirty="0" err="1" smtClean="0"/>
              <a:t>паливо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. Є </a:t>
            </a:r>
            <a:r>
              <a:rPr lang="ru-RU" dirty="0" err="1" smtClean="0"/>
              <a:t>невеликі</a:t>
            </a:r>
            <a:r>
              <a:rPr lang="ru-RU" dirty="0" smtClean="0"/>
              <a:t> запаси </a:t>
            </a:r>
            <a:r>
              <a:rPr lang="ru-RU" dirty="0" err="1" smtClean="0"/>
              <a:t>нафти</a:t>
            </a:r>
            <a:r>
              <a:rPr lang="ru-RU" dirty="0" smtClean="0"/>
              <a:t>, </a:t>
            </a:r>
            <a:r>
              <a:rPr lang="ru-RU" dirty="0" err="1" smtClean="0"/>
              <a:t>кам'яного</a:t>
            </a:r>
            <a:r>
              <a:rPr lang="ru-RU" dirty="0" smtClean="0"/>
              <a:t> та бурого </a:t>
            </a:r>
            <a:r>
              <a:rPr lang="ru-RU" dirty="0" err="1" smtClean="0"/>
              <a:t>вугілля</a:t>
            </a:r>
            <a:r>
              <a:rPr lang="ru-RU" dirty="0" smtClean="0"/>
              <a:t>, </a:t>
            </a:r>
            <a:r>
              <a:rPr lang="ru-RU" dirty="0" err="1" smtClean="0"/>
              <a:t>кухонної</a:t>
            </a:r>
            <a:r>
              <a:rPr lang="ru-RU" dirty="0" smtClean="0"/>
              <a:t> та </a:t>
            </a:r>
            <a:r>
              <a:rPr lang="ru-RU" dirty="0" err="1" smtClean="0"/>
              <a:t>калійної</a:t>
            </a:r>
            <a:r>
              <a:rPr lang="ru-RU" dirty="0" smtClean="0"/>
              <a:t> солей. </a:t>
            </a:r>
            <a:r>
              <a:rPr lang="ru-RU" dirty="0" err="1" smtClean="0"/>
              <a:t>Білорусь</a:t>
            </a:r>
            <a:r>
              <a:rPr lang="ru-RU" dirty="0" smtClean="0"/>
              <a:t> </a:t>
            </a:r>
            <a:r>
              <a:rPr lang="ru-RU" dirty="0" err="1" smtClean="0"/>
              <a:t>багата</a:t>
            </a:r>
            <a:r>
              <a:rPr lang="ru-RU" dirty="0" smtClean="0"/>
              <a:t> на </a:t>
            </a:r>
            <a:r>
              <a:rPr lang="ru-RU" dirty="0" err="1" smtClean="0"/>
              <a:t>будівельні</a:t>
            </a:r>
            <a:r>
              <a:rPr lang="ru-RU" dirty="0" smtClean="0"/>
              <a:t> </a:t>
            </a:r>
            <a:r>
              <a:rPr lang="ru-RU" dirty="0" err="1" smtClean="0"/>
              <a:t>матеріали</a:t>
            </a:r>
            <a:r>
              <a:rPr lang="ru-RU" dirty="0" smtClean="0"/>
              <a:t>: </a:t>
            </a:r>
            <a:r>
              <a:rPr lang="ru-RU" dirty="0" err="1" smtClean="0"/>
              <a:t>вапняк</a:t>
            </a:r>
            <a:r>
              <a:rPr lang="ru-RU" dirty="0" smtClean="0"/>
              <a:t>, глину, </a:t>
            </a:r>
            <a:r>
              <a:rPr lang="ru-RU" dirty="0" err="1" smtClean="0"/>
              <a:t>скляні</a:t>
            </a:r>
            <a:r>
              <a:rPr lang="ru-RU" dirty="0" smtClean="0"/>
              <a:t> </a:t>
            </a:r>
            <a:r>
              <a:rPr lang="ru-RU" dirty="0" err="1" smtClean="0"/>
              <a:t>піски</a:t>
            </a:r>
            <a:r>
              <a:rPr lang="ru-RU" dirty="0" smtClean="0"/>
              <a:t>, </a:t>
            </a:r>
            <a:r>
              <a:rPr lang="ru-RU" dirty="0" err="1" smtClean="0"/>
              <a:t>крейду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25" y="3356992"/>
            <a:ext cx="2988332" cy="208823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54685"/>
            <a:ext cx="4176464" cy="355807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12" y="5549432"/>
            <a:ext cx="1636358" cy="122097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5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Населення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964" y="1340768"/>
            <a:ext cx="5458156" cy="54006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600" dirty="0" smtClean="0"/>
              <a:t>На </a:t>
            </a:r>
            <a:r>
              <a:rPr lang="ru-RU" sz="3600" dirty="0" err="1" smtClean="0"/>
              <a:t>території</a:t>
            </a:r>
            <a:r>
              <a:rPr lang="ru-RU" sz="3600" dirty="0" smtClean="0"/>
              <a:t> </a:t>
            </a:r>
            <a:r>
              <a:rPr lang="ru-RU" sz="3600" dirty="0" err="1" smtClean="0"/>
              <a:t>країни</a:t>
            </a:r>
            <a:r>
              <a:rPr lang="ru-RU" sz="3600" dirty="0" smtClean="0"/>
              <a:t> </a:t>
            </a:r>
            <a:r>
              <a:rPr lang="ru-RU" sz="3600" dirty="0" err="1" smtClean="0"/>
              <a:t>проживають</a:t>
            </a:r>
            <a:r>
              <a:rPr lang="ru-RU" sz="3600" dirty="0" smtClean="0"/>
              <a:t> </a:t>
            </a:r>
            <a:r>
              <a:rPr lang="ru-RU" sz="3600" dirty="0" err="1" smtClean="0"/>
              <a:t>представники</a:t>
            </a:r>
            <a:r>
              <a:rPr lang="ru-RU" sz="3600" dirty="0" smtClean="0"/>
              <a:t> </a:t>
            </a:r>
            <a:r>
              <a:rPr lang="ru-RU" sz="3600" dirty="0" err="1" smtClean="0"/>
              <a:t>понад</a:t>
            </a:r>
            <a:r>
              <a:rPr lang="ru-RU" sz="3600" dirty="0" smtClean="0"/>
              <a:t> 100 </a:t>
            </a:r>
            <a:r>
              <a:rPr lang="ru-RU" sz="3600" dirty="0" err="1" smtClean="0"/>
              <a:t>національностей</a:t>
            </a:r>
            <a:r>
              <a:rPr lang="ru-RU" sz="3600" dirty="0" smtClean="0"/>
              <a:t>.  </a:t>
            </a:r>
            <a:r>
              <a:rPr lang="ru-RU" sz="3600" dirty="0" err="1" smtClean="0"/>
              <a:t>Білоруси</a:t>
            </a:r>
            <a:r>
              <a:rPr lang="ru-RU" sz="3600" dirty="0"/>
              <a:t> </a:t>
            </a:r>
            <a:r>
              <a:rPr lang="ru-RU" sz="3600" dirty="0" smtClean="0"/>
              <a:t> </a:t>
            </a:r>
            <a:r>
              <a:rPr lang="ru-RU" sz="3600" dirty="0" err="1" smtClean="0"/>
              <a:t>становлять</a:t>
            </a:r>
            <a:r>
              <a:rPr lang="ru-RU" sz="3600" dirty="0" smtClean="0"/>
              <a:t> 81 % </a:t>
            </a:r>
            <a:r>
              <a:rPr lang="ru-RU" sz="3600" dirty="0" err="1" smtClean="0"/>
              <a:t>населення</a:t>
            </a:r>
            <a:r>
              <a:rPr lang="ru-RU" sz="3600" dirty="0" smtClean="0"/>
              <a:t> </a:t>
            </a:r>
          </a:p>
          <a:p>
            <a:pPr algn="just"/>
            <a:endParaRPr lang="ru-RU" sz="3600" dirty="0" smtClean="0"/>
          </a:p>
          <a:p>
            <a:pPr algn="just"/>
            <a:r>
              <a:rPr lang="ru-RU" sz="3600" dirty="0" err="1" smtClean="0"/>
              <a:t>Понад</a:t>
            </a:r>
            <a:r>
              <a:rPr lang="ru-RU" sz="3600" dirty="0" smtClean="0"/>
              <a:t> 700 тис. </a:t>
            </a:r>
            <a:r>
              <a:rPr lang="ru-RU" sz="3600" dirty="0" err="1" smtClean="0"/>
              <a:t>росіян</a:t>
            </a:r>
            <a:r>
              <a:rPr lang="ru-RU" sz="3600" dirty="0" smtClean="0"/>
              <a:t>, </a:t>
            </a:r>
            <a:r>
              <a:rPr lang="ru-RU" sz="3600" dirty="0" err="1" smtClean="0"/>
              <a:t>близько</a:t>
            </a:r>
            <a:r>
              <a:rPr lang="ru-RU" sz="3600" dirty="0" smtClean="0"/>
              <a:t> 300 тис. </a:t>
            </a:r>
            <a:r>
              <a:rPr lang="ru-RU" sz="3600" dirty="0" err="1" smtClean="0"/>
              <a:t>поляків</a:t>
            </a:r>
            <a:r>
              <a:rPr lang="ru-RU" sz="3600" dirty="0" smtClean="0"/>
              <a:t>, </a:t>
            </a:r>
            <a:r>
              <a:rPr lang="ru-RU" sz="3600" dirty="0" err="1" smtClean="0"/>
              <a:t>понад</a:t>
            </a:r>
            <a:r>
              <a:rPr lang="ru-RU" sz="3600" dirty="0" smtClean="0"/>
              <a:t> 150 тис. </a:t>
            </a:r>
            <a:r>
              <a:rPr lang="ru-RU" sz="3600" dirty="0" err="1" smtClean="0"/>
              <a:t>українців</a:t>
            </a:r>
            <a:r>
              <a:rPr lang="ru-RU" sz="3600" dirty="0" smtClean="0"/>
              <a:t>. </a:t>
            </a:r>
            <a:r>
              <a:rPr lang="ru-RU" sz="3600" dirty="0" err="1" smtClean="0"/>
              <a:t>Демографічна</a:t>
            </a:r>
            <a:r>
              <a:rPr lang="ru-RU" sz="3600" dirty="0" smtClean="0"/>
              <a:t> криза</a:t>
            </a:r>
          </a:p>
          <a:p>
            <a:pPr algn="just"/>
            <a:endParaRPr lang="uk-UA" sz="3600" dirty="0" smtClean="0"/>
          </a:p>
          <a:p>
            <a:pPr algn="just"/>
            <a:r>
              <a:rPr lang="uk-UA" sz="3600" dirty="0" smtClean="0"/>
              <a:t>Православні – 80% , католики – 14%, протестанти – 2%. Решта – інші релігійні течії</a:t>
            </a:r>
            <a:endParaRPr lang="ru-RU" sz="3600" dirty="0" smtClean="0"/>
          </a:p>
          <a:p>
            <a:pPr algn="just"/>
            <a:endParaRPr lang="ru-RU" sz="3600" dirty="0" smtClean="0"/>
          </a:p>
          <a:p>
            <a:pPr algn="just"/>
            <a:r>
              <a:rPr lang="ru-RU" sz="3600" dirty="0" err="1" smtClean="0"/>
              <a:t>Середня</a:t>
            </a:r>
            <a:r>
              <a:rPr lang="ru-RU" sz="3600" dirty="0" smtClean="0"/>
              <a:t> густота </a:t>
            </a:r>
            <a:r>
              <a:rPr lang="ru-RU" sz="3600" dirty="0" err="1" smtClean="0"/>
              <a:t>населення</a:t>
            </a:r>
            <a:r>
              <a:rPr lang="ru-RU" sz="3600" dirty="0" smtClean="0"/>
              <a:t> </a:t>
            </a:r>
            <a:r>
              <a:rPr lang="ru-RU" sz="3600" dirty="0" err="1" smtClean="0"/>
              <a:t>Білорусі</a:t>
            </a:r>
            <a:r>
              <a:rPr lang="ru-RU" sz="3600" dirty="0" smtClean="0"/>
              <a:t> становить 46 </a:t>
            </a:r>
            <a:r>
              <a:rPr lang="ru-RU" sz="3600" dirty="0" err="1" smtClean="0"/>
              <a:t>осіб</a:t>
            </a:r>
            <a:r>
              <a:rPr lang="ru-RU" sz="3600" dirty="0" smtClean="0"/>
              <a:t>/км² . </a:t>
            </a:r>
            <a:r>
              <a:rPr lang="ru-RU" sz="3600" dirty="0" err="1" smtClean="0"/>
              <a:t>Більш</a:t>
            </a:r>
            <a:r>
              <a:rPr lang="ru-RU" sz="3600" dirty="0" smtClean="0"/>
              <a:t> </a:t>
            </a:r>
            <a:r>
              <a:rPr lang="ru-RU" sz="3600" dirty="0" err="1" smtClean="0"/>
              <a:t>висока</a:t>
            </a:r>
            <a:r>
              <a:rPr lang="ru-RU" sz="3600" dirty="0" smtClean="0"/>
              <a:t> густота в </a:t>
            </a:r>
            <a:r>
              <a:rPr lang="ru-RU" sz="3600" dirty="0" err="1" smtClean="0"/>
              <a:t>центральній</a:t>
            </a:r>
            <a:r>
              <a:rPr lang="ru-RU" sz="3600" dirty="0" smtClean="0"/>
              <a:t> </a:t>
            </a:r>
            <a:r>
              <a:rPr lang="ru-RU" sz="3600" dirty="0" err="1" smtClean="0"/>
              <a:t>частині</a:t>
            </a:r>
            <a:r>
              <a:rPr lang="ru-RU" sz="3600" dirty="0" smtClean="0"/>
              <a:t> </a:t>
            </a:r>
            <a:r>
              <a:rPr lang="ru-RU" sz="3600" dirty="0" err="1" smtClean="0"/>
              <a:t>країни</a:t>
            </a:r>
            <a:r>
              <a:rPr lang="ru-RU" sz="3600" dirty="0" smtClean="0"/>
              <a:t>.</a:t>
            </a:r>
          </a:p>
          <a:p>
            <a:pPr algn="just"/>
            <a:endParaRPr lang="ru-RU" sz="3600" dirty="0" smtClean="0"/>
          </a:p>
          <a:p>
            <a:pPr algn="just"/>
            <a:r>
              <a:rPr lang="ru-RU" sz="3600" dirty="0" err="1" smtClean="0"/>
              <a:t>Найвища</a:t>
            </a:r>
            <a:r>
              <a:rPr lang="ru-RU" sz="3600" dirty="0" smtClean="0"/>
              <a:t> густота </a:t>
            </a:r>
            <a:r>
              <a:rPr lang="ru-RU" sz="3600" dirty="0" err="1" smtClean="0"/>
              <a:t>сільського</a:t>
            </a:r>
            <a:r>
              <a:rPr lang="ru-RU" sz="3600" dirty="0" smtClean="0"/>
              <a:t> </a:t>
            </a:r>
            <a:r>
              <a:rPr lang="ru-RU" sz="3600" dirty="0" err="1" smtClean="0"/>
              <a:t>населення</a:t>
            </a:r>
            <a:r>
              <a:rPr lang="ru-RU" sz="3600" dirty="0" smtClean="0"/>
              <a:t> </a:t>
            </a:r>
            <a:r>
              <a:rPr lang="ru-RU" sz="3600" dirty="0" err="1" smtClean="0"/>
              <a:t>спостерігається</a:t>
            </a:r>
            <a:r>
              <a:rPr lang="ru-RU" sz="3600" dirty="0" smtClean="0"/>
              <a:t> на </a:t>
            </a:r>
            <a:r>
              <a:rPr lang="ru-RU" sz="3600" dirty="0" err="1" smtClean="0"/>
              <a:t>найбільш</a:t>
            </a:r>
            <a:r>
              <a:rPr lang="ru-RU" sz="3600" dirty="0" smtClean="0"/>
              <a:t> </a:t>
            </a:r>
            <a:r>
              <a:rPr lang="ru-RU" sz="3600" dirty="0" err="1" smtClean="0"/>
              <a:t>освоєних</a:t>
            </a:r>
            <a:r>
              <a:rPr lang="ru-RU" sz="3600" dirty="0" smtClean="0"/>
              <a:t> у </a:t>
            </a:r>
            <a:r>
              <a:rPr lang="ru-RU" sz="3600" dirty="0" err="1" smtClean="0"/>
              <a:t>сільськогосподарському</a:t>
            </a:r>
            <a:r>
              <a:rPr lang="ru-RU" sz="3600" dirty="0" smtClean="0"/>
              <a:t> </a:t>
            </a:r>
            <a:r>
              <a:rPr lang="ru-RU" sz="3600" dirty="0" err="1" smtClean="0"/>
              <a:t>відношенні</a:t>
            </a:r>
            <a:r>
              <a:rPr lang="ru-RU" sz="3600" dirty="0" smtClean="0"/>
              <a:t> </a:t>
            </a:r>
            <a:r>
              <a:rPr lang="ru-RU" sz="3600" dirty="0" err="1" smtClean="0"/>
              <a:t>територіях</a:t>
            </a:r>
            <a:r>
              <a:rPr lang="ru-RU" sz="3600" dirty="0" smtClean="0"/>
              <a:t> (</a:t>
            </a:r>
            <a:r>
              <a:rPr lang="ru-RU" sz="3600" dirty="0" err="1" smtClean="0"/>
              <a:t>північний</a:t>
            </a:r>
            <a:r>
              <a:rPr lang="ru-RU" sz="3600" dirty="0" smtClean="0"/>
              <a:t> </a:t>
            </a:r>
            <a:r>
              <a:rPr lang="ru-RU" sz="3600" dirty="0" err="1" smtClean="0"/>
              <a:t>захід</a:t>
            </a:r>
            <a:r>
              <a:rPr lang="ru-RU" sz="3600" dirty="0" smtClean="0"/>
              <a:t>), а </a:t>
            </a:r>
            <a:r>
              <a:rPr lang="ru-RU" sz="3600" dirty="0" err="1" smtClean="0"/>
              <a:t>також</a:t>
            </a:r>
            <a:r>
              <a:rPr lang="ru-RU" sz="3600" dirty="0" smtClean="0"/>
              <a:t> у районах </a:t>
            </a:r>
            <a:r>
              <a:rPr lang="ru-RU" sz="3600" dirty="0" err="1" smtClean="0"/>
              <a:t>навколо</a:t>
            </a:r>
            <a:r>
              <a:rPr lang="ru-RU" sz="3600" dirty="0" smtClean="0"/>
              <a:t> великих </a:t>
            </a:r>
            <a:r>
              <a:rPr lang="ru-RU" sz="3600" dirty="0" err="1" smtClean="0"/>
              <a:t>міст</a:t>
            </a:r>
            <a:endParaRPr lang="ru-RU" sz="3600" dirty="0" smtClean="0"/>
          </a:p>
          <a:p>
            <a:pPr algn="just"/>
            <a:r>
              <a:rPr lang="ru-RU" sz="3600" dirty="0" smtClean="0"/>
              <a:t>74 % </a:t>
            </a:r>
            <a:r>
              <a:rPr lang="ru-RU" sz="3600" dirty="0" err="1" smtClean="0"/>
              <a:t>населення</a:t>
            </a:r>
            <a:r>
              <a:rPr lang="ru-RU" sz="3600" dirty="0" smtClean="0"/>
              <a:t> </a:t>
            </a:r>
            <a:r>
              <a:rPr lang="ru-RU" sz="3600" dirty="0" err="1" smtClean="0"/>
              <a:t>Білорусі</a:t>
            </a:r>
            <a:r>
              <a:rPr lang="ru-RU" sz="3600" dirty="0" smtClean="0"/>
              <a:t> — </a:t>
            </a:r>
            <a:r>
              <a:rPr lang="ru-RU" sz="3600" dirty="0" err="1" smtClean="0"/>
              <a:t>жителі</a:t>
            </a:r>
            <a:r>
              <a:rPr lang="ru-RU" sz="3600" dirty="0" smtClean="0"/>
              <a:t> </a:t>
            </a:r>
            <a:r>
              <a:rPr lang="ru-RU" sz="3600" dirty="0" err="1" smtClean="0"/>
              <a:t>міст</a:t>
            </a:r>
            <a:endParaRPr lang="ru-RU" sz="3600" dirty="0" smtClean="0"/>
          </a:p>
          <a:p>
            <a:pPr algn="just"/>
            <a:r>
              <a:rPr lang="ru-RU" sz="3600" dirty="0" err="1" smtClean="0"/>
              <a:t>Найбільше</a:t>
            </a:r>
            <a:r>
              <a:rPr lang="ru-RU" sz="3600" dirty="0" smtClean="0"/>
              <a:t> </a:t>
            </a:r>
            <a:r>
              <a:rPr lang="ru-RU" sz="3600" dirty="0" err="1" smtClean="0"/>
              <a:t>місто</a:t>
            </a:r>
            <a:r>
              <a:rPr lang="ru-RU" sz="3600" dirty="0" smtClean="0"/>
              <a:t> </a:t>
            </a:r>
            <a:r>
              <a:rPr lang="ru-RU" sz="3600" dirty="0" err="1" smtClean="0"/>
              <a:t>країни</a:t>
            </a:r>
            <a:r>
              <a:rPr lang="ru-RU" sz="3600" dirty="0" smtClean="0"/>
              <a:t> та </a:t>
            </a:r>
            <a:r>
              <a:rPr lang="ru-RU" sz="3600" dirty="0" err="1" smtClean="0"/>
              <a:t>її</a:t>
            </a:r>
            <a:r>
              <a:rPr lang="ru-RU" sz="3600" dirty="0" smtClean="0"/>
              <a:t> </a:t>
            </a:r>
            <a:r>
              <a:rPr lang="ru-RU" sz="3600" dirty="0" err="1" smtClean="0"/>
              <a:t>столиця</a:t>
            </a:r>
            <a:r>
              <a:rPr lang="ru-RU" sz="3600" dirty="0" smtClean="0"/>
              <a:t> з 1919 р. — </a:t>
            </a:r>
            <a:r>
              <a:rPr lang="ru-RU" sz="3600" dirty="0" err="1" smtClean="0"/>
              <a:t>Мінськ</a:t>
            </a:r>
            <a:r>
              <a:rPr lang="ru-RU" sz="3600" dirty="0" smtClean="0"/>
              <a:t>. Зараз у </a:t>
            </a:r>
            <a:r>
              <a:rPr lang="ru-RU" sz="3600" dirty="0" err="1" smtClean="0"/>
              <a:t>ньому</a:t>
            </a:r>
            <a:r>
              <a:rPr lang="ru-RU" sz="3600" dirty="0" smtClean="0"/>
              <a:t> </a:t>
            </a:r>
            <a:r>
              <a:rPr lang="ru-RU" sz="3600" dirty="0" err="1" smtClean="0"/>
              <a:t>проживає</a:t>
            </a:r>
            <a:r>
              <a:rPr lang="ru-RU" sz="3600" dirty="0" smtClean="0"/>
              <a:t> </a:t>
            </a:r>
            <a:r>
              <a:rPr lang="ru-RU" sz="3600" dirty="0" err="1" smtClean="0"/>
              <a:t>кожен</a:t>
            </a:r>
            <a:r>
              <a:rPr lang="ru-RU" sz="3600" dirty="0" smtClean="0"/>
              <a:t> </a:t>
            </a:r>
            <a:r>
              <a:rPr lang="ru-RU" sz="3600" dirty="0" err="1" smtClean="0"/>
              <a:t>четвертий</a:t>
            </a:r>
            <a:r>
              <a:rPr lang="ru-RU" sz="3600" dirty="0" smtClean="0"/>
              <a:t> </a:t>
            </a:r>
            <a:r>
              <a:rPr lang="ru-RU" sz="3600" dirty="0" err="1" smtClean="0"/>
              <a:t>городянин</a:t>
            </a:r>
            <a:r>
              <a:rPr lang="ru-RU" sz="3600" dirty="0" smtClean="0"/>
              <a:t>. </a:t>
            </a: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2776"/>
            <a:ext cx="3024336" cy="237626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921" y="3997161"/>
            <a:ext cx="3011551" cy="2384167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64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Господарство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Основа </a:t>
            </a:r>
            <a:r>
              <a:rPr lang="ru-RU" sz="2400" dirty="0" err="1" smtClean="0"/>
              <a:t>господарства</a:t>
            </a:r>
            <a:r>
              <a:rPr lang="ru-RU" sz="2400" dirty="0" smtClean="0"/>
              <a:t> </a:t>
            </a:r>
            <a:r>
              <a:rPr lang="ru-RU" sz="2400" dirty="0" err="1" smtClean="0"/>
              <a:t>Білорусі</a:t>
            </a:r>
            <a:r>
              <a:rPr lang="ru-RU" sz="2400" dirty="0" smtClean="0"/>
              <a:t> — </a:t>
            </a:r>
            <a:r>
              <a:rPr lang="ru-RU" sz="2400" dirty="0" err="1" smtClean="0"/>
              <a:t>промисловість</a:t>
            </a:r>
            <a:r>
              <a:rPr lang="ru-RU" sz="2400" dirty="0" smtClean="0"/>
              <a:t>,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особливість</a:t>
            </a:r>
            <a:r>
              <a:rPr lang="ru-RU" sz="2400" dirty="0" smtClean="0"/>
              <a:t> — </a:t>
            </a:r>
            <a:r>
              <a:rPr lang="ru-RU" sz="2400" dirty="0" err="1" smtClean="0"/>
              <a:t>переважання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обробних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виробництв</a:t>
            </a:r>
            <a:r>
              <a:rPr lang="ru-RU" sz="2400" dirty="0" smtClean="0"/>
              <a:t>. </a:t>
            </a:r>
          </a:p>
          <a:p>
            <a:pPr algn="just"/>
            <a:endParaRPr lang="uk-UA" sz="2400" dirty="0" smtClean="0"/>
          </a:p>
          <a:p>
            <a:pPr algn="just"/>
            <a:r>
              <a:rPr lang="uk-UA" sz="2400" dirty="0" smtClean="0"/>
              <a:t>Провідні виробництва — машинобудування, хімічна, нафтопереробна, легка, харчова і лісова та деревообробна.</a:t>
            </a:r>
            <a:endParaRPr lang="uk-UA" sz="2400" dirty="0"/>
          </a:p>
          <a:p>
            <a:pPr algn="just"/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176464" cy="4896544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46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Машинобудування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9"/>
            <a:ext cx="6228692" cy="28803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Велику</a:t>
            </a:r>
            <a:r>
              <a:rPr lang="ru-RU" dirty="0" smtClean="0"/>
              <a:t> роль </a:t>
            </a:r>
            <a:r>
              <a:rPr lang="ru-RU" dirty="0" err="1" smtClean="0"/>
              <a:t>відіграє</a:t>
            </a:r>
            <a:r>
              <a:rPr lang="ru-RU" dirty="0" smtClean="0"/>
              <a:t> </a:t>
            </a:r>
            <a:r>
              <a:rPr lang="ru-RU" dirty="0" err="1" smtClean="0"/>
              <a:t>транспортне</a:t>
            </a:r>
            <a:r>
              <a:rPr lang="ru-RU" dirty="0" smtClean="0"/>
              <a:t> </a:t>
            </a:r>
            <a:r>
              <a:rPr lang="ru-RU" dirty="0" err="1" smtClean="0"/>
              <a:t>машинобудування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виробництво</a:t>
            </a:r>
            <a:r>
              <a:rPr lang="ru-RU" dirty="0" smtClean="0"/>
              <a:t> </a:t>
            </a:r>
            <a:r>
              <a:rPr lang="ru-RU" dirty="0" err="1" smtClean="0"/>
              <a:t>автомобілів</a:t>
            </a:r>
            <a:r>
              <a:rPr lang="ru-RU" dirty="0" smtClean="0"/>
              <a:t>, </a:t>
            </a:r>
            <a:r>
              <a:rPr lang="ru-RU" dirty="0" err="1" smtClean="0"/>
              <a:t>автобусів</a:t>
            </a:r>
            <a:r>
              <a:rPr lang="ru-RU" dirty="0" smtClean="0"/>
              <a:t> і </a:t>
            </a:r>
            <a:r>
              <a:rPr lang="ru-RU" dirty="0" err="1" smtClean="0"/>
              <a:t>тролейбусів</a:t>
            </a:r>
            <a:r>
              <a:rPr lang="ru-RU" dirty="0" smtClean="0"/>
              <a:t> («МАЗ», </a:t>
            </a:r>
            <a:r>
              <a:rPr lang="ru-RU" dirty="0" err="1" smtClean="0"/>
              <a:t>Мінськ</a:t>
            </a:r>
            <a:r>
              <a:rPr lang="ru-RU" dirty="0" smtClean="0"/>
              <a:t>) та </a:t>
            </a:r>
            <a:r>
              <a:rPr lang="ru-RU" dirty="0" err="1" smtClean="0"/>
              <a:t>кар’єрних</a:t>
            </a:r>
            <a:r>
              <a:rPr lang="ru-RU" dirty="0" smtClean="0"/>
              <a:t> </a:t>
            </a:r>
            <a:r>
              <a:rPr lang="ru-RU" dirty="0" err="1" smtClean="0"/>
              <a:t>самоскидів</a:t>
            </a:r>
            <a:r>
              <a:rPr lang="ru-RU" dirty="0" smtClean="0"/>
              <a:t> («</a:t>
            </a:r>
            <a:r>
              <a:rPr lang="ru-RU" dirty="0" err="1" smtClean="0"/>
              <a:t>БелАЗ</a:t>
            </a:r>
            <a:r>
              <a:rPr lang="ru-RU" dirty="0" smtClean="0"/>
              <a:t>», </a:t>
            </a:r>
            <a:r>
              <a:rPr lang="ru-RU" dirty="0" err="1" smtClean="0"/>
              <a:t>Жодіне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51920"/>
            <a:ext cx="3413790" cy="2234927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221088"/>
            <a:ext cx="4248472" cy="223073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1700808"/>
            <a:ext cx="2466975" cy="184785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Енергетика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Майже</a:t>
            </a:r>
            <a:r>
              <a:rPr lang="ru-RU" dirty="0" smtClean="0"/>
              <a:t> 100 % </a:t>
            </a:r>
            <a:r>
              <a:rPr lang="ru-RU" dirty="0" err="1" smtClean="0"/>
              <a:t>електроенергії</a:t>
            </a:r>
            <a:r>
              <a:rPr lang="ru-RU" dirty="0" smtClean="0"/>
              <a:t> в </a:t>
            </a:r>
            <a:r>
              <a:rPr lang="ru-RU" dirty="0" err="1" smtClean="0"/>
              <a:t>Білорусі</a:t>
            </a:r>
            <a:r>
              <a:rPr lang="ru-RU" dirty="0" smtClean="0"/>
              <a:t> </a:t>
            </a:r>
            <a:r>
              <a:rPr lang="ru-RU" dirty="0" err="1" smtClean="0"/>
              <a:t>виробляють</a:t>
            </a:r>
            <a:r>
              <a:rPr lang="ru-RU" dirty="0" smtClean="0"/>
              <a:t> </a:t>
            </a:r>
            <a:r>
              <a:rPr lang="ru-RU" dirty="0" err="1" smtClean="0"/>
              <a:t>паливні</a:t>
            </a:r>
            <a:r>
              <a:rPr lang="ru-RU" dirty="0" smtClean="0"/>
              <a:t> </a:t>
            </a:r>
            <a:r>
              <a:rPr lang="ru-RU" dirty="0" err="1" smtClean="0"/>
              <a:t>електростанції</a:t>
            </a:r>
            <a:r>
              <a:rPr lang="ru-RU" dirty="0" smtClean="0"/>
              <a:t>. </a:t>
            </a:r>
            <a:r>
              <a:rPr lang="ru-RU" dirty="0" err="1" smtClean="0"/>
              <a:t>Проте</a:t>
            </a:r>
            <a:r>
              <a:rPr lang="ru-RU" dirty="0" smtClean="0"/>
              <a:t> вони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частково</a:t>
            </a:r>
            <a:r>
              <a:rPr lang="ru-RU" dirty="0" smtClean="0"/>
              <a:t>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економіку</a:t>
            </a:r>
            <a:r>
              <a:rPr lang="ru-RU" dirty="0" smtClean="0"/>
              <a:t> </a:t>
            </a:r>
            <a:r>
              <a:rPr lang="ru-RU" dirty="0" err="1" smtClean="0"/>
              <a:t>електроенергією</a:t>
            </a:r>
            <a:r>
              <a:rPr lang="ru-RU" dirty="0" smtClean="0"/>
              <a:t>. Для </a:t>
            </a:r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розпочато</a:t>
            </a:r>
            <a:r>
              <a:rPr lang="ru-RU" dirty="0" smtClean="0"/>
              <a:t> </a:t>
            </a:r>
            <a:r>
              <a:rPr lang="ru-RU" dirty="0" err="1" smtClean="0"/>
              <a:t>будівництво</a:t>
            </a:r>
            <a:r>
              <a:rPr lang="ru-RU" dirty="0" smtClean="0"/>
              <a:t> </a:t>
            </a:r>
            <a:r>
              <a:rPr lang="ru-RU" dirty="0" err="1" smtClean="0"/>
              <a:t>Зельвенської</a:t>
            </a:r>
            <a:r>
              <a:rPr lang="ru-RU" dirty="0" smtClean="0"/>
              <a:t> ГРЕС (2,4 млн кВт) і </a:t>
            </a:r>
            <a:r>
              <a:rPr lang="ru-RU" dirty="0" err="1" smtClean="0"/>
              <a:t>Білоруської</a:t>
            </a:r>
            <a:r>
              <a:rPr lang="ru-RU" dirty="0" smtClean="0"/>
              <a:t> АЕС.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планується</a:t>
            </a:r>
            <a:r>
              <a:rPr lang="ru-RU" dirty="0" smtClean="0"/>
              <a:t> </a:t>
            </a:r>
            <a:r>
              <a:rPr lang="ru-RU" dirty="0" err="1" smtClean="0"/>
              <a:t>відновити</a:t>
            </a:r>
            <a:r>
              <a:rPr lang="ru-RU" dirty="0" smtClean="0"/>
              <a:t> 55 </a:t>
            </a:r>
            <a:r>
              <a:rPr lang="ru-RU" dirty="0" err="1" smtClean="0"/>
              <a:t>малих</a:t>
            </a:r>
            <a:r>
              <a:rPr lang="ru-RU" dirty="0" smtClean="0"/>
              <a:t> ГЕС і </a:t>
            </a:r>
            <a:r>
              <a:rPr lang="ru-RU" dirty="0" err="1" smtClean="0"/>
              <a:t>побудувати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середніх</a:t>
            </a:r>
            <a:r>
              <a:rPr lang="ru-RU" dirty="0" smtClean="0"/>
              <a:t> і </a:t>
            </a:r>
            <a:r>
              <a:rPr lang="ru-RU" dirty="0" err="1" smtClean="0"/>
              <a:t>малих</a:t>
            </a:r>
            <a:r>
              <a:rPr lang="ru-RU" dirty="0" smtClean="0"/>
              <a:t> ГЕС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56992"/>
            <a:ext cx="5256584" cy="326599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45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Хімічна промисловість</a:t>
            </a:r>
            <a:endParaRPr lang="ru-RU" sz="6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err="1" smtClean="0"/>
              <a:t>Найбільше</a:t>
            </a:r>
            <a:r>
              <a:rPr lang="ru-RU" sz="2400" dirty="0" smtClean="0"/>
              <a:t> </a:t>
            </a:r>
            <a:r>
              <a:rPr lang="ru-RU" sz="2400" dirty="0" err="1" smtClean="0"/>
              <a:t>значення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мають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виробництво</a:t>
            </a:r>
            <a:r>
              <a:rPr lang="ru-RU" sz="2400" dirty="0" smtClean="0"/>
              <a:t> </a:t>
            </a:r>
            <a:r>
              <a:rPr lang="ru-RU" sz="2400" dirty="0" err="1" smtClean="0"/>
              <a:t>мінеральних</a:t>
            </a:r>
            <a:r>
              <a:rPr lang="ru-RU" sz="2400" dirty="0" smtClean="0"/>
              <a:t> добрив і </a:t>
            </a:r>
            <a:r>
              <a:rPr lang="ru-RU" sz="2400" dirty="0" err="1" smtClean="0"/>
              <a:t>лісохімія</a:t>
            </a:r>
            <a:r>
              <a:rPr lang="ru-RU" sz="2400" dirty="0" smtClean="0"/>
              <a:t>. На </a:t>
            </a:r>
            <a:r>
              <a:rPr lang="ru-RU" sz="2400" dirty="0" err="1" smtClean="0"/>
              <a:t>базі</a:t>
            </a:r>
            <a:r>
              <a:rPr lang="ru-RU" sz="2400" dirty="0" smtClean="0"/>
              <a:t> </a:t>
            </a:r>
            <a:r>
              <a:rPr lang="ru-RU" sz="2400" dirty="0" err="1" smtClean="0"/>
              <a:t>родовища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калійних</a:t>
            </a:r>
            <a:r>
              <a:rPr lang="ru-RU" sz="2400" dirty="0" smtClean="0"/>
              <a:t> солей </a:t>
            </a:r>
            <a:r>
              <a:rPr lang="ru-RU" sz="2400" dirty="0" err="1" smtClean="0"/>
              <a:t>працюють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чотири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комбінати</a:t>
            </a:r>
            <a:r>
              <a:rPr lang="ru-RU" sz="2400" dirty="0" smtClean="0"/>
              <a:t> з </a:t>
            </a:r>
            <a:r>
              <a:rPr lang="ru-RU" sz="2400" dirty="0" err="1" smtClean="0"/>
              <a:t>виробництва</a:t>
            </a:r>
            <a:r>
              <a:rPr lang="ru-RU" sz="2400" dirty="0" smtClean="0"/>
              <a:t> </a:t>
            </a:r>
            <a:r>
              <a:rPr lang="ru-RU" sz="2400" dirty="0" err="1" smtClean="0"/>
              <a:t>калійних</a:t>
            </a:r>
            <a:r>
              <a:rPr lang="ru-RU" sz="2400" dirty="0" smtClean="0"/>
              <a:t> добрив (</a:t>
            </a:r>
            <a:r>
              <a:rPr lang="ru-RU" sz="2400" dirty="0" err="1" smtClean="0"/>
              <a:t>Солігорськ</a:t>
            </a:r>
            <a:r>
              <a:rPr lang="ru-RU" sz="2400" dirty="0" smtClean="0"/>
              <a:t>). </a:t>
            </a:r>
            <a:r>
              <a:rPr lang="ru-RU" sz="2400" dirty="0" err="1" smtClean="0"/>
              <a:t>Країна</a:t>
            </a:r>
            <a:r>
              <a:rPr lang="ru-RU" sz="2400" dirty="0" smtClean="0"/>
              <a:t> </a:t>
            </a:r>
            <a:r>
              <a:rPr lang="ru-RU" sz="2400" dirty="0" err="1" smtClean="0"/>
              <a:t>забезпечує</a:t>
            </a:r>
            <a:r>
              <a:rPr lang="ru-RU" sz="2400" dirty="0" smtClean="0"/>
              <a:t> до 14 %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світових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продажів</a:t>
            </a:r>
            <a:r>
              <a:rPr lang="ru-RU" sz="2400" dirty="0" smtClean="0"/>
              <a:t>. Є </a:t>
            </a:r>
            <a:r>
              <a:rPr lang="ru-RU" sz="2400" dirty="0" err="1" smtClean="0"/>
              <a:t>підприємства</a:t>
            </a:r>
            <a:r>
              <a:rPr lang="ru-RU" sz="2400" dirty="0" smtClean="0"/>
              <a:t> з </a:t>
            </a:r>
            <a:r>
              <a:rPr lang="ru-RU" sz="2400" dirty="0" err="1" smtClean="0"/>
              <a:t>виробництва</a:t>
            </a:r>
            <a:r>
              <a:rPr lang="ru-RU" sz="2400" dirty="0" smtClean="0"/>
              <a:t> </a:t>
            </a:r>
            <a:r>
              <a:rPr lang="ru-RU" sz="2400" dirty="0" err="1" smtClean="0"/>
              <a:t>синтетичних</a:t>
            </a:r>
            <a:r>
              <a:rPr lang="ru-RU" sz="2400" dirty="0" smtClean="0"/>
              <a:t> волокон. Так, у </a:t>
            </a:r>
            <a:r>
              <a:rPr lang="ru-RU" sz="2400" dirty="0" err="1" smtClean="0"/>
              <a:t>Могильові</a:t>
            </a:r>
            <a:r>
              <a:rPr lang="ru-RU" sz="2400" dirty="0" smtClean="0"/>
              <a:t> на </a:t>
            </a:r>
            <a:r>
              <a:rPr lang="ru-RU" sz="2400" dirty="0" err="1" smtClean="0"/>
              <a:t>найбільшому</a:t>
            </a:r>
            <a:r>
              <a:rPr lang="ru-RU" sz="2400" dirty="0" smtClean="0"/>
              <a:t> в </a:t>
            </a:r>
            <a:r>
              <a:rPr lang="ru-RU" sz="2400" dirty="0" err="1" smtClean="0"/>
              <a:t>Європі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підприємстві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виготовляють</a:t>
            </a:r>
            <a:r>
              <a:rPr lang="ru-RU" sz="2400" dirty="0" smtClean="0"/>
              <a:t> лавсан, </a:t>
            </a:r>
            <a:r>
              <a:rPr lang="ru-RU" sz="2400" dirty="0" err="1" smtClean="0"/>
              <a:t>поліефірні</a:t>
            </a:r>
            <a:r>
              <a:rPr lang="ru-RU" sz="2400" dirty="0" smtClean="0"/>
              <a:t> нитки</a:t>
            </a:r>
            <a:endParaRPr lang="ru-RU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4176464" cy="208823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72650"/>
            <a:ext cx="3436019" cy="2161171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37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760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</vt:lpstr>
      <vt:lpstr>Візитка</vt:lpstr>
      <vt:lpstr>Економіко – географічне положення</vt:lpstr>
      <vt:lpstr>Природні умови і ресурси</vt:lpstr>
      <vt:lpstr>Населення</vt:lpstr>
      <vt:lpstr>Господарство</vt:lpstr>
      <vt:lpstr>Машинобудування</vt:lpstr>
      <vt:lpstr>Енергетика</vt:lpstr>
      <vt:lpstr>Хімічна промисловість</vt:lpstr>
      <vt:lpstr>Промисловість</vt:lpstr>
      <vt:lpstr>Сільське господарство</vt:lpstr>
      <vt:lpstr>Транспорт</vt:lpstr>
      <vt:lpstr>Зовнішньоекономічна діяльність</vt:lpstr>
      <vt:lpstr>Цікаві факти</vt:lpstr>
      <vt:lpstr>Цікаві факти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Закликовська А.В.</dc:creator>
  <cp:lastModifiedBy>Закликовська А.В.</cp:lastModifiedBy>
  <cp:revision>19</cp:revision>
  <dcterms:created xsi:type="dcterms:W3CDTF">2019-01-02T15:30:07Z</dcterms:created>
  <dcterms:modified xsi:type="dcterms:W3CDTF">2019-01-03T18:35:15Z</dcterms:modified>
</cp:coreProperties>
</file>