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  <p:sldId id="260" r:id="rId6"/>
    <p:sldId id="261" r:id="rId7"/>
    <p:sldId id="263" r:id="rId8"/>
    <p:sldId id="262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2C514-A921-4FB3-A87D-4016CA5B14D5}" type="datetimeFigureOut">
              <a:rPr lang="ru-RU" smtClean="0"/>
              <a:t>17.02.2019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E8E4C-97B0-4F03-B9CC-5F951C7376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21511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2C514-A921-4FB3-A87D-4016CA5B14D5}" type="datetimeFigureOut">
              <a:rPr lang="ru-RU" smtClean="0"/>
              <a:t>17.02.2019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E8E4C-97B0-4F03-B9CC-5F951C7376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3015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2C514-A921-4FB3-A87D-4016CA5B14D5}" type="datetimeFigureOut">
              <a:rPr lang="ru-RU" smtClean="0"/>
              <a:t>17.02.2019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E8E4C-97B0-4F03-B9CC-5F951C7376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9290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2C514-A921-4FB3-A87D-4016CA5B14D5}" type="datetimeFigureOut">
              <a:rPr lang="ru-RU" smtClean="0"/>
              <a:t>17.02.2019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E8E4C-97B0-4F03-B9CC-5F951C7376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369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2C514-A921-4FB3-A87D-4016CA5B14D5}" type="datetimeFigureOut">
              <a:rPr lang="ru-RU" smtClean="0"/>
              <a:t>17.02.2019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E8E4C-97B0-4F03-B9CC-5F951C7376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7995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2C514-A921-4FB3-A87D-4016CA5B14D5}" type="datetimeFigureOut">
              <a:rPr lang="ru-RU" smtClean="0"/>
              <a:t>17.02.2019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E8E4C-97B0-4F03-B9CC-5F951C7376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9463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2C514-A921-4FB3-A87D-4016CA5B14D5}" type="datetimeFigureOut">
              <a:rPr lang="ru-RU" smtClean="0"/>
              <a:t>17.02.2019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E8E4C-97B0-4F03-B9CC-5F951C7376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4139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2C514-A921-4FB3-A87D-4016CA5B14D5}" type="datetimeFigureOut">
              <a:rPr lang="ru-RU" smtClean="0"/>
              <a:t>17.02.2019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E8E4C-97B0-4F03-B9CC-5F951C7376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0052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2C514-A921-4FB3-A87D-4016CA5B14D5}" type="datetimeFigureOut">
              <a:rPr lang="ru-RU" smtClean="0"/>
              <a:t>17.02.2019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E8E4C-97B0-4F03-B9CC-5F951C7376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9573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2C514-A921-4FB3-A87D-4016CA5B14D5}" type="datetimeFigureOut">
              <a:rPr lang="ru-RU" smtClean="0"/>
              <a:t>17.02.2019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E8E4C-97B0-4F03-B9CC-5F951C7376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7004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2C514-A921-4FB3-A87D-4016CA5B14D5}" type="datetimeFigureOut">
              <a:rPr lang="ru-RU" smtClean="0"/>
              <a:t>17.02.2019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E8E4C-97B0-4F03-B9CC-5F951C7376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3941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2C514-A921-4FB3-A87D-4016CA5B14D5}" type="datetimeFigureOut">
              <a:rPr lang="ru-RU" smtClean="0"/>
              <a:t>17.02.2019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AE8E4C-97B0-4F03-B9CC-5F951C7376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204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2130425"/>
            <a:ext cx="8134672" cy="1470025"/>
          </a:xfrm>
        </p:spPr>
        <p:txBody>
          <a:bodyPr>
            <a:noAutofit/>
          </a:bodyPr>
          <a:lstStyle/>
          <a:p>
            <a:r>
              <a:rPr lang="uk-UA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КИТАЙ:ЕГП,</a:t>
            </a:r>
            <a:br>
              <a:rPr lang="uk-UA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ПРИРОДНО – РЕСУРСНИЙ </a:t>
            </a:r>
            <a:br>
              <a:rPr lang="uk-UA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ПОТЕНЦІАЛ, НАСЕЛЕННЯ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7358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000" b="1" dirty="0" smtClean="0"/>
              <a:t>Етнос</a:t>
            </a:r>
            <a:endParaRPr lang="ru-RU" sz="6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 err="1"/>
              <a:t>Більшість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 </a:t>
            </a:r>
            <a:r>
              <a:rPr lang="ru-RU" dirty="0" err="1"/>
              <a:t>сучасного</a:t>
            </a:r>
            <a:r>
              <a:rPr lang="ru-RU" dirty="0"/>
              <a:t> Китаю </a:t>
            </a:r>
            <a:r>
              <a:rPr lang="ru-RU" dirty="0" err="1"/>
              <a:t>становлять</a:t>
            </a:r>
            <a:r>
              <a:rPr lang="ru-RU" dirty="0"/>
              <a:t> </a:t>
            </a:r>
            <a:r>
              <a:rPr lang="ru-RU" dirty="0" err="1"/>
              <a:t>ханьці</a:t>
            </a:r>
            <a:r>
              <a:rPr lang="ru-RU" dirty="0"/>
              <a:t>, </a:t>
            </a:r>
            <a:r>
              <a:rPr lang="ru-RU" dirty="0" err="1"/>
              <a:t>тобто</a:t>
            </a:r>
            <a:r>
              <a:rPr lang="ru-RU" dirty="0"/>
              <a:t> </a:t>
            </a:r>
            <a:r>
              <a:rPr lang="ru-RU" dirty="0" err="1" smtClean="0"/>
              <a:t>етнічні</a:t>
            </a:r>
            <a:r>
              <a:rPr lang="ru-RU" dirty="0" smtClean="0"/>
              <a:t> </a:t>
            </a:r>
            <a:r>
              <a:rPr lang="ru-RU" dirty="0" err="1"/>
              <a:t>китайці</a:t>
            </a:r>
            <a:r>
              <a:rPr lang="ru-RU" dirty="0"/>
              <a:t>. </a:t>
            </a:r>
            <a:r>
              <a:rPr lang="ru-RU" dirty="0" err="1"/>
              <a:t>Їхня</a:t>
            </a:r>
            <a:r>
              <a:rPr lang="ru-RU" dirty="0"/>
              <a:t> </a:t>
            </a:r>
            <a:r>
              <a:rPr lang="ru-RU" dirty="0" err="1"/>
              <a:t>питома</a:t>
            </a:r>
            <a:r>
              <a:rPr lang="ru-RU" dirty="0"/>
              <a:t> вага у </a:t>
            </a:r>
            <a:r>
              <a:rPr lang="ru-RU" dirty="0" err="1"/>
              <a:t>складі</a:t>
            </a:r>
            <a:r>
              <a:rPr lang="ru-RU" dirty="0"/>
              <a:t> </a:t>
            </a:r>
            <a:r>
              <a:rPr lang="ru-RU" dirty="0" err="1"/>
              <a:t>жителів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 — </a:t>
            </a:r>
            <a:r>
              <a:rPr lang="ru-RU" dirty="0" err="1"/>
              <a:t>близько</a:t>
            </a:r>
            <a:r>
              <a:rPr lang="ru-RU" dirty="0"/>
              <a:t> 92 </a:t>
            </a:r>
            <a:r>
              <a:rPr lang="ru-RU" dirty="0" smtClean="0"/>
              <a:t>%.</a:t>
            </a:r>
            <a:r>
              <a:rPr lang="ru-RU" dirty="0" err="1" smtClean="0"/>
              <a:t>Проте</a:t>
            </a:r>
            <a:r>
              <a:rPr lang="ru-RU" dirty="0" smtClean="0"/>
              <a:t> </a:t>
            </a:r>
            <a:r>
              <a:rPr lang="ru-RU" dirty="0"/>
              <a:t>в </a:t>
            </a:r>
            <a:r>
              <a:rPr lang="ru-RU" dirty="0" err="1"/>
              <a:t>Китаї</a:t>
            </a:r>
            <a:r>
              <a:rPr lang="ru-RU" dirty="0"/>
              <a:t> </a:t>
            </a:r>
            <a:r>
              <a:rPr lang="ru-RU" dirty="0" err="1"/>
              <a:t>живе</a:t>
            </a:r>
            <a:r>
              <a:rPr lang="ru-RU" dirty="0"/>
              <a:t> </a:t>
            </a:r>
            <a:r>
              <a:rPr lang="ru-RU" dirty="0" err="1"/>
              <a:t>ще</a:t>
            </a:r>
            <a:r>
              <a:rPr lang="ru-RU" dirty="0"/>
              <a:t> </a:t>
            </a:r>
            <a:r>
              <a:rPr lang="ru-RU" dirty="0" err="1"/>
              <a:t>понад</a:t>
            </a:r>
            <a:r>
              <a:rPr lang="ru-RU" dirty="0"/>
              <a:t> 50 </a:t>
            </a:r>
            <a:r>
              <a:rPr lang="ru-RU" dirty="0" err="1"/>
              <a:t>різних</a:t>
            </a:r>
            <a:r>
              <a:rPr lang="ru-RU" dirty="0"/>
              <a:t> </a:t>
            </a:r>
            <a:r>
              <a:rPr lang="ru-RU" dirty="0" err="1"/>
              <a:t>етнічних</a:t>
            </a:r>
            <a:r>
              <a:rPr lang="ru-RU" dirty="0"/>
              <a:t> </a:t>
            </a:r>
            <a:r>
              <a:rPr lang="ru-RU" dirty="0" err="1"/>
              <a:t>груп</a:t>
            </a:r>
            <a:r>
              <a:rPr lang="ru-RU" dirty="0"/>
              <a:t> — </a:t>
            </a:r>
            <a:r>
              <a:rPr lang="ru-RU" dirty="0" err="1"/>
              <a:t>чжуані</a:t>
            </a:r>
            <a:r>
              <a:rPr lang="ru-RU" dirty="0"/>
              <a:t>, </a:t>
            </a:r>
            <a:r>
              <a:rPr lang="ru-RU" dirty="0" err="1" smtClean="0"/>
              <a:t>уйгури,монголи</a:t>
            </a:r>
            <a:r>
              <a:rPr lang="ru-RU" dirty="0"/>
              <a:t>, </a:t>
            </a:r>
            <a:r>
              <a:rPr lang="ru-RU" dirty="0" err="1"/>
              <a:t>тибетці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4420509"/>
            <a:ext cx="1599059" cy="2259335"/>
          </a:xfrm>
          <a:prstGeom prst="rect">
            <a:avLst/>
          </a:prstGeom>
          <a:noFill/>
          <a:ln w="57150">
            <a:solidFill>
              <a:schemeClr val="bg2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551852"/>
            <a:ext cx="2143125" cy="2143125"/>
          </a:xfrm>
          <a:prstGeom prst="rect">
            <a:avLst/>
          </a:prstGeom>
          <a:noFill/>
          <a:ln w="57150">
            <a:solidFill>
              <a:schemeClr val="bg2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595" y="4683400"/>
            <a:ext cx="3038542" cy="1996443"/>
          </a:xfrm>
          <a:prstGeom prst="rect">
            <a:avLst/>
          </a:prstGeom>
          <a:noFill/>
          <a:ln w="57150">
            <a:solidFill>
              <a:schemeClr val="bg2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92442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5400" b="1" dirty="0" smtClean="0"/>
              <a:t>Релігія</a:t>
            </a:r>
            <a:endParaRPr lang="ru-RU" sz="5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5626968" cy="4525963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dirty="0" err="1"/>
              <a:t>Традиційна</a:t>
            </a:r>
            <a:r>
              <a:rPr lang="ru-RU" dirty="0"/>
              <a:t> </a:t>
            </a:r>
            <a:r>
              <a:rPr lang="ru-RU" dirty="0" err="1"/>
              <a:t>релігія</a:t>
            </a:r>
            <a:r>
              <a:rPr lang="ru-RU" dirty="0"/>
              <a:t> в </a:t>
            </a:r>
            <a:r>
              <a:rPr lang="ru-RU" dirty="0" err="1"/>
              <a:t>країні</a:t>
            </a:r>
            <a:r>
              <a:rPr lang="ru-RU" dirty="0"/>
              <a:t> з </a:t>
            </a:r>
            <a:r>
              <a:rPr lang="ru-RU" dirty="0" err="1"/>
              <a:t>давніх</a:t>
            </a:r>
            <a:r>
              <a:rPr lang="ru-RU" dirty="0"/>
              <a:t> </a:t>
            </a:r>
            <a:r>
              <a:rPr lang="ru-RU" dirty="0" err="1"/>
              <a:t>часів</a:t>
            </a:r>
            <a:r>
              <a:rPr lang="ru-RU" dirty="0"/>
              <a:t> </a:t>
            </a:r>
            <a:r>
              <a:rPr lang="ru-RU" dirty="0" err="1"/>
              <a:t>була</a:t>
            </a:r>
            <a:r>
              <a:rPr lang="ru-RU" dirty="0"/>
              <a:t> </a:t>
            </a:r>
            <a:r>
              <a:rPr lang="ru-RU" dirty="0" err="1"/>
              <a:t>сумішшю</a:t>
            </a:r>
            <a:r>
              <a:rPr lang="ru-RU" dirty="0"/>
              <a:t> </a:t>
            </a:r>
            <a:r>
              <a:rPr lang="ru-RU" dirty="0" err="1" smtClean="0"/>
              <a:t>місцевих</a:t>
            </a:r>
            <a:r>
              <a:rPr lang="ru-RU" dirty="0" smtClean="0"/>
              <a:t> </a:t>
            </a:r>
            <a:r>
              <a:rPr lang="ru-RU" dirty="0" err="1"/>
              <a:t>вірувань</a:t>
            </a:r>
            <a:r>
              <a:rPr lang="ru-RU" dirty="0"/>
              <a:t> і </a:t>
            </a:r>
            <a:r>
              <a:rPr lang="ru-RU" dirty="0" err="1"/>
              <a:t>своєрідних</a:t>
            </a:r>
            <a:r>
              <a:rPr lang="ru-RU" dirty="0"/>
              <a:t> </a:t>
            </a:r>
            <a:r>
              <a:rPr lang="ru-RU" dirty="0" err="1"/>
              <a:t>церемоній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поєднувалися</a:t>
            </a:r>
            <a:r>
              <a:rPr lang="ru-RU" dirty="0"/>
              <a:t> з </a:t>
            </a:r>
            <a:r>
              <a:rPr lang="ru-RU" dirty="0" err="1" smtClean="0"/>
              <a:t>філософськими</a:t>
            </a:r>
            <a:r>
              <a:rPr lang="ru-RU" dirty="0" smtClean="0"/>
              <a:t> </a:t>
            </a:r>
            <a:r>
              <a:rPr lang="ru-RU" dirty="0" err="1"/>
              <a:t>течіями</a:t>
            </a:r>
            <a:r>
              <a:rPr lang="ru-RU" dirty="0"/>
              <a:t>. </a:t>
            </a:r>
            <a:r>
              <a:rPr lang="ru-RU" dirty="0" err="1"/>
              <a:t>Унаслідок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найбільшу</a:t>
            </a:r>
            <a:r>
              <a:rPr lang="ru-RU" dirty="0"/>
              <a:t> </a:t>
            </a:r>
            <a:r>
              <a:rPr lang="ru-RU" dirty="0" err="1"/>
              <a:t>кількість</a:t>
            </a:r>
            <a:r>
              <a:rPr lang="ru-RU" dirty="0"/>
              <a:t> </a:t>
            </a:r>
            <a:r>
              <a:rPr lang="ru-RU" dirty="0" err="1" smtClean="0"/>
              <a:t>прихильників</a:t>
            </a:r>
            <a:r>
              <a:rPr lang="ru-RU" dirty="0" smtClean="0"/>
              <a:t> </a:t>
            </a:r>
            <a:r>
              <a:rPr lang="ru-RU" dirty="0" err="1" smtClean="0"/>
              <a:t>завоювали</a:t>
            </a:r>
            <a:r>
              <a:rPr lang="ru-RU" dirty="0" smtClean="0"/>
              <a:t> </a:t>
            </a:r>
            <a:r>
              <a:rPr lang="ru-RU" dirty="0" err="1"/>
              <a:t>конфуціанство</a:t>
            </a:r>
            <a:r>
              <a:rPr lang="ru-RU" dirty="0"/>
              <a:t>, даосизм та буддизм. </a:t>
            </a:r>
            <a:r>
              <a:rPr lang="ru-RU" dirty="0" err="1"/>
              <a:t>Нині</a:t>
            </a:r>
            <a:r>
              <a:rPr lang="ru-RU" dirty="0"/>
              <a:t> в </a:t>
            </a:r>
            <a:r>
              <a:rPr lang="ru-RU" dirty="0" err="1"/>
              <a:t>Китаї</a:t>
            </a:r>
            <a:r>
              <a:rPr lang="ru-RU" dirty="0"/>
              <a:t> </a:t>
            </a:r>
            <a:r>
              <a:rPr lang="ru-RU" dirty="0" err="1" smtClean="0"/>
              <a:t>живуть</a:t>
            </a:r>
            <a:r>
              <a:rPr lang="ru-RU" dirty="0" smtClean="0"/>
              <a:t> </a:t>
            </a:r>
            <a:r>
              <a:rPr lang="ru-RU" dirty="0" err="1" smtClean="0"/>
              <a:t>приблизно</a:t>
            </a:r>
            <a:r>
              <a:rPr lang="ru-RU" dirty="0" smtClean="0"/>
              <a:t> </a:t>
            </a:r>
            <a:r>
              <a:rPr lang="ru-RU" dirty="0"/>
              <a:t>100 млн </a:t>
            </a:r>
            <a:r>
              <a:rPr lang="ru-RU" dirty="0" err="1"/>
              <a:t>буддистів</a:t>
            </a:r>
            <a:r>
              <a:rPr lang="ru-RU" dirty="0"/>
              <a:t>, 20 млн мусульман, 5 млн </a:t>
            </a:r>
            <a:r>
              <a:rPr lang="ru-RU" dirty="0" err="1" smtClean="0"/>
              <a:t>протестантів</a:t>
            </a:r>
            <a:r>
              <a:rPr lang="ru-RU" dirty="0" smtClean="0"/>
              <a:t> і </a:t>
            </a:r>
            <a:r>
              <a:rPr lang="ru-RU" dirty="0"/>
              <a:t>4 млн </a:t>
            </a:r>
            <a:r>
              <a:rPr lang="ru-RU" dirty="0" err="1"/>
              <a:t>католиків</a:t>
            </a:r>
            <a:r>
              <a:rPr lang="ru-RU" dirty="0"/>
              <a:t>. </a:t>
            </a:r>
            <a:r>
              <a:rPr lang="ru-RU" dirty="0" err="1"/>
              <a:t>Понад</a:t>
            </a:r>
            <a:r>
              <a:rPr lang="ru-RU" dirty="0"/>
              <a:t> половина </a:t>
            </a:r>
            <a:r>
              <a:rPr lang="ru-RU" dirty="0" err="1"/>
              <a:t>населення</a:t>
            </a:r>
            <a:r>
              <a:rPr lang="ru-RU" dirty="0"/>
              <a:t> </a:t>
            </a:r>
            <a:r>
              <a:rPr lang="ru-RU" dirty="0" err="1"/>
              <a:t>країни</a:t>
            </a:r>
            <a:r>
              <a:rPr lang="ru-RU" dirty="0"/>
              <a:t> не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 smtClean="0"/>
              <a:t>стійких</a:t>
            </a:r>
            <a:r>
              <a:rPr lang="ru-RU" dirty="0" smtClean="0"/>
              <a:t> </a:t>
            </a:r>
            <a:r>
              <a:rPr lang="ru-RU" dirty="0" err="1"/>
              <a:t>релігійних</a:t>
            </a:r>
            <a:r>
              <a:rPr lang="ru-RU" dirty="0"/>
              <a:t> </a:t>
            </a:r>
            <a:r>
              <a:rPr lang="ru-RU" dirty="0" err="1"/>
              <a:t>переконань</a:t>
            </a:r>
            <a:r>
              <a:rPr lang="ru-RU" dirty="0"/>
              <a:t>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628799"/>
            <a:ext cx="2649487" cy="2304257"/>
          </a:xfrm>
          <a:prstGeom prst="rect">
            <a:avLst/>
          </a:prstGeom>
          <a:noFill/>
          <a:ln w="57150">
            <a:solidFill>
              <a:schemeClr val="bg2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267633"/>
            <a:ext cx="2721495" cy="2113695"/>
          </a:xfrm>
          <a:prstGeom prst="rect">
            <a:avLst/>
          </a:prstGeom>
          <a:noFill/>
          <a:ln w="57150">
            <a:solidFill>
              <a:schemeClr val="bg2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95815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000" b="1" dirty="0" smtClean="0"/>
              <a:t>Урбанізація  58%</a:t>
            </a:r>
            <a:endParaRPr lang="ru-RU" sz="6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 err="1"/>
              <a:t>Головні</a:t>
            </a:r>
            <a:r>
              <a:rPr lang="ru-RU" dirty="0"/>
              <a:t> </a:t>
            </a:r>
            <a:r>
              <a:rPr lang="ru-RU" dirty="0" err="1"/>
              <a:t>міста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: Шанхай — 23,741 млн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Пекін</a:t>
            </a:r>
            <a:r>
              <a:rPr lang="ru-RU" dirty="0"/>
              <a:t> (</a:t>
            </a:r>
            <a:r>
              <a:rPr lang="ru-RU" dirty="0" err="1"/>
              <a:t>столиця</a:t>
            </a:r>
            <a:r>
              <a:rPr lang="ru-RU" dirty="0"/>
              <a:t>) — 20,384 млн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Чунцін</a:t>
            </a:r>
            <a:r>
              <a:rPr lang="ru-RU" dirty="0"/>
              <a:t> — 13,332 млн </a:t>
            </a:r>
            <a:r>
              <a:rPr lang="ru-RU" dirty="0" err="1"/>
              <a:t>осіб</a:t>
            </a:r>
            <a:r>
              <a:rPr lang="ru-RU" dirty="0"/>
              <a:t>, Гуанчжоу — 12,458 млн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Тяньцзінь</a:t>
            </a:r>
            <a:r>
              <a:rPr lang="ru-RU" dirty="0"/>
              <a:t> — 11,21 млн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Шеньчжень</a:t>
            </a:r>
            <a:r>
              <a:rPr lang="ru-RU" dirty="0"/>
              <a:t> — 10,749 млн </a:t>
            </a:r>
            <a:r>
              <a:rPr lang="ru-RU" dirty="0" err="1"/>
              <a:t>осіб</a:t>
            </a:r>
            <a:r>
              <a:rPr lang="ru-RU" dirty="0"/>
              <a:t> (</a:t>
            </a:r>
            <a:r>
              <a:rPr lang="ru-RU" dirty="0" err="1"/>
              <a:t>дані</a:t>
            </a:r>
            <a:r>
              <a:rPr lang="ru-RU" dirty="0"/>
              <a:t> за 2015 </a:t>
            </a:r>
            <a:r>
              <a:rPr lang="ru-RU" dirty="0" err="1"/>
              <a:t>рік</a:t>
            </a:r>
            <a:r>
              <a:rPr lang="ru-RU" dirty="0"/>
              <a:t>)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221088"/>
            <a:ext cx="3438525" cy="2295525"/>
          </a:xfrm>
          <a:prstGeom prst="rect">
            <a:avLst/>
          </a:prstGeom>
          <a:noFill/>
          <a:ln w="57150">
            <a:solidFill>
              <a:schemeClr val="bg2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221087"/>
            <a:ext cx="3672408" cy="2295525"/>
          </a:xfrm>
          <a:prstGeom prst="rect">
            <a:avLst/>
          </a:prstGeom>
          <a:noFill/>
          <a:ln w="57150">
            <a:solidFill>
              <a:schemeClr val="bg2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76231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rgbClr val="C00000"/>
                </a:solidFill>
              </a:rPr>
              <a:t>К</a:t>
            </a:r>
            <a:r>
              <a:rPr lang="uk-UA" b="1" dirty="0" smtClean="0"/>
              <a:t>итайська </a:t>
            </a:r>
            <a:r>
              <a:rPr lang="uk-UA" b="1" dirty="0" smtClean="0">
                <a:solidFill>
                  <a:srgbClr val="C00000"/>
                </a:solidFill>
              </a:rPr>
              <a:t>Н</a:t>
            </a:r>
            <a:r>
              <a:rPr lang="uk-UA" b="1" dirty="0" smtClean="0"/>
              <a:t>ародна </a:t>
            </a:r>
            <a:r>
              <a:rPr lang="uk-UA" b="1" dirty="0" smtClean="0">
                <a:solidFill>
                  <a:srgbClr val="C00000"/>
                </a:solidFill>
              </a:rPr>
              <a:t>Р</a:t>
            </a:r>
            <a:r>
              <a:rPr lang="uk-UA" b="1" dirty="0" smtClean="0"/>
              <a:t>еспубліка</a:t>
            </a:r>
            <a:endParaRPr lang="ru-RU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5023016"/>
            <a:ext cx="2381250" cy="1718352"/>
          </a:xfrm>
          <a:prstGeom prst="rect">
            <a:avLst/>
          </a:prstGeom>
          <a:noFill/>
          <a:ln w="57150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031609"/>
            <a:ext cx="2176463" cy="1734783"/>
          </a:xfrm>
          <a:prstGeom prst="rect">
            <a:avLst/>
          </a:prstGeom>
          <a:noFill/>
          <a:ln w="57150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8" name="Picture 4" descr="C:\Users\User\Desktop\pic-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408" y="1323017"/>
            <a:ext cx="5249736" cy="3546143"/>
          </a:xfrm>
          <a:prstGeom prst="rect">
            <a:avLst/>
          </a:prstGeom>
          <a:noFill/>
          <a:ln w="5715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5527" y="1323017"/>
            <a:ext cx="2233700" cy="2682048"/>
          </a:xfrm>
          <a:prstGeom prst="rect">
            <a:avLst/>
          </a:prstGeom>
          <a:noFill/>
          <a:ln w="57150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444208" y="4075260"/>
            <a:ext cx="22302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 </a:t>
            </a:r>
            <a:r>
              <a:rPr lang="ru-RU" b="1" dirty="0" err="1" smtClean="0"/>
              <a:t>Сі</a:t>
            </a:r>
            <a:r>
              <a:rPr lang="ru-RU" b="1" dirty="0" smtClean="0"/>
              <a:t> </a:t>
            </a:r>
            <a:r>
              <a:rPr lang="ru-RU" b="1" dirty="0" err="1" smtClean="0"/>
              <a:t>Цзіньпін</a:t>
            </a:r>
            <a:endParaRPr lang="ru-RU" b="1" dirty="0" smtClean="0"/>
          </a:p>
          <a:p>
            <a:pPr algn="ctr"/>
            <a:r>
              <a:rPr lang="ru-RU" dirty="0"/>
              <a:t>г</a:t>
            </a:r>
            <a:r>
              <a:rPr lang="ru-RU" dirty="0" smtClean="0"/>
              <a:t>олова </a:t>
            </a:r>
            <a:r>
              <a:rPr lang="ru-RU" dirty="0" err="1" smtClean="0"/>
              <a:t>Китайської</a:t>
            </a:r>
            <a:r>
              <a:rPr lang="ru-RU" dirty="0" smtClean="0"/>
              <a:t> </a:t>
            </a:r>
            <a:r>
              <a:rPr lang="ru-RU" dirty="0" err="1" smtClean="0"/>
              <a:t>Народної</a:t>
            </a:r>
            <a:r>
              <a:rPr lang="ru-RU" dirty="0" smtClean="0"/>
              <a:t> </a:t>
            </a:r>
            <a:r>
              <a:rPr lang="ru-RU" dirty="0" err="1" smtClean="0"/>
              <a:t>Республіки</a:t>
            </a:r>
            <a:endParaRPr lang="ru-RU" dirty="0" smtClean="0"/>
          </a:p>
          <a:p>
            <a:pPr algn="ctr"/>
            <a:r>
              <a:rPr lang="uk-UA" dirty="0"/>
              <a:t>з</a:t>
            </a:r>
            <a:r>
              <a:rPr lang="uk-UA" dirty="0" smtClean="0"/>
              <a:t> 2013 р</a:t>
            </a:r>
            <a:endParaRPr lang="ru-RU" dirty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5275589"/>
            <a:ext cx="1246411" cy="1465779"/>
          </a:xfrm>
          <a:prstGeom prst="rect">
            <a:avLst/>
          </a:prstGeom>
          <a:noFill/>
          <a:ln w="57150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690620" y="5613807"/>
            <a:ext cx="14533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 smtClean="0"/>
              <a:t>Лі </a:t>
            </a:r>
            <a:r>
              <a:rPr lang="uk-UA" dirty="0" err="1" smtClean="0"/>
              <a:t>Кецян</a:t>
            </a:r>
            <a:endParaRPr lang="ru-RU" dirty="0" smtClean="0"/>
          </a:p>
          <a:p>
            <a:pPr algn="ctr"/>
            <a:r>
              <a:rPr lang="ru-RU" dirty="0" err="1" smtClean="0"/>
              <a:t>прем'єр</a:t>
            </a:r>
            <a:r>
              <a:rPr lang="ru-RU" dirty="0" smtClean="0"/>
              <a:t> </a:t>
            </a:r>
            <a:r>
              <a:rPr lang="ru-RU" dirty="0" err="1" smtClean="0"/>
              <a:t>Держради</a:t>
            </a:r>
            <a:r>
              <a:rPr lang="ru-RU" dirty="0" smtClean="0"/>
              <a:t> КНР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5551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8000" b="1" dirty="0" smtClean="0"/>
              <a:t>Візитка</a:t>
            </a:r>
            <a:endParaRPr lang="ru-RU" sz="80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5572337"/>
              </p:ext>
            </p:extLst>
          </p:nvPr>
        </p:nvGraphicFramePr>
        <p:xfrm>
          <a:off x="457200" y="1600200"/>
          <a:ext cx="8229600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78696"/>
                <a:gridCol w="505090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Офіційна назва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Китайська Народна Республіка</a:t>
                      </a: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uk-UA" sz="2400" dirty="0" smtClean="0">
                          <a:latin typeface="+mj-lt"/>
                        </a:rPr>
                        <a:t>Площа</a:t>
                      </a:r>
                      <a:endParaRPr lang="ru-RU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400" dirty="0" smtClean="0">
                          <a:latin typeface="+mj-lt"/>
                        </a:rPr>
                        <a:t>9 596 960 км² </a:t>
                      </a:r>
                      <a:endParaRPr lang="ru-RU" sz="2400" dirty="0">
                        <a:latin typeface="+mj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uk-UA" sz="2400" dirty="0" smtClean="0">
                          <a:latin typeface="+mj-lt"/>
                        </a:rPr>
                        <a:t>Населення</a:t>
                      </a:r>
                      <a:endParaRPr lang="ru-RU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400" dirty="0" smtClean="0">
                          <a:latin typeface="+mj-lt"/>
                        </a:rPr>
                        <a:t>1 386 000 000</a:t>
                      </a:r>
                      <a:endParaRPr lang="ru-RU" sz="2400" dirty="0">
                        <a:latin typeface="+mj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uk-UA" sz="2400" dirty="0" smtClean="0">
                          <a:latin typeface="+mj-lt"/>
                        </a:rPr>
                        <a:t>Форма правління</a:t>
                      </a:r>
                      <a:endParaRPr lang="ru-RU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uk-UA" sz="2400" dirty="0" smtClean="0">
                          <a:latin typeface="+mj-lt"/>
                        </a:rPr>
                        <a:t>Соціалістична народна республіка</a:t>
                      </a:r>
                      <a:endParaRPr lang="ru-RU" sz="2400" dirty="0">
                        <a:latin typeface="+mj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uk-UA" sz="2400" dirty="0" smtClean="0">
                          <a:latin typeface="+mj-lt"/>
                        </a:rPr>
                        <a:t>Устрій</a:t>
                      </a:r>
                      <a:endParaRPr lang="ru-RU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uk-UA" sz="2400" dirty="0" smtClean="0">
                          <a:latin typeface="+mj-lt"/>
                        </a:rPr>
                        <a:t>Унітарна держава (23 провінції, 5 автономних районів, 2 особливі райони  Гонконг, Макао)</a:t>
                      </a:r>
                      <a:endParaRPr lang="ru-RU" sz="2400" dirty="0">
                        <a:latin typeface="+mj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uk-UA" sz="2400" dirty="0" smtClean="0">
                          <a:latin typeface="+mj-lt"/>
                        </a:rPr>
                        <a:t>За типологією ООН</a:t>
                      </a:r>
                      <a:endParaRPr lang="ru-RU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2400" dirty="0" smtClean="0">
                          <a:latin typeface="+mj-lt"/>
                        </a:rPr>
                        <a:t>Країна, що розвивається</a:t>
                      </a:r>
                      <a:endParaRPr lang="ru-RU" sz="2400" dirty="0">
                        <a:latin typeface="+mj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uk-UA" sz="2400" dirty="0" smtClean="0">
                          <a:latin typeface="+mj-lt"/>
                        </a:rPr>
                        <a:t>Грошова одиниця</a:t>
                      </a:r>
                      <a:endParaRPr lang="ru-RU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2400" dirty="0" smtClean="0">
                          <a:latin typeface="+mj-lt"/>
                        </a:rPr>
                        <a:t>Юань</a:t>
                      </a:r>
                      <a:endParaRPr lang="ru-RU" sz="2400" dirty="0"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23528" y="5819736"/>
            <a:ext cx="82809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Китай </a:t>
            </a:r>
            <a:r>
              <a:rPr lang="ru-RU" dirty="0" err="1"/>
              <a:t>розташований</a:t>
            </a:r>
            <a:r>
              <a:rPr lang="ru-RU" dirty="0"/>
              <a:t> на </a:t>
            </a:r>
            <a:r>
              <a:rPr lang="ru-RU" dirty="0" err="1"/>
              <a:t>сході</a:t>
            </a:r>
            <a:r>
              <a:rPr lang="ru-RU" dirty="0"/>
              <a:t> </a:t>
            </a:r>
            <a:r>
              <a:rPr lang="ru-RU" dirty="0" err="1"/>
              <a:t>Азії</a:t>
            </a:r>
            <a:r>
              <a:rPr lang="ru-RU" dirty="0"/>
              <a:t> та </a:t>
            </a:r>
            <a:r>
              <a:rPr lang="ru-RU" dirty="0" err="1"/>
              <a:t>охоплює</a:t>
            </a:r>
            <a:r>
              <a:rPr lang="ru-RU" dirty="0"/>
              <a:t> </a:t>
            </a:r>
            <a:r>
              <a:rPr lang="ru-RU" dirty="0" err="1"/>
              <a:t>близько</a:t>
            </a:r>
            <a:r>
              <a:rPr lang="ru-RU" dirty="0"/>
              <a:t> 1/5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 smtClean="0"/>
              <a:t>площі</a:t>
            </a:r>
            <a:r>
              <a:rPr lang="ru-RU" dirty="0"/>
              <a:t>.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найпротяжніший</a:t>
            </a:r>
            <a:r>
              <a:rPr lang="ru-RU" dirty="0"/>
              <a:t> </a:t>
            </a:r>
            <a:r>
              <a:rPr lang="ru-RU" dirty="0" err="1"/>
              <a:t>суходільний</a:t>
            </a:r>
            <a:r>
              <a:rPr lang="ru-RU" dirty="0"/>
              <a:t> кордон у </a:t>
            </a:r>
            <a:r>
              <a:rPr lang="ru-RU" dirty="0" err="1"/>
              <a:t>світі</a:t>
            </a:r>
            <a:r>
              <a:rPr lang="ru-RU" dirty="0"/>
              <a:t> (22,5 тис. </a:t>
            </a:r>
            <a:r>
              <a:rPr lang="ru-RU" dirty="0" smtClean="0"/>
              <a:t>км) та </a:t>
            </a:r>
            <a:r>
              <a:rPr lang="ru-RU" dirty="0" err="1" smtClean="0"/>
              <a:t>межуєіз</a:t>
            </a:r>
            <a:r>
              <a:rPr lang="ru-RU" dirty="0" smtClean="0"/>
              <a:t> </a:t>
            </a:r>
            <a:r>
              <a:rPr lang="ru-RU" dirty="0"/>
              <a:t>13 </a:t>
            </a:r>
            <a:r>
              <a:rPr lang="ru-RU" dirty="0" err="1" smtClean="0"/>
              <a:t>країнами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7297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8000" b="1" dirty="0" smtClean="0"/>
              <a:t>ЕГП</a:t>
            </a:r>
            <a:endParaRPr lang="ru-RU" sz="8000" b="1" dirty="0"/>
          </a:p>
        </p:txBody>
      </p:sp>
      <p:pic>
        <p:nvPicPr>
          <p:cNvPr id="3074" name="Picture 2" descr="C:\Users\User\Desktop\china-map.gif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00201"/>
            <a:ext cx="8352928" cy="4133056"/>
          </a:xfrm>
          <a:prstGeom prst="rect">
            <a:avLst/>
          </a:prstGeom>
          <a:noFill/>
          <a:ln w="57150">
            <a:solidFill>
              <a:schemeClr val="bg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8360" y="5657671"/>
            <a:ext cx="84249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err="1"/>
              <a:t>Економіко-географічне</a:t>
            </a:r>
            <a:r>
              <a:rPr lang="ru-RU" dirty="0"/>
              <a:t> </a:t>
            </a:r>
            <a:r>
              <a:rPr lang="ru-RU" dirty="0" err="1"/>
              <a:t>положення</a:t>
            </a:r>
            <a:r>
              <a:rPr lang="ru-RU" dirty="0"/>
              <a:t> </a:t>
            </a:r>
            <a:r>
              <a:rPr lang="ru-RU" dirty="0" err="1"/>
              <a:t>різних</a:t>
            </a:r>
            <a:r>
              <a:rPr lang="ru-RU" dirty="0"/>
              <a:t> </a:t>
            </a:r>
            <a:r>
              <a:rPr lang="ru-RU" dirty="0" err="1"/>
              <a:t>частин</a:t>
            </a:r>
            <a:r>
              <a:rPr lang="ru-RU" dirty="0"/>
              <a:t> Китаю </a:t>
            </a:r>
            <a:r>
              <a:rPr lang="ru-RU" dirty="0" err="1" smtClean="0"/>
              <a:t>неоднозначне</a:t>
            </a:r>
            <a:r>
              <a:rPr lang="ru-RU" dirty="0" smtClean="0"/>
              <a:t>: </a:t>
            </a:r>
            <a:r>
              <a:rPr lang="ru-RU" dirty="0" err="1" smtClean="0"/>
              <a:t>східні</a:t>
            </a:r>
            <a:r>
              <a:rPr lang="ru-RU" dirty="0"/>
              <a:t>, особливо </a:t>
            </a:r>
            <a:r>
              <a:rPr lang="ru-RU" dirty="0" err="1"/>
              <a:t>приморські</a:t>
            </a:r>
            <a:r>
              <a:rPr lang="ru-RU" dirty="0"/>
              <a:t> </a:t>
            </a:r>
            <a:r>
              <a:rPr lang="ru-RU" dirty="0" err="1"/>
              <a:t>райони</a:t>
            </a:r>
            <a:r>
              <a:rPr lang="ru-RU" dirty="0"/>
              <a:t> </a:t>
            </a:r>
            <a:r>
              <a:rPr lang="ru-RU" dirty="0" err="1"/>
              <a:t>розміщені</a:t>
            </a:r>
            <a:r>
              <a:rPr lang="ru-RU" dirty="0"/>
              <a:t> </a:t>
            </a:r>
            <a:r>
              <a:rPr lang="ru-RU" dirty="0" err="1"/>
              <a:t>дуже</a:t>
            </a:r>
            <a:r>
              <a:rPr lang="ru-RU" dirty="0"/>
              <a:t> </a:t>
            </a:r>
            <a:r>
              <a:rPr lang="ru-RU" dirty="0" err="1"/>
              <a:t>вигідно</a:t>
            </a:r>
            <a:r>
              <a:rPr lang="ru-RU" dirty="0"/>
              <a:t> </a:t>
            </a:r>
            <a:r>
              <a:rPr lang="ru-RU" dirty="0" smtClean="0"/>
              <a:t>для </a:t>
            </a:r>
            <a:r>
              <a:rPr lang="ru-RU" dirty="0" err="1" smtClean="0"/>
              <a:t>господарського</a:t>
            </a:r>
            <a:r>
              <a:rPr lang="ru-RU" dirty="0" smtClean="0"/>
              <a:t> </a:t>
            </a:r>
            <a:r>
              <a:rPr lang="ru-RU" dirty="0" err="1"/>
              <a:t>розвитку</a:t>
            </a:r>
            <a:r>
              <a:rPr lang="ru-RU" dirty="0"/>
              <a:t>. </a:t>
            </a:r>
            <a:r>
              <a:rPr lang="ru-RU" dirty="0" err="1"/>
              <a:t>Західна</a:t>
            </a:r>
            <a:r>
              <a:rPr lang="ru-RU" dirty="0"/>
              <a:t> </a:t>
            </a:r>
            <a:r>
              <a:rPr lang="ru-RU" dirty="0" err="1"/>
              <a:t>частина</a:t>
            </a:r>
            <a:r>
              <a:rPr lang="ru-RU" dirty="0"/>
              <a:t> </a:t>
            </a:r>
            <a:r>
              <a:rPr lang="ru-RU" dirty="0" err="1"/>
              <a:t>країни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значно</a:t>
            </a:r>
            <a:r>
              <a:rPr lang="ru-RU" dirty="0"/>
              <a:t> </a:t>
            </a:r>
            <a:r>
              <a:rPr lang="ru-RU" dirty="0" err="1"/>
              <a:t>гірші</a:t>
            </a:r>
            <a:r>
              <a:rPr lang="ru-RU" dirty="0"/>
              <a:t> </a:t>
            </a:r>
            <a:r>
              <a:rPr lang="ru-RU" dirty="0" err="1" smtClean="0"/>
              <a:t>передумови</a:t>
            </a:r>
            <a:r>
              <a:rPr lang="ru-RU" dirty="0" smtClean="0"/>
              <a:t> </a:t>
            </a:r>
            <a:r>
              <a:rPr lang="ru-RU" dirty="0"/>
              <a:t>для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економічних</a:t>
            </a:r>
            <a:r>
              <a:rPr lang="ru-RU" dirty="0"/>
              <a:t> </a:t>
            </a:r>
            <a:r>
              <a:rPr lang="ru-RU" dirty="0" err="1" smtClean="0"/>
              <a:t>зв’язків.З</a:t>
            </a:r>
            <a:r>
              <a:rPr lang="ru-RU" dirty="0" smtClean="0"/>
              <a:t> </a:t>
            </a:r>
            <a:r>
              <a:rPr lang="ru-RU" dirty="0" err="1" smtClean="0"/>
              <a:t>Індією</a:t>
            </a:r>
            <a:r>
              <a:rPr lang="ru-RU" dirty="0" smtClean="0"/>
              <a:t> не </a:t>
            </a:r>
            <a:r>
              <a:rPr lang="ru-RU" dirty="0" err="1" smtClean="0"/>
              <a:t>врегульовані</a:t>
            </a:r>
            <a:r>
              <a:rPr lang="ru-RU" dirty="0" smtClean="0"/>
              <a:t> </a:t>
            </a:r>
            <a:r>
              <a:rPr lang="ru-RU" dirty="0" err="1" smtClean="0"/>
              <a:t>питання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4611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200" b="1" dirty="0" smtClean="0"/>
              <a:t>Природно – ресурсний потенціал</a:t>
            </a:r>
            <a:endParaRPr lang="ru-RU" sz="4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268760"/>
            <a:ext cx="3168352" cy="518457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dirty="0"/>
              <a:t>Китай </a:t>
            </a:r>
            <a:r>
              <a:rPr lang="ru-RU" sz="2800" dirty="0" err="1"/>
              <a:t>відрізняється</a:t>
            </a:r>
            <a:r>
              <a:rPr lang="ru-RU" sz="2800" dirty="0"/>
              <a:t> великим </a:t>
            </a:r>
            <a:r>
              <a:rPr lang="ru-RU" sz="2800" dirty="0" err="1"/>
              <a:t>різноманіттям</a:t>
            </a:r>
            <a:r>
              <a:rPr lang="ru-RU" sz="2800" dirty="0"/>
              <a:t> </a:t>
            </a:r>
            <a:r>
              <a:rPr lang="ru-RU" sz="2800" dirty="0" err="1"/>
              <a:t>природних</a:t>
            </a:r>
            <a:r>
              <a:rPr lang="ru-RU" sz="2800" dirty="0"/>
              <a:t> умов. </a:t>
            </a:r>
            <a:endParaRPr lang="ru-RU" sz="2800" dirty="0" smtClean="0"/>
          </a:p>
          <a:p>
            <a:pPr marL="0" indent="0" algn="ctr">
              <a:buNone/>
            </a:pPr>
            <a:r>
              <a:rPr lang="ru-RU" sz="2800" dirty="0" err="1" smtClean="0"/>
              <a:t>Це</a:t>
            </a:r>
            <a:r>
              <a:rPr lang="ru-RU" sz="2800" dirty="0" smtClean="0"/>
              <a:t> одна </a:t>
            </a:r>
            <a:r>
              <a:rPr lang="ru-RU" sz="2800" dirty="0"/>
              <a:t>з </a:t>
            </a:r>
            <a:r>
              <a:rPr lang="ru-RU" sz="2800" dirty="0" err="1" smtClean="0"/>
              <a:t>найбільш</a:t>
            </a:r>
            <a:r>
              <a:rPr lang="ru-RU" sz="2800" dirty="0" smtClean="0"/>
              <a:t> </a:t>
            </a:r>
            <a:r>
              <a:rPr lang="ru-RU" sz="2800" dirty="0" err="1" smtClean="0"/>
              <a:t>забезпечених</a:t>
            </a:r>
            <a:r>
              <a:rPr lang="ru-RU" sz="2800" dirty="0" smtClean="0"/>
              <a:t> </a:t>
            </a:r>
            <a:r>
              <a:rPr lang="ru-RU" sz="2800" dirty="0" err="1"/>
              <a:t>мінеральними</a:t>
            </a:r>
            <a:r>
              <a:rPr lang="ru-RU" sz="2800" dirty="0"/>
              <a:t> </a:t>
            </a:r>
            <a:r>
              <a:rPr lang="ru-RU" sz="2800" dirty="0" smtClean="0"/>
              <a:t>ресурсами </a:t>
            </a:r>
            <a:r>
              <a:rPr lang="ru-RU" sz="2800" dirty="0" err="1" smtClean="0"/>
              <a:t>країн</a:t>
            </a:r>
            <a:r>
              <a:rPr lang="ru-RU" sz="2800" dirty="0" smtClean="0"/>
              <a:t> </a:t>
            </a:r>
            <a:r>
              <a:rPr lang="ru-RU" sz="2800" dirty="0" err="1"/>
              <a:t>світу</a:t>
            </a:r>
            <a:r>
              <a:rPr lang="ru-RU" sz="2800" dirty="0"/>
              <a:t>. </a:t>
            </a:r>
            <a:endParaRPr lang="ru-RU" sz="2800" dirty="0" smtClean="0"/>
          </a:p>
          <a:p>
            <a:pPr marL="0" indent="0" algn="ctr">
              <a:buNone/>
            </a:pPr>
            <a:r>
              <a:rPr lang="ru-RU" sz="2800" dirty="0" err="1" smtClean="0"/>
              <a:t>Відчувається</a:t>
            </a:r>
            <a:r>
              <a:rPr lang="ru-RU" sz="2800" dirty="0" smtClean="0"/>
              <a:t> </a:t>
            </a:r>
            <a:r>
              <a:rPr lang="ru-RU" sz="2800" dirty="0" err="1"/>
              <a:t>дефіцит</a:t>
            </a:r>
            <a:r>
              <a:rPr lang="ru-RU" sz="2800" dirty="0"/>
              <a:t> </a:t>
            </a:r>
            <a:r>
              <a:rPr lang="ru-RU" sz="2800" dirty="0" err="1"/>
              <a:t>земельних</a:t>
            </a:r>
            <a:r>
              <a:rPr lang="ru-RU" sz="2800" dirty="0"/>
              <a:t> </a:t>
            </a:r>
            <a:r>
              <a:rPr lang="ru-RU" sz="2800" dirty="0" err="1"/>
              <a:t>ресурсів</a:t>
            </a:r>
            <a:r>
              <a:rPr lang="ru-RU" sz="2800" dirty="0"/>
              <a:t>.</a:t>
            </a:r>
          </a:p>
        </p:txBody>
      </p:sp>
      <p:pic>
        <p:nvPicPr>
          <p:cNvPr id="1027" name="Picture 3" descr="C:\Users\User\Desktop\m5318297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268759"/>
            <a:ext cx="5400600" cy="5400601"/>
          </a:xfrm>
          <a:prstGeom prst="rect">
            <a:avLst/>
          </a:prstGeom>
          <a:noFill/>
          <a:ln w="57150">
            <a:solidFill>
              <a:schemeClr val="bg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16821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600" b="1" dirty="0" smtClean="0"/>
              <a:t>Населення</a:t>
            </a:r>
            <a:endParaRPr lang="ru-RU" sz="6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ru-RU" sz="3400" dirty="0" err="1"/>
              <a:t>Основні</a:t>
            </a:r>
            <a:r>
              <a:rPr lang="ru-RU" sz="3400" dirty="0"/>
              <a:t> </a:t>
            </a:r>
            <a:r>
              <a:rPr lang="ru-RU" sz="3400" dirty="0" err="1"/>
              <a:t>характерні</a:t>
            </a:r>
            <a:r>
              <a:rPr lang="ru-RU" sz="3400" dirty="0"/>
              <a:t> </a:t>
            </a:r>
            <a:r>
              <a:rPr lang="ru-RU" sz="3400" dirty="0" err="1"/>
              <a:t>риси</a:t>
            </a:r>
            <a:r>
              <a:rPr lang="ru-RU" sz="3400" dirty="0"/>
              <a:t> </a:t>
            </a:r>
            <a:r>
              <a:rPr lang="ru-RU" sz="3400" dirty="0" err="1"/>
              <a:t>населення</a:t>
            </a:r>
            <a:r>
              <a:rPr lang="ru-RU" sz="3400" dirty="0"/>
              <a:t> Китаю: </a:t>
            </a:r>
          </a:p>
          <a:p>
            <a:pPr marL="0" indent="0">
              <a:buNone/>
            </a:pPr>
            <a:r>
              <a:rPr lang="ru-RU" sz="3400" dirty="0" smtClean="0"/>
              <a:t>-</a:t>
            </a:r>
            <a:r>
              <a:rPr lang="ru-RU" sz="3400" dirty="0" err="1" smtClean="0"/>
              <a:t>найбільша</a:t>
            </a:r>
            <a:r>
              <a:rPr lang="ru-RU" sz="3400" dirty="0" smtClean="0"/>
              <a:t> </a:t>
            </a:r>
            <a:r>
              <a:rPr lang="ru-RU" sz="3400" dirty="0" err="1" smtClean="0"/>
              <a:t>кількість</a:t>
            </a:r>
            <a:r>
              <a:rPr lang="ru-RU" sz="3400" dirty="0" smtClean="0"/>
              <a:t> </a:t>
            </a:r>
            <a:r>
              <a:rPr lang="ru-RU" sz="3400" dirty="0" err="1" smtClean="0"/>
              <a:t>населення</a:t>
            </a:r>
            <a:r>
              <a:rPr lang="ru-RU" sz="3400" dirty="0" smtClean="0"/>
              <a:t> </a:t>
            </a:r>
            <a:r>
              <a:rPr lang="ru-RU" sz="3400" dirty="0"/>
              <a:t>та </a:t>
            </a:r>
            <a:r>
              <a:rPr lang="ru-RU" sz="3400" dirty="0" err="1"/>
              <a:t>трудових</a:t>
            </a:r>
            <a:r>
              <a:rPr lang="ru-RU" sz="3400" dirty="0"/>
              <a:t> </a:t>
            </a:r>
            <a:r>
              <a:rPr lang="ru-RU" sz="3400" dirty="0" err="1" smtClean="0"/>
              <a:t>ресурсів</a:t>
            </a:r>
            <a:endParaRPr lang="ru-RU" sz="3400" dirty="0" smtClean="0"/>
          </a:p>
          <a:p>
            <a:pPr marL="0" indent="0">
              <a:buNone/>
            </a:pPr>
            <a:r>
              <a:rPr lang="ru-RU" sz="3400" dirty="0" smtClean="0"/>
              <a:t>-</a:t>
            </a:r>
            <a:r>
              <a:rPr lang="ru-RU" sz="3400" dirty="0" err="1" smtClean="0"/>
              <a:t>нерівномірне</a:t>
            </a:r>
            <a:r>
              <a:rPr lang="ru-RU" sz="3400" dirty="0" smtClean="0"/>
              <a:t> </a:t>
            </a:r>
            <a:r>
              <a:rPr lang="ru-RU" sz="3400" dirty="0" err="1" smtClean="0"/>
              <a:t>розміщення</a:t>
            </a:r>
            <a:endParaRPr lang="ru-RU" sz="3400" dirty="0" smtClean="0"/>
          </a:p>
          <a:p>
            <a:pPr marL="0" indent="0">
              <a:buNone/>
            </a:pPr>
            <a:r>
              <a:rPr lang="ru-RU" sz="3400" dirty="0" smtClean="0"/>
              <a:t>- </a:t>
            </a:r>
            <a:r>
              <a:rPr lang="ru-RU" sz="3400" dirty="0" err="1" smtClean="0"/>
              <a:t>середній</a:t>
            </a:r>
            <a:r>
              <a:rPr lang="ru-RU" sz="3400" dirty="0" smtClean="0"/>
              <a:t> </a:t>
            </a:r>
            <a:r>
              <a:rPr lang="ru-RU" sz="3400" dirty="0" err="1" smtClean="0"/>
              <a:t>рівень</a:t>
            </a:r>
            <a:r>
              <a:rPr lang="ru-RU" sz="3400" dirty="0" smtClean="0"/>
              <a:t> </a:t>
            </a:r>
            <a:r>
              <a:rPr lang="ru-RU" sz="3400" dirty="0"/>
              <a:t>та </a:t>
            </a:r>
            <a:r>
              <a:rPr lang="ru-RU" sz="3400" dirty="0" err="1"/>
              <a:t>високі</a:t>
            </a:r>
            <a:r>
              <a:rPr lang="ru-RU" sz="3400" dirty="0"/>
              <a:t> </a:t>
            </a:r>
            <a:r>
              <a:rPr lang="ru-RU" sz="3400" dirty="0" err="1"/>
              <a:t>темпи</a:t>
            </a:r>
            <a:r>
              <a:rPr lang="ru-RU" sz="3400" dirty="0"/>
              <a:t> </a:t>
            </a:r>
            <a:r>
              <a:rPr lang="ru-RU" sz="3400" dirty="0" err="1" smtClean="0"/>
              <a:t>урбанізації</a:t>
            </a:r>
            <a:r>
              <a:rPr lang="ru-RU" sz="3400" dirty="0" smtClean="0"/>
              <a:t> </a:t>
            </a:r>
          </a:p>
          <a:p>
            <a:pPr marL="0" indent="0">
              <a:buNone/>
            </a:pPr>
            <a:r>
              <a:rPr lang="ru-RU" sz="3400" dirty="0" smtClean="0"/>
              <a:t>-</a:t>
            </a:r>
            <a:r>
              <a:rPr lang="ru-RU" sz="3400" dirty="0" err="1" smtClean="0"/>
              <a:t>найбільша</a:t>
            </a:r>
            <a:r>
              <a:rPr lang="ru-RU" sz="3400" dirty="0" smtClean="0"/>
              <a:t> </a:t>
            </a:r>
            <a:r>
              <a:rPr lang="ru-RU" sz="3400" dirty="0" err="1"/>
              <a:t>кількість</a:t>
            </a:r>
            <a:r>
              <a:rPr lang="ru-RU" sz="3400" dirty="0"/>
              <a:t> </a:t>
            </a:r>
            <a:r>
              <a:rPr lang="ru-RU" sz="3400" dirty="0" err="1" smtClean="0"/>
              <a:t>міст-мільйонерів</a:t>
            </a:r>
            <a:r>
              <a:rPr lang="ru-RU" sz="3400" dirty="0" smtClean="0"/>
              <a:t> та </a:t>
            </a:r>
            <a:r>
              <a:rPr lang="ru-RU" sz="3400" dirty="0" err="1"/>
              <a:t>міських</a:t>
            </a:r>
            <a:r>
              <a:rPr lang="ru-RU" sz="3400" dirty="0"/>
              <a:t> </a:t>
            </a:r>
            <a:r>
              <a:rPr lang="ru-RU" sz="3400" dirty="0" err="1" smtClean="0"/>
              <a:t>агломерацій</a:t>
            </a:r>
            <a:endParaRPr lang="ru-RU" sz="3400" dirty="0"/>
          </a:p>
        </p:txBody>
      </p:sp>
    </p:spTree>
    <p:extLst>
      <p:ext uri="{BB962C8B-B14F-4D97-AF65-F5344CB8AC3E}">
        <p14:creationId xmlns:p14="http://schemas.microsoft.com/office/powerpoint/2010/main" val="11411872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000" b="1" dirty="0" smtClean="0"/>
              <a:t>Населення</a:t>
            </a:r>
            <a:endParaRPr lang="ru-RU" sz="6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484984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В </a:t>
            </a:r>
            <a:r>
              <a:rPr lang="ru-RU" dirty="0"/>
              <a:t>1979 р. уряд Китаю </a:t>
            </a:r>
            <a:r>
              <a:rPr lang="ru-RU" dirty="0" err="1"/>
              <a:t>вирішив</a:t>
            </a:r>
            <a:r>
              <a:rPr lang="ru-RU" dirty="0"/>
              <a:t> </a:t>
            </a:r>
            <a:r>
              <a:rPr lang="ru-RU" dirty="0" err="1"/>
              <a:t>вжити</a:t>
            </a:r>
            <a:r>
              <a:rPr lang="ru-RU" dirty="0"/>
              <a:t> ряд </a:t>
            </a:r>
            <a:r>
              <a:rPr lang="ru-RU" dirty="0" err="1" smtClean="0"/>
              <a:t>невідкладних</a:t>
            </a:r>
            <a:r>
              <a:rPr lang="ru-RU" dirty="0" smtClean="0"/>
              <a:t> </a:t>
            </a:r>
            <a:r>
              <a:rPr lang="ru-RU" dirty="0" err="1" smtClean="0"/>
              <a:t>заходів</a:t>
            </a:r>
            <a:r>
              <a:rPr lang="ru-RU" dirty="0" smtClean="0"/>
              <a:t> для </a:t>
            </a:r>
            <a:r>
              <a:rPr lang="ru-RU" dirty="0" err="1" smtClean="0"/>
              <a:t>знижування</a:t>
            </a:r>
            <a:r>
              <a:rPr lang="ru-RU" dirty="0" smtClean="0"/>
              <a:t> </a:t>
            </a:r>
            <a:r>
              <a:rPr lang="ru-RU" dirty="0" err="1" smtClean="0"/>
              <a:t>народжуваності</a:t>
            </a:r>
            <a:r>
              <a:rPr lang="ru-RU" dirty="0"/>
              <a:t>. </a:t>
            </a:r>
            <a:r>
              <a:rPr lang="ru-RU" dirty="0" err="1" smtClean="0"/>
              <a:t>Їхня</a:t>
            </a:r>
            <a:r>
              <a:rPr lang="ru-RU" dirty="0" smtClean="0"/>
              <a:t> суть </a:t>
            </a:r>
            <a:r>
              <a:rPr lang="ru-RU" dirty="0" err="1"/>
              <a:t>була</a:t>
            </a:r>
            <a:r>
              <a:rPr lang="ru-RU" dirty="0"/>
              <a:t> </a:t>
            </a:r>
            <a:r>
              <a:rPr lang="ru-RU" dirty="0" err="1"/>
              <a:t>закладена</a:t>
            </a:r>
            <a:r>
              <a:rPr lang="ru-RU" dirty="0"/>
              <a:t> в </a:t>
            </a:r>
            <a:r>
              <a:rPr lang="ru-RU" dirty="0" err="1"/>
              <a:t>такій</a:t>
            </a:r>
            <a:r>
              <a:rPr lang="ru-RU" dirty="0"/>
              <a:t> </a:t>
            </a:r>
            <a:r>
              <a:rPr lang="ru-RU" dirty="0" err="1"/>
              <a:t>формулі</a:t>
            </a:r>
            <a:r>
              <a:rPr lang="ru-RU" dirty="0"/>
              <a:t>: </a:t>
            </a:r>
            <a:r>
              <a:rPr lang="ru-RU" i="1" dirty="0"/>
              <a:t>«</a:t>
            </a:r>
            <a:r>
              <a:rPr lang="ru-RU" i="1" dirty="0" err="1" smtClean="0"/>
              <a:t>Нагорода</a:t>
            </a:r>
            <a:r>
              <a:rPr lang="ru-RU" i="1" dirty="0" smtClean="0"/>
              <a:t> </a:t>
            </a:r>
            <a:r>
              <a:rPr lang="ru-RU" i="1" dirty="0"/>
              <a:t>за одну </a:t>
            </a:r>
            <a:r>
              <a:rPr lang="ru-RU" i="1" dirty="0" err="1"/>
              <a:t>дитину</a:t>
            </a:r>
            <a:r>
              <a:rPr lang="ru-RU" i="1" dirty="0"/>
              <a:t>, </a:t>
            </a:r>
            <a:r>
              <a:rPr lang="ru-RU" i="1" dirty="0" err="1"/>
              <a:t>прогресуюче</a:t>
            </a:r>
            <a:r>
              <a:rPr lang="ru-RU" i="1" dirty="0"/>
              <a:t> </a:t>
            </a:r>
            <a:r>
              <a:rPr lang="ru-RU" i="1" dirty="0" err="1"/>
              <a:t>покарання</a:t>
            </a:r>
            <a:r>
              <a:rPr lang="ru-RU" i="1" dirty="0"/>
              <a:t> </a:t>
            </a:r>
            <a:r>
              <a:rPr lang="ru-RU" i="1" dirty="0" smtClean="0"/>
              <a:t>за другу </a:t>
            </a:r>
            <a:r>
              <a:rPr lang="ru-RU" i="1" dirty="0"/>
              <a:t>й </a:t>
            </a:r>
            <a:r>
              <a:rPr lang="ru-RU" i="1" dirty="0" err="1"/>
              <a:t>наступних</a:t>
            </a:r>
            <a:r>
              <a:rPr lang="ru-RU" i="1" dirty="0"/>
              <a:t> </a:t>
            </a:r>
            <a:r>
              <a:rPr lang="ru-RU" i="1" dirty="0" err="1"/>
              <a:t>дітей</a:t>
            </a:r>
            <a:r>
              <a:rPr lang="ru-RU" i="1" dirty="0"/>
              <a:t>»</a:t>
            </a:r>
            <a:r>
              <a:rPr lang="ru-RU" dirty="0"/>
              <a:t>. У </a:t>
            </a:r>
            <a:r>
              <a:rPr lang="ru-RU" dirty="0" err="1"/>
              <a:t>результаті</a:t>
            </a:r>
            <a:r>
              <a:rPr lang="ru-RU" dirty="0"/>
              <a:t> </a:t>
            </a:r>
            <a:r>
              <a:rPr lang="ru-RU" dirty="0" err="1" smtClean="0"/>
              <a:t>природний</a:t>
            </a:r>
            <a:r>
              <a:rPr lang="ru-RU" dirty="0" smtClean="0"/>
              <a:t> </a:t>
            </a:r>
            <a:r>
              <a:rPr lang="ru-RU" dirty="0" err="1"/>
              <a:t>приріст</a:t>
            </a:r>
            <a:r>
              <a:rPr lang="ru-RU" dirty="0"/>
              <a:t> почав </a:t>
            </a:r>
            <a:r>
              <a:rPr lang="ru-RU" dirty="0" err="1"/>
              <a:t>зменшуватися</a:t>
            </a:r>
            <a:r>
              <a:rPr lang="ru-RU" dirty="0"/>
              <a:t> й </a:t>
            </a:r>
            <a:r>
              <a:rPr lang="ru-RU" dirty="0" smtClean="0"/>
              <a:t>зараз становить </a:t>
            </a:r>
            <a:r>
              <a:rPr lang="ru-RU" dirty="0"/>
              <a:t>5,3 ‰ (</a:t>
            </a:r>
            <a:r>
              <a:rPr lang="ru-RU" dirty="0" err="1"/>
              <a:t>удвічі</a:t>
            </a:r>
            <a:r>
              <a:rPr lang="ru-RU" dirty="0"/>
              <a:t> </a:t>
            </a:r>
            <a:r>
              <a:rPr lang="ru-RU" dirty="0" err="1"/>
              <a:t>менше</a:t>
            </a:r>
            <a:r>
              <a:rPr lang="ru-RU" dirty="0"/>
              <a:t>, </a:t>
            </a:r>
            <a:r>
              <a:rPr lang="ru-RU" dirty="0" err="1"/>
              <a:t>ніж</a:t>
            </a:r>
            <a:r>
              <a:rPr lang="ru-RU" dirty="0"/>
              <a:t> в </a:t>
            </a:r>
            <a:r>
              <a:rPr lang="ru-RU" dirty="0" err="1"/>
              <a:t>Індії</a:t>
            </a:r>
            <a:r>
              <a:rPr lang="ru-RU" dirty="0" smtClean="0"/>
              <a:t>). </a:t>
            </a:r>
            <a:r>
              <a:rPr lang="ru-RU" dirty="0" err="1" smtClean="0"/>
              <a:t>Жодній</a:t>
            </a:r>
            <a:r>
              <a:rPr lang="ru-RU" dirty="0" smtClean="0"/>
              <a:t> </a:t>
            </a:r>
            <a:r>
              <a:rPr lang="ru-RU" dirty="0" err="1"/>
              <a:t>країні</a:t>
            </a:r>
            <a:r>
              <a:rPr lang="ru-RU" dirty="0"/>
              <a:t> </a:t>
            </a:r>
            <a:r>
              <a:rPr lang="ru-RU" dirty="0" err="1"/>
              <a:t>світу</a:t>
            </a:r>
            <a:r>
              <a:rPr lang="ru-RU" dirty="0"/>
              <a:t> не </a:t>
            </a:r>
            <a:r>
              <a:rPr lang="ru-RU" dirty="0" err="1"/>
              <a:t>вдавалося</a:t>
            </a:r>
            <a:r>
              <a:rPr lang="ru-RU" dirty="0"/>
              <a:t> так </a:t>
            </a:r>
            <a:r>
              <a:rPr lang="ru-RU" dirty="0" err="1" smtClean="0"/>
              <a:t>швидко</a:t>
            </a:r>
            <a:r>
              <a:rPr lang="ru-RU" dirty="0" smtClean="0"/>
              <a:t> </a:t>
            </a:r>
            <a:r>
              <a:rPr lang="ru-RU" dirty="0" err="1" smtClean="0"/>
              <a:t>зменшити</a:t>
            </a:r>
            <a:r>
              <a:rPr lang="ru-RU" dirty="0" smtClean="0"/>
              <a:t> </a:t>
            </a:r>
            <a:r>
              <a:rPr lang="ru-RU" dirty="0" err="1"/>
              <a:t>темпи</a:t>
            </a:r>
            <a:r>
              <a:rPr lang="ru-RU" dirty="0"/>
              <a:t> природного приросту </a:t>
            </a:r>
            <a:r>
              <a:rPr lang="ru-RU" dirty="0" err="1" smtClean="0"/>
              <a:t>населення</a:t>
            </a:r>
            <a:r>
              <a:rPr lang="ru-RU" dirty="0" smtClean="0"/>
              <a:t> </a:t>
            </a:r>
            <a:r>
              <a:rPr lang="ru-RU" dirty="0"/>
              <a:t>за </a:t>
            </a:r>
            <a:r>
              <a:rPr lang="ru-RU" dirty="0" err="1"/>
              <a:t>рахунок</a:t>
            </a:r>
            <a:r>
              <a:rPr lang="ru-RU" dirty="0"/>
              <a:t> </a:t>
            </a:r>
            <a:r>
              <a:rPr lang="ru-RU" dirty="0" err="1"/>
              <a:t>демографічної</a:t>
            </a:r>
            <a:r>
              <a:rPr lang="ru-RU" dirty="0"/>
              <a:t> </a:t>
            </a:r>
            <a:r>
              <a:rPr lang="ru-RU" dirty="0" err="1" smtClean="0"/>
              <a:t>політики</a:t>
            </a:r>
            <a:r>
              <a:rPr lang="ru-RU" dirty="0" smtClean="0"/>
              <a:t>. </a:t>
            </a:r>
            <a:r>
              <a:rPr lang="ru-RU" dirty="0" err="1" smtClean="0"/>
              <a:t>Із</a:t>
            </a:r>
            <a:r>
              <a:rPr lang="ru-RU" dirty="0" smtClean="0"/>
              <a:t> </a:t>
            </a:r>
            <a:r>
              <a:rPr lang="ru-RU" dirty="0"/>
              <a:t>2016 р. в </a:t>
            </a:r>
            <a:r>
              <a:rPr lang="ru-RU" dirty="0" err="1"/>
              <a:t>Китаї</a:t>
            </a:r>
            <a:r>
              <a:rPr lang="ru-RU" dirty="0"/>
              <a:t> </a:t>
            </a:r>
            <a:r>
              <a:rPr lang="ru-RU" dirty="0" err="1"/>
              <a:t>запроваджена</a:t>
            </a:r>
            <a:r>
              <a:rPr lang="ru-RU" dirty="0"/>
              <a:t> </a:t>
            </a:r>
            <a:r>
              <a:rPr lang="ru-RU" dirty="0" smtClean="0"/>
              <a:t>нова </a:t>
            </a:r>
            <a:r>
              <a:rPr lang="ru-RU" dirty="0" err="1" smtClean="0"/>
              <a:t>концепція</a:t>
            </a:r>
            <a:r>
              <a:rPr lang="ru-RU" dirty="0" smtClean="0"/>
              <a:t> </a:t>
            </a:r>
            <a:r>
              <a:rPr lang="ru-RU" dirty="0" err="1"/>
              <a:t>демографічної</a:t>
            </a:r>
            <a:r>
              <a:rPr lang="ru-RU" dirty="0"/>
              <a:t> </a:t>
            </a:r>
            <a:r>
              <a:rPr lang="ru-RU" dirty="0" err="1"/>
              <a:t>політики</a:t>
            </a:r>
            <a:r>
              <a:rPr lang="ru-RU" dirty="0"/>
              <a:t>, яка </a:t>
            </a:r>
            <a:r>
              <a:rPr lang="ru-RU" i="1" dirty="0" err="1" smtClean="0"/>
              <a:t>дозволяє</a:t>
            </a:r>
            <a:r>
              <a:rPr lang="ru-RU" i="1" dirty="0" smtClean="0"/>
              <a:t> </a:t>
            </a:r>
            <a:r>
              <a:rPr lang="ru-RU" i="1" dirty="0"/>
              <a:t>родинам </a:t>
            </a:r>
            <a:r>
              <a:rPr lang="ru-RU" i="1" dirty="0" err="1"/>
              <a:t>мати</a:t>
            </a:r>
            <a:r>
              <a:rPr lang="ru-RU" i="1" dirty="0"/>
              <a:t> </a:t>
            </a:r>
            <a:r>
              <a:rPr lang="ru-RU" i="1" dirty="0" err="1"/>
              <a:t>двох</a:t>
            </a:r>
            <a:r>
              <a:rPr lang="ru-RU" i="1" dirty="0"/>
              <a:t> </a:t>
            </a:r>
            <a:r>
              <a:rPr lang="ru-RU" i="1" dirty="0" err="1" smtClean="0"/>
              <a:t>дітей</a:t>
            </a:r>
            <a:endParaRPr lang="ru-RU" i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913474"/>
            <a:ext cx="2880320" cy="1809750"/>
          </a:xfrm>
          <a:prstGeom prst="rect">
            <a:avLst/>
          </a:prstGeom>
          <a:noFill/>
          <a:ln w="57150">
            <a:solidFill>
              <a:schemeClr val="bg2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951574"/>
            <a:ext cx="2581275" cy="1771650"/>
          </a:xfrm>
          <a:prstGeom prst="rect">
            <a:avLst/>
          </a:prstGeom>
          <a:noFill/>
          <a:ln w="57150">
            <a:solidFill>
              <a:schemeClr val="bg2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061698"/>
            <a:ext cx="2331343" cy="1551403"/>
          </a:xfrm>
          <a:prstGeom prst="rect">
            <a:avLst/>
          </a:prstGeom>
          <a:noFill/>
          <a:ln w="57150">
            <a:solidFill>
              <a:schemeClr val="bg2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0708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4000" b="1" dirty="0" err="1" smtClean="0"/>
              <a:t>Віково</a:t>
            </a:r>
            <a:r>
              <a:rPr lang="uk-UA" sz="4000" b="1" dirty="0" smtClean="0"/>
              <a:t> - статева піраміда населення</a:t>
            </a:r>
            <a:endParaRPr lang="ru-RU" sz="4000" b="1" dirty="0"/>
          </a:p>
        </p:txBody>
      </p:sp>
      <p:pic>
        <p:nvPicPr>
          <p:cNvPr id="3074" name="Picture 2" descr="C:\Users\User\Desktop\Population_pyramid_of_China_2016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6792"/>
            <a:ext cx="8208912" cy="4824536"/>
          </a:xfrm>
          <a:prstGeom prst="rect">
            <a:avLst/>
          </a:prstGeom>
          <a:noFill/>
          <a:ln w="57150">
            <a:solidFill>
              <a:schemeClr val="bg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3340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Густота населення</a:t>
            </a:r>
            <a:endParaRPr lang="ru-RU" b="1" dirty="0"/>
          </a:p>
        </p:txBody>
      </p:sp>
      <p:pic>
        <p:nvPicPr>
          <p:cNvPr id="4098" name="Picture 2" descr="C:\Users\User\Desktop\800px-PRC_Population_Density.svg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715547"/>
            <a:ext cx="5976664" cy="4853136"/>
          </a:xfrm>
          <a:prstGeom prst="rect">
            <a:avLst/>
          </a:prstGeom>
          <a:noFill/>
          <a:ln w="57150">
            <a:solidFill>
              <a:schemeClr val="bg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1556792"/>
            <a:ext cx="259228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Густота </a:t>
            </a:r>
            <a:r>
              <a:rPr lang="ru-RU" dirty="0" err="1"/>
              <a:t>населення</a:t>
            </a:r>
            <a:r>
              <a:rPr lang="ru-RU" dirty="0"/>
              <a:t> </a:t>
            </a:r>
            <a:r>
              <a:rPr lang="ru-RU" dirty="0" err="1"/>
              <a:t>країни</a:t>
            </a:r>
            <a:r>
              <a:rPr lang="ru-RU" dirty="0"/>
              <a:t> 2015 року становила 146,6 особи/км² </a:t>
            </a:r>
            <a:endParaRPr lang="ru-RU" dirty="0" smtClean="0"/>
          </a:p>
          <a:p>
            <a:pPr algn="ctr"/>
            <a:r>
              <a:rPr lang="ru-RU" dirty="0" smtClean="0"/>
              <a:t>(</a:t>
            </a:r>
            <a:r>
              <a:rPr lang="ru-RU" dirty="0"/>
              <a:t>84-те </a:t>
            </a:r>
            <a:r>
              <a:rPr lang="ru-RU" dirty="0" err="1"/>
              <a:t>місце</a:t>
            </a:r>
            <a:r>
              <a:rPr lang="ru-RU" dirty="0"/>
              <a:t> у </a:t>
            </a:r>
            <a:r>
              <a:rPr lang="ru-RU" dirty="0" err="1"/>
              <a:t>світі</a:t>
            </a:r>
            <a:r>
              <a:rPr lang="ru-RU" dirty="0" smtClean="0"/>
              <a:t>). </a:t>
            </a:r>
            <a:r>
              <a:rPr lang="ru-RU" dirty="0" err="1"/>
              <a:t>Розміщене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 </a:t>
            </a:r>
            <a:r>
              <a:rPr lang="ru-RU" dirty="0" err="1"/>
              <a:t>нерівномірно</a:t>
            </a:r>
            <a:r>
              <a:rPr lang="ru-RU" dirty="0"/>
              <a:t>. </a:t>
            </a:r>
            <a:endParaRPr lang="ru-RU" dirty="0" smtClean="0"/>
          </a:p>
          <a:p>
            <a:pPr algn="ctr"/>
            <a:r>
              <a:rPr lang="ru-RU" dirty="0" smtClean="0"/>
              <a:t>У </a:t>
            </a:r>
            <a:r>
              <a:rPr lang="ru-RU" dirty="0" err="1"/>
              <a:t>східному</a:t>
            </a:r>
            <a:r>
              <a:rPr lang="ru-RU" dirty="0"/>
              <a:t> </a:t>
            </a:r>
            <a:r>
              <a:rPr lang="ru-RU" dirty="0" err="1"/>
              <a:t>Китаї</a:t>
            </a:r>
            <a:r>
              <a:rPr lang="ru-RU" dirty="0"/>
              <a:t> на 1/5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проживає</a:t>
            </a:r>
            <a:r>
              <a:rPr lang="ru-RU" dirty="0"/>
              <a:t> ⅔ </a:t>
            </a:r>
            <a:r>
              <a:rPr lang="ru-RU" dirty="0" err="1"/>
              <a:t>населення</a:t>
            </a:r>
            <a:r>
              <a:rPr lang="ru-RU" dirty="0"/>
              <a:t> </a:t>
            </a:r>
            <a:r>
              <a:rPr lang="ru-RU" dirty="0" err="1"/>
              <a:t>країни</a:t>
            </a:r>
            <a:r>
              <a:rPr lang="ru-RU" dirty="0"/>
              <a:t>. Половина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зосереджена</a:t>
            </a:r>
            <a:r>
              <a:rPr lang="ru-RU" dirty="0"/>
              <a:t> в </a:t>
            </a:r>
            <a:r>
              <a:rPr lang="ru-RU" dirty="0" err="1"/>
              <a:t>приморських</a:t>
            </a:r>
            <a:r>
              <a:rPr lang="ru-RU" dirty="0"/>
              <a:t> районах, </a:t>
            </a:r>
            <a:r>
              <a:rPr lang="ru-RU" dirty="0" err="1"/>
              <a:t>західні</a:t>
            </a:r>
            <a:r>
              <a:rPr lang="ru-RU" dirty="0"/>
              <a:t> та </a:t>
            </a:r>
            <a:r>
              <a:rPr lang="ru-RU" dirty="0" err="1"/>
              <a:t>північно-західні</a:t>
            </a:r>
            <a:r>
              <a:rPr lang="ru-RU" dirty="0"/>
              <a:t> </a:t>
            </a:r>
            <a:r>
              <a:rPr lang="ru-RU" dirty="0" err="1"/>
              <a:t>райони</a:t>
            </a:r>
            <a:r>
              <a:rPr lang="ru-RU" dirty="0"/>
              <a:t> </a:t>
            </a:r>
            <a:r>
              <a:rPr lang="ru-RU" dirty="0" err="1"/>
              <a:t>країни</a:t>
            </a:r>
            <a:r>
              <a:rPr lang="ru-RU" dirty="0"/>
              <a:t> з </a:t>
            </a:r>
            <a:r>
              <a:rPr lang="ru-RU" dirty="0" err="1"/>
              <a:t>несприятливими</a:t>
            </a:r>
            <a:r>
              <a:rPr lang="ru-RU" dirty="0"/>
              <a:t> </a:t>
            </a:r>
            <a:r>
              <a:rPr lang="ru-RU" dirty="0" err="1"/>
              <a:t>природними</a:t>
            </a:r>
            <a:r>
              <a:rPr lang="ru-RU" dirty="0"/>
              <a:t> </a:t>
            </a:r>
            <a:r>
              <a:rPr lang="ru-RU" dirty="0" err="1"/>
              <a:t>умовами</a:t>
            </a:r>
            <a:r>
              <a:rPr lang="ru-RU" dirty="0"/>
              <a:t> </a:t>
            </a:r>
            <a:r>
              <a:rPr lang="ru-RU" dirty="0" err="1"/>
              <a:t>заселені</a:t>
            </a:r>
            <a:r>
              <a:rPr lang="ru-RU" dirty="0"/>
              <a:t> все </a:t>
            </a:r>
            <a:r>
              <a:rPr lang="ru-RU" dirty="0" err="1" smtClean="0"/>
              <a:t>досить</a:t>
            </a:r>
            <a:r>
              <a:rPr lang="ru-RU" dirty="0" smtClean="0"/>
              <a:t> </a:t>
            </a:r>
            <a:r>
              <a:rPr lang="ru-RU" dirty="0"/>
              <a:t>слабо</a:t>
            </a:r>
          </a:p>
        </p:txBody>
      </p:sp>
    </p:spTree>
    <p:extLst>
      <p:ext uri="{BB962C8B-B14F-4D97-AF65-F5344CB8AC3E}">
        <p14:creationId xmlns:p14="http://schemas.microsoft.com/office/powerpoint/2010/main" val="271080683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2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00B05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</TotalTime>
  <Words>493</Words>
  <Application>Microsoft Office PowerPoint</Application>
  <PresentationFormat>Экран (4:3)</PresentationFormat>
  <Paragraphs>48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КИТАЙ:ЕГП,  ПРИРОДНО – РЕСУРСНИЙ  ПОТЕНЦІАЛ, НАСЕЛЕННЯ</vt:lpstr>
      <vt:lpstr>Китайська Народна Республіка</vt:lpstr>
      <vt:lpstr>Візитка</vt:lpstr>
      <vt:lpstr>ЕГП</vt:lpstr>
      <vt:lpstr>Природно – ресурсний потенціал</vt:lpstr>
      <vt:lpstr>Населення</vt:lpstr>
      <vt:lpstr>Населення</vt:lpstr>
      <vt:lpstr>Віково - статева піраміда населення</vt:lpstr>
      <vt:lpstr>Густота населення</vt:lpstr>
      <vt:lpstr>Етнос</vt:lpstr>
      <vt:lpstr>Релігія</vt:lpstr>
      <vt:lpstr>Урбанізація  58%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КИТАЙ:ЕГП,  ПРИРОДНО – РЕСУРСНИЙ  ПОТЕНЦІАЛ, НАСЕЛЕННЯ</dc:title>
  <dc:creator>Закликовська А.В.</dc:creator>
  <cp:lastModifiedBy>Закликовська А.В.</cp:lastModifiedBy>
  <cp:revision>15</cp:revision>
  <dcterms:created xsi:type="dcterms:W3CDTF">2019-02-16T19:16:00Z</dcterms:created>
  <dcterms:modified xsi:type="dcterms:W3CDTF">2019-02-17T16:52:34Z</dcterms:modified>
</cp:coreProperties>
</file>