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0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ВВП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cat>
            <c:strRef>
              <c:f>Лист1!$A$2:$A$4</c:f>
              <c:strCache>
                <c:ptCount val="3"/>
                <c:pt idx="0">
                  <c:v>сфера послуг</c:v>
                </c:pt>
                <c:pt idx="1">
                  <c:v>промисловість</c:v>
                </c:pt>
                <c:pt idx="2">
                  <c:v>господарство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0.52300000000000002</c:v>
                </c:pt>
                <c:pt idx="1">
                  <c:v>0.39500000000000002</c:v>
                </c:pt>
                <c:pt idx="2">
                  <c:v>8.2000000000000003E-2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spPr>
              <a:solidFill>
                <a:srgbClr val="3208A8"/>
              </a:solidFill>
            </c:spPr>
          </c:dPt>
          <c:cat>
            <c:strRef>
              <c:f>Лист1!$A$2:$A$5</c:f>
              <c:strCache>
                <c:ptCount val="4"/>
                <c:pt idx="0">
                  <c:v>ТЕС</c:v>
                </c:pt>
                <c:pt idx="1">
                  <c:v>ГЕС</c:v>
                </c:pt>
                <c:pt idx="2">
                  <c:v>ВІДНОВЛЮВАЛЬНА</c:v>
                </c:pt>
                <c:pt idx="3">
                  <c:v>АЕС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0.64</c:v>
                </c:pt>
                <c:pt idx="1">
                  <c:v>0.2</c:v>
                </c:pt>
                <c:pt idx="2">
                  <c:v>0.14000000000000001</c:v>
                </c:pt>
                <c:pt idx="3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76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26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3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1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39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729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76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05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1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2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77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D8A51-CD29-4D8A-A655-8CF514BF2BC4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87DFE-4404-4EEF-AC05-32A2D459B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1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5079" y="764704"/>
            <a:ext cx="7772400" cy="1470025"/>
          </a:xfrm>
        </p:spPr>
        <p:txBody>
          <a:bodyPr>
            <a:noAutofit/>
          </a:bodyPr>
          <a:lstStyle/>
          <a:p>
            <a:r>
              <a:rPr lang="uk-UA" sz="8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Китай: господарство</a:t>
            </a:r>
            <a:endParaRPr lang="ru-RU" sz="8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90" y="3432301"/>
            <a:ext cx="6226178" cy="278685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7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764704"/>
            <a:ext cx="4114800" cy="53900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промисловому</a:t>
            </a:r>
            <a:r>
              <a:rPr lang="ru-RU" dirty="0" smtClean="0"/>
              <a:t> </a:t>
            </a:r>
            <a:r>
              <a:rPr lang="ru-RU" dirty="0" err="1" smtClean="0"/>
              <a:t>секторі</a:t>
            </a:r>
            <a:r>
              <a:rPr lang="ru-RU" dirty="0" smtClean="0"/>
              <a:t> Китаю </a:t>
            </a:r>
            <a:r>
              <a:rPr lang="ru-RU" dirty="0" err="1" smtClean="0"/>
              <a:t>найпотужнішими</a:t>
            </a:r>
            <a:r>
              <a:rPr lang="ru-RU" dirty="0" smtClean="0"/>
              <a:t> є </a:t>
            </a:r>
            <a:r>
              <a:rPr lang="ru-RU" dirty="0" err="1" smtClean="0"/>
              <a:t>металургія</a:t>
            </a:r>
            <a:r>
              <a:rPr lang="ru-RU" dirty="0" smtClean="0"/>
              <a:t>, </a:t>
            </a:r>
            <a:r>
              <a:rPr lang="ru-RU" dirty="0" err="1" smtClean="0"/>
              <a:t>різноманітні</a:t>
            </a:r>
            <a:r>
              <a:rPr lang="ru-RU" dirty="0" smtClean="0"/>
              <a:t> напрямки </a:t>
            </a:r>
            <a:r>
              <a:rPr lang="ru-RU" dirty="0" err="1" smtClean="0"/>
              <a:t>машинобудування</a:t>
            </a:r>
            <a:r>
              <a:rPr lang="ru-RU" dirty="0" smtClean="0"/>
              <a:t>, легка та </a:t>
            </a:r>
            <a:r>
              <a:rPr lang="ru-RU" dirty="0" err="1" smtClean="0"/>
              <a:t>харчова</a:t>
            </a:r>
            <a:r>
              <a:rPr lang="ru-RU" dirty="0" smtClean="0"/>
              <a:t> </a:t>
            </a:r>
            <a:r>
              <a:rPr lang="ru-RU" dirty="0" err="1" smtClean="0"/>
              <a:t>промисловість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50" y="908720"/>
            <a:ext cx="2466975" cy="2304256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96952"/>
            <a:ext cx="2484288" cy="350955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33" y="4077072"/>
            <a:ext cx="2481682" cy="192537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772" y="548680"/>
            <a:ext cx="2676724" cy="210454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23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Сільське господарство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Рослинництво 60%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6" y="2204864"/>
            <a:ext cx="4320480" cy="259228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48879"/>
            <a:ext cx="3017515" cy="195759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97152"/>
            <a:ext cx="2980383" cy="184785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495" y="5005392"/>
            <a:ext cx="2705100" cy="1685925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52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Сільське господарство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Тваринництво 40%</a:t>
            </a:r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64" y="5013176"/>
            <a:ext cx="2088232" cy="144629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04863"/>
            <a:ext cx="3374107" cy="189581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90493"/>
            <a:ext cx="3863857" cy="250666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37112"/>
            <a:ext cx="3672407" cy="223224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50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28" y="260648"/>
            <a:ext cx="5839784" cy="3838333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272677"/>
            <a:ext cx="88702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Для </a:t>
            </a:r>
            <a:r>
              <a:rPr lang="ru-RU" dirty="0" err="1" smtClean="0"/>
              <a:t>України</a:t>
            </a:r>
            <a:r>
              <a:rPr lang="ru-RU" dirty="0" smtClean="0"/>
              <a:t> Китай є одним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найважливіших</a:t>
            </a:r>
            <a:r>
              <a:rPr lang="ru-RU" dirty="0" smtClean="0"/>
              <a:t> </a:t>
            </a:r>
            <a:r>
              <a:rPr lang="ru-RU" dirty="0" err="1" smtClean="0"/>
              <a:t>стратегічних</a:t>
            </a:r>
            <a:r>
              <a:rPr lang="ru-RU" dirty="0" smtClean="0"/>
              <a:t> </a:t>
            </a:r>
            <a:r>
              <a:rPr lang="ru-RU" dirty="0" err="1" smtClean="0"/>
              <a:t>партнерів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та </a:t>
            </a:r>
            <a:r>
              <a:rPr lang="ru-RU" dirty="0" err="1" smtClean="0"/>
              <a:t>посідає</a:t>
            </a:r>
            <a:r>
              <a:rPr lang="ru-RU" dirty="0" smtClean="0"/>
              <a:t> друге </a:t>
            </a:r>
            <a:r>
              <a:rPr lang="ru-RU" dirty="0" err="1" smtClean="0"/>
              <a:t>місце</a:t>
            </a:r>
            <a:r>
              <a:rPr lang="ru-RU" dirty="0" smtClean="0"/>
              <a:t> за </a:t>
            </a:r>
            <a:r>
              <a:rPr lang="ru-RU" dirty="0" err="1" smtClean="0"/>
              <a:t>обсягом</a:t>
            </a:r>
            <a:r>
              <a:rPr lang="ru-RU" dirty="0" smtClean="0"/>
              <a:t> </a:t>
            </a:r>
            <a:r>
              <a:rPr lang="ru-RU" dirty="0" err="1" smtClean="0"/>
              <a:t>товарообігу</a:t>
            </a:r>
            <a:r>
              <a:rPr lang="ru-RU" dirty="0" smtClean="0"/>
              <a:t>. </a:t>
            </a:r>
            <a:r>
              <a:rPr lang="ru-RU" dirty="0" err="1" smtClean="0"/>
              <a:t>Основними</a:t>
            </a:r>
            <a:r>
              <a:rPr lang="ru-RU" dirty="0" smtClean="0"/>
              <a:t> </a:t>
            </a:r>
            <a:r>
              <a:rPr lang="ru-RU" dirty="0" err="1" smtClean="0"/>
              <a:t>позиціями</a:t>
            </a:r>
            <a:r>
              <a:rPr lang="ru-RU" dirty="0" smtClean="0"/>
              <a:t> в </a:t>
            </a:r>
            <a:r>
              <a:rPr lang="ru-RU" dirty="0" err="1" smtClean="0"/>
              <a:t>українському</a:t>
            </a:r>
            <a:r>
              <a:rPr lang="ru-RU" dirty="0" smtClean="0"/>
              <a:t> </a:t>
            </a:r>
            <a:r>
              <a:rPr lang="ru-RU" dirty="0" err="1" smtClean="0"/>
              <a:t>експорті</a:t>
            </a:r>
            <a:r>
              <a:rPr lang="ru-RU" dirty="0" smtClean="0"/>
              <a:t> до Китаю є </a:t>
            </a:r>
            <a:r>
              <a:rPr lang="ru-RU" dirty="0" err="1" smtClean="0"/>
              <a:t>руди</a:t>
            </a:r>
            <a:r>
              <a:rPr lang="ru-RU" dirty="0" smtClean="0"/>
              <a:t> </a:t>
            </a:r>
            <a:r>
              <a:rPr lang="ru-RU" dirty="0" err="1" smtClean="0"/>
              <a:t>металів</a:t>
            </a:r>
            <a:r>
              <a:rPr lang="ru-RU" dirty="0" smtClean="0"/>
              <a:t>, </a:t>
            </a:r>
            <a:r>
              <a:rPr lang="ru-RU" dirty="0" err="1" smtClean="0"/>
              <a:t>зернові</a:t>
            </a:r>
            <a:r>
              <a:rPr lang="ru-RU" dirty="0" smtClean="0"/>
              <a:t> та </a:t>
            </a:r>
            <a:r>
              <a:rPr lang="ru-RU" dirty="0" err="1" smtClean="0"/>
              <a:t>олія</a:t>
            </a:r>
            <a:r>
              <a:rPr lang="ru-RU" dirty="0" smtClean="0"/>
              <a:t>. </a:t>
            </a:r>
            <a:r>
              <a:rPr lang="ru-RU" dirty="0" err="1" smtClean="0"/>
              <a:t>Український</a:t>
            </a:r>
            <a:r>
              <a:rPr lang="ru-RU" dirty="0" smtClean="0"/>
              <a:t> </a:t>
            </a:r>
            <a:r>
              <a:rPr lang="ru-RU" dirty="0" err="1" smtClean="0"/>
              <a:t>імпорт</a:t>
            </a:r>
            <a:r>
              <a:rPr lang="ru-RU" dirty="0" smtClean="0"/>
              <a:t> </a:t>
            </a:r>
            <a:r>
              <a:rPr lang="ru-RU" dirty="0" err="1" smtClean="0"/>
              <a:t>складають</a:t>
            </a:r>
            <a:r>
              <a:rPr lang="ru-RU" dirty="0" smtClean="0"/>
              <a:t> </a:t>
            </a:r>
            <a:r>
              <a:rPr lang="ru-RU" dirty="0" err="1" smtClean="0"/>
              <a:t>традиційні</a:t>
            </a:r>
            <a:r>
              <a:rPr lang="ru-RU" dirty="0" smtClean="0"/>
              <a:t> </a:t>
            </a:r>
            <a:r>
              <a:rPr lang="ru-RU" dirty="0" err="1" smtClean="0"/>
              <a:t>вироби</a:t>
            </a:r>
            <a:r>
              <a:rPr lang="ru-RU" dirty="0"/>
              <a:t> </a:t>
            </a:r>
            <a:r>
              <a:rPr lang="ru-RU" dirty="0" err="1" smtClean="0"/>
              <a:t>текстильної</a:t>
            </a:r>
            <a:r>
              <a:rPr lang="ru-RU" dirty="0" smtClean="0"/>
              <a:t> </a:t>
            </a:r>
            <a:r>
              <a:rPr lang="ru-RU" dirty="0" err="1" smtClean="0"/>
              <a:t>промисловості</a:t>
            </a:r>
            <a:r>
              <a:rPr lang="ru-RU" dirty="0" smtClean="0"/>
              <a:t>, </a:t>
            </a:r>
            <a:r>
              <a:rPr lang="ru-RU" dirty="0" err="1" smtClean="0"/>
              <a:t>одяг</a:t>
            </a:r>
            <a:r>
              <a:rPr lang="ru-RU" dirty="0" smtClean="0"/>
              <a:t>, </a:t>
            </a:r>
            <a:r>
              <a:rPr lang="ru-RU" dirty="0" err="1" smtClean="0"/>
              <a:t>взуття</a:t>
            </a:r>
            <a:r>
              <a:rPr lang="ru-RU" dirty="0" smtClean="0"/>
              <a:t>, широкий спектр </a:t>
            </a:r>
            <a:r>
              <a:rPr lang="ru-RU" dirty="0" err="1" smtClean="0"/>
              <a:t>продукції</a:t>
            </a:r>
            <a:r>
              <a:rPr lang="ru-RU" dirty="0" smtClean="0"/>
              <a:t> </a:t>
            </a:r>
            <a:r>
              <a:rPr lang="ru-RU" dirty="0" err="1" smtClean="0"/>
              <a:t>електроніки</a:t>
            </a:r>
            <a:r>
              <a:rPr lang="ru-RU" dirty="0" smtClean="0"/>
              <a:t> та </a:t>
            </a:r>
            <a:r>
              <a:rPr lang="ru-RU" dirty="0" err="1" smtClean="0"/>
              <a:t>побутової</a:t>
            </a:r>
            <a:r>
              <a:rPr lang="ru-RU" dirty="0" smtClean="0"/>
              <a:t> </a:t>
            </a:r>
            <a:r>
              <a:rPr lang="ru-RU" dirty="0" err="1" smtClean="0"/>
              <a:t>техніки</a:t>
            </a:r>
            <a:r>
              <a:rPr lang="ru-RU" dirty="0" smtClean="0"/>
              <a:t>. </a:t>
            </a:r>
            <a:r>
              <a:rPr lang="ru-RU" dirty="0" err="1" smtClean="0"/>
              <a:t>Розвивається</a:t>
            </a:r>
            <a:r>
              <a:rPr lang="ru-RU" dirty="0" smtClean="0"/>
              <a:t> </a:t>
            </a:r>
            <a:r>
              <a:rPr lang="ru-RU" dirty="0" err="1" smtClean="0"/>
              <a:t>співробітництво</a:t>
            </a:r>
            <a:r>
              <a:rPr lang="ru-RU" dirty="0" smtClean="0"/>
              <a:t> у сферах </a:t>
            </a:r>
            <a:r>
              <a:rPr lang="ru-RU" dirty="0" err="1" smtClean="0"/>
              <a:t>науково-технічної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, </a:t>
            </a:r>
            <a:r>
              <a:rPr lang="ru-RU" dirty="0" err="1" smtClean="0"/>
              <a:t>телекомунікації</a:t>
            </a:r>
            <a:r>
              <a:rPr lang="ru-RU" dirty="0" smtClean="0"/>
              <a:t>, </a:t>
            </a:r>
            <a:r>
              <a:rPr lang="ru-RU" dirty="0" err="1" smtClean="0"/>
              <a:t>авіації</a:t>
            </a:r>
            <a:r>
              <a:rPr lang="ru-RU" dirty="0" smtClean="0"/>
              <a:t>. </a:t>
            </a:r>
            <a:r>
              <a:rPr lang="ru-RU" dirty="0" err="1" smtClean="0"/>
              <a:t>Зокрема</a:t>
            </a:r>
            <a:r>
              <a:rPr lang="ru-RU" dirty="0" smtClean="0"/>
              <a:t>,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 smtClean="0"/>
              <a:t>корпорація</a:t>
            </a:r>
            <a:r>
              <a:rPr lang="ru-RU" dirty="0" smtClean="0"/>
              <a:t> «Мотор </a:t>
            </a:r>
            <a:r>
              <a:rPr lang="ru-RU" dirty="0" err="1" smtClean="0"/>
              <a:t>Січ</a:t>
            </a:r>
            <a:r>
              <a:rPr lang="ru-RU" dirty="0" smtClean="0"/>
              <a:t>» разом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китайською</a:t>
            </a:r>
            <a:r>
              <a:rPr lang="ru-RU" dirty="0" smtClean="0"/>
              <a:t> </a:t>
            </a:r>
            <a:r>
              <a:rPr lang="ru-RU" dirty="0" err="1" smtClean="0"/>
              <a:t>компанією</a:t>
            </a:r>
            <a:r>
              <a:rPr lang="ru-RU" dirty="0" smtClean="0"/>
              <a:t> </a:t>
            </a:r>
            <a:r>
              <a:rPr lang="ru-RU" dirty="0" err="1" smtClean="0"/>
              <a:t>розпочали</a:t>
            </a:r>
            <a:r>
              <a:rPr lang="ru-RU" dirty="0"/>
              <a:t> </a:t>
            </a:r>
            <a:r>
              <a:rPr lang="ru-RU" dirty="0" err="1" smtClean="0"/>
              <a:t>будівництво</a:t>
            </a:r>
            <a:r>
              <a:rPr lang="ru-RU" dirty="0" smtClean="0"/>
              <a:t> заводу з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авіадвигунів</a:t>
            </a:r>
            <a:r>
              <a:rPr lang="ru-RU" dirty="0" smtClean="0"/>
              <a:t> у </a:t>
            </a:r>
            <a:r>
              <a:rPr lang="ru-RU" dirty="0" err="1" smtClean="0"/>
              <a:t>місті</a:t>
            </a:r>
            <a:r>
              <a:rPr lang="ru-RU" dirty="0" smtClean="0"/>
              <a:t> </a:t>
            </a:r>
            <a:r>
              <a:rPr lang="ru-RU" dirty="0" err="1" smtClean="0"/>
              <a:t>Чунцин</a:t>
            </a:r>
            <a:r>
              <a:rPr lang="ru-RU" dirty="0" smtClean="0"/>
              <a:t>. </a:t>
            </a:r>
            <a:r>
              <a:rPr lang="ru-RU" dirty="0" err="1" smtClean="0"/>
              <a:t>Українські</a:t>
            </a:r>
            <a:r>
              <a:rPr lang="ru-RU" dirty="0"/>
              <a:t> </a:t>
            </a:r>
            <a:r>
              <a:rPr lang="ru-RU" dirty="0" err="1" smtClean="0"/>
              <a:t>оператори</a:t>
            </a:r>
            <a:r>
              <a:rPr lang="ru-RU" dirty="0" smtClean="0"/>
              <a:t> </a:t>
            </a:r>
            <a:r>
              <a:rPr lang="ru-RU" dirty="0" err="1" smtClean="0"/>
              <a:t>запроваджують</a:t>
            </a:r>
            <a:r>
              <a:rPr lang="ru-RU" dirty="0" smtClean="0"/>
              <a:t> мережу </a:t>
            </a:r>
            <a:r>
              <a:rPr lang="ru-RU" dirty="0" err="1" smtClean="0"/>
              <a:t>мультимедійного</a:t>
            </a:r>
            <a:r>
              <a:rPr lang="ru-RU" dirty="0" smtClean="0"/>
              <a:t> </a:t>
            </a:r>
            <a:r>
              <a:rPr lang="ru-RU" dirty="0" err="1" smtClean="0"/>
              <a:t>зв’язку</a:t>
            </a:r>
            <a:r>
              <a:rPr lang="ru-RU" dirty="0" smtClean="0"/>
              <a:t> нового </a:t>
            </a:r>
            <a:r>
              <a:rPr lang="ru-RU" dirty="0" err="1" smtClean="0"/>
              <a:t>покоління</a:t>
            </a:r>
            <a:r>
              <a:rPr lang="ru-RU" dirty="0" smtClean="0"/>
              <a:t> на </a:t>
            </a:r>
            <a:r>
              <a:rPr lang="ru-RU" dirty="0" err="1" smtClean="0"/>
              <a:t>базі</a:t>
            </a:r>
            <a:r>
              <a:rPr lang="ru-RU" dirty="0" smtClean="0"/>
              <a:t> </a:t>
            </a:r>
            <a:r>
              <a:rPr lang="ru-RU" dirty="0" err="1" smtClean="0"/>
              <a:t>китайських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7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 недалекому </a:t>
            </a:r>
            <a:r>
              <a:rPr lang="ru-RU" b="1" dirty="0" err="1" smtClean="0"/>
              <a:t>минулому</a:t>
            </a:r>
            <a:r>
              <a:rPr lang="ru-RU" b="1" dirty="0" smtClean="0"/>
              <a:t> Китай </a:t>
            </a:r>
            <a:r>
              <a:rPr lang="ru-RU" b="1" dirty="0" err="1" smtClean="0"/>
              <a:t>був</a:t>
            </a:r>
            <a:r>
              <a:rPr lang="ru-RU" b="1" dirty="0" smtClean="0"/>
              <a:t> аграрною </a:t>
            </a:r>
            <a:r>
              <a:rPr lang="ru-RU" b="1" dirty="0" err="1" smtClean="0"/>
              <a:t>країною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перші</a:t>
            </a:r>
            <a:r>
              <a:rPr lang="ru-RU" dirty="0" smtClean="0"/>
              <a:t> роки </a:t>
            </a:r>
            <a:r>
              <a:rPr lang="ru-RU" dirty="0" err="1" smtClean="0"/>
              <a:t>існування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значну</a:t>
            </a:r>
            <a:r>
              <a:rPr lang="ru-RU" dirty="0" smtClean="0"/>
              <a:t> </a:t>
            </a:r>
            <a:r>
              <a:rPr lang="ru-RU" dirty="0" err="1" smtClean="0"/>
              <a:t>допомогу</a:t>
            </a:r>
            <a:r>
              <a:rPr lang="ru-RU" dirty="0" smtClean="0"/>
              <a:t> в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економіки</a:t>
            </a:r>
            <a:r>
              <a:rPr lang="ru-RU" dirty="0" smtClean="0"/>
              <a:t> надавав </a:t>
            </a:r>
            <a:r>
              <a:rPr lang="ru-RU" dirty="0" err="1" smtClean="0"/>
              <a:t>Радянський</a:t>
            </a:r>
            <a:r>
              <a:rPr lang="ru-RU" dirty="0" smtClean="0"/>
              <a:t> Союз. За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сприяння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побудовано</a:t>
            </a:r>
            <a:r>
              <a:rPr lang="ru-RU" dirty="0" smtClean="0"/>
              <a:t> </a:t>
            </a:r>
            <a:r>
              <a:rPr lang="ru-RU" dirty="0" err="1" smtClean="0"/>
              <a:t>металургійні</a:t>
            </a:r>
            <a:r>
              <a:rPr lang="ru-RU" dirty="0" smtClean="0"/>
              <a:t> </a:t>
            </a:r>
            <a:r>
              <a:rPr lang="ru-RU" dirty="0" err="1" smtClean="0"/>
              <a:t>комбінати</a:t>
            </a:r>
            <a:r>
              <a:rPr lang="ru-RU" dirty="0" smtClean="0"/>
              <a:t>,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важкого</a:t>
            </a:r>
            <a:r>
              <a:rPr lang="ru-RU" dirty="0" smtClean="0"/>
              <a:t> </a:t>
            </a:r>
            <a:r>
              <a:rPr lang="ru-RU" dirty="0" err="1" smtClean="0"/>
              <a:t>машинобудування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кінця</a:t>
            </a:r>
            <a:r>
              <a:rPr lang="ru-RU" dirty="0" smtClean="0"/>
              <a:t> 1950-х </a:t>
            </a:r>
            <a:r>
              <a:rPr lang="ru-RU" dirty="0" err="1" smtClean="0"/>
              <a:t>рр</a:t>
            </a:r>
            <a:r>
              <a:rPr lang="ru-RU" dirty="0" smtClean="0"/>
              <a:t>. Китай </a:t>
            </a:r>
            <a:r>
              <a:rPr lang="ru-RU" dirty="0" err="1" smtClean="0"/>
              <a:t>фактично</a:t>
            </a:r>
            <a:r>
              <a:rPr lang="ru-RU" dirty="0" smtClean="0"/>
              <a:t> </a:t>
            </a:r>
            <a:r>
              <a:rPr lang="ru-RU" dirty="0" err="1" smtClean="0"/>
              <a:t>розірвав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r>
              <a:rPr lang="ru-RU" dirty="0" smtClean="0"/>
              <a:t> з </a:t>
            </a:r>
            <a:r>
              <a:rPr lang="ru-RU" dirty="0" err="1" smtClean="0"/>
              <a:t>усім</a:t>
            </a:r>
            <a:r>
              <a:rPr lang="ru-RU" dirty="0" smtClean="0"/>
              <a:t> </a:t>
            </a:r>
            <a:r>
              <a:rPr lang="ru-RU" dirty="0" err="1" smtClean="0"/>
              <a:t>світом</a:t>
            </a:r>
            <a:r>
              <a:rPr lang="ru-RU" dirty="0" smtClean="0"/>
              <a:t> та почав </a:t>
            </a:r>
            <a:r>
              <a:rPr lang="ru-RU" dirty="0" err="1" smtClean="0"/>
              <a:t>здійснювати</a:t>
            </a:r>
            <a:r>
              <a:rPr lang="ru-RU" dirty="0" smtClean="0"/>
              <a:t> </a:t>
            </a:r>
            <a:r>
              <a:rPr lang="ru-RU" dirty="0" err="1" smtClean="0"/>
              <a:t>широкомасштабні</a:t>
            </a:r>
            <a:r>
              <a:rPr lang="ru-RU" dirty="0" smtClean="0"/>
              <a:t> </a:t>
            </a:r>
            <a:r>
              <a:rPr lang="ru-RU" dirty="0" err="1" smtClean="0"/>
              <a:t>експерименти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закінчилися</a:t>
            </a:r>
            <a:r>
              <a:rPr lang="ru-RU" dirty="0" smtClean="0"/>
              <a:t> крахом та </a:t>
            </a:r>
            <a:r>
              <a:rPr lang="ru-RU" dirty="0" err="1" smtClean="0"/>
              <a:t>призвели</a:t>
            </a:r>
            <a:r>
              <a:rPr lang="ru-RU" dirty="0" smtClean="0"/>
              <a:t> до </a:t>
            </a:r>
            <a:r>
              <a:rPr lang="ru-RU" dirty="0" err="1" smtClean="0"/>
              <a:t>голодування</a:t>
            </a:r>
            <a:r>
              <a:rPr lang="ru-RU" dirty="0" smtClean="0"/>
              <a:t> й </a:t>
            </a:r>
            <a:r>
              <a:rPr lang="ru-RU" dirty="0" err="1" smtClean="0"/>
              <a:t>загибелі</a:t>
            </a:r>
            <a:r>
              <a:rPr lang="ru-RU" dirty="0" smtClean="0"/>
              <a:t> </a:t>
            </a:r>
            <a:r>
              <a:rPr lang="ru-RU" dirty="0" err="1" smtClean="0"/>
              <a:t>мільйонів</a:t>
            </a:r>
            <a:r>
              <a:rPr lang="ru-RU" dirty="0" smtClean="0"/>
              <a:t> </a:t>
            </a:r>
            <a:r>
              <a:rPr lang="ru-RU" dirty="0" err="1" smtClean="0"/>
              <a:t>громадян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Ситуація</a:t>
            </a:r>
            <a:r>
              <a:rPr lang="ru-RU" dirty="0" smtClean="0"/>
              <a:t> </a:t>
            </a:r>
            <a:r>
              <a:rPr lang="ru-RU" dirty="0" err="1" smtClean="0"/>
              <a:t>змінилася</a:t>
            </a:r>
            <a:r>
              <a:rPr lang="ru-RU" dirty="0" smtClean="0"/>
              <a:t> в 1978 р., коли в </a:t>
            </a:r>
            <a:r>
              <a:rPr lang="ru-RU" dirty="0" err="1" smtClean="0"/>
              <a:t>країні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оголошений</a:t>
            </a:r>
            <a:r>
              <a:rPr lang="ru-RU" dirty="0" smtClean="0"/>
              <a:t> </a:t>
            </a:r>
            <a:r>
              <a:rPr lang="ru-RU" dirty="0" err="1" smtClean="0"/>
              <a:t>новий</a:t>
            </a:r>
            <a:r>
              <a:rPr lang="ru-RU" dirty="0"/>
              <a:t> </a:t>
            </a:r>
            <a:r>
              <a:rPr lang="ru-RU" dirty="0" err="1" smtClean="0"/>
              <a:t>економічний</a:t>
            </a:r>
            <a:r>
              <a:rPr lang="ru-RU" dirty="0" smtClean="0"/>
              <a:t> курс «</a:t>
            </a:r>
            <a:r>
              <a:rPr lang="ru-RU" dirty="0" err="1" smtClean="0"/>
              <a:t>Реформи</a:t>
            </a:r>
            <a:r>
              <a:rPr lang="ru-RU" dirty="0" smtClean="0"/>
              <a:t> і </a:t>
            </a:r>
            <a:r>
              <a:rPr lang="ru-RU" dirty="0" err="1" smtClean="0"/>
              <a:t>відкритість</a:t>
            </a:r>
            <a:r>
              <a:rPr lang="ru-RU" dirty="0" smtClean="0"/>
              <a:t>». </a:t>
            </a:r>
            <a:r>
              <a:rPr lang="ru-RU" dirty="0" err="1" smtClean="0"/>
              <a:t>Унікальність</a:t>
            </a:r>
            <a:r>
              <a:rPr lang="ru-RU" dirty="0" smtClean="0"/>
              <a:t> </a:t>
            </a:r>
            <a:r>
              <a:rPr lang="ru-RU" dirty="0" err="1" smtClean="0"/>
              <a:t>перетворень</a:t>
            </a:r>
            <a:r>
              <a:rPr lang="ru-RU" dirty="0" smtClean="0"/>
              <a:t> </a:t>
            </a:r>
            <a:r>
              <a:rPr lang="ru-RU" dirty="0" err="1" smtClean="0"/>
              <a:t>полягала</a:t>
            </a:r>
            <a:r>
              <a:rPr lang="ru-RU" dirty="0" smtClean="0"/>
              <a:t> в тому, </a:t>
            </a:r>
            <a:r>
              <a:rPr lang="ru-RU" dirty="0" err="1" smtClean="0"/>
              <a:t>що</a:t>
            </a:r>
            <a:r>
              <a:rPr lang="ru-RU" dirty="0" smtClean="0"/>
              <a:t> Китай </a:t>
            </a:r>
            <a:r>
              <a:rPr lang="ru-RU" dirty="0" err="1" smtClean="0"/>
              <a:t>намагався</a:t>
            </a:r>
            <a:r>
              <a:rPr lang="ru-RU" dirty="0" smtClean="0"/>
              <a:t> </a:t>
            </a:r>
            <a:r>
              <a:rPr lang="ru-RU" dirty="0" err="1" smtClean="0"/>
              <a:t>поєднати</a:t>
            </a:r>
            <a:r>
              <a:rPr lang="ru-RU" dirty="0" smtClean="0"/>
              <a:t> командно-</a:t>
            </a:r>
            <a:r>
              <a:rPr lang="ru-RU" dirty="0" err="1" smtClean="0"/>
              <a:t>адміністративну</a:t>
            </a:r>
            <a:r>
              <a:rPr lang="ru-RU" dirty="0"/>
              <a:t> </a:t>
            </a:r>
            <a:r>
              <a:rPr lang="ru-RU" dirty="0" err="1" smtClean="0"/>
              <a:t>економічну</a:t>
            </a:r>
            <a:r>
              <a:rPr lang="ru-RU" dirty="0" smtClean="0"/>
              <a:t> систему, яка </a:t>
            </a:r>
            <a:r>
              <a:rPr lang="ru-RU" dirty="0" err="1" smtClean="0"/>
              <a:t>передбачає</a:t>
            </a:r>
            <a:r>
              <a:rPr lang="ru-RU" dirty="0" smtClean="0"/>
              <a:t> </a:t>
            </a:r>
            <a:r>
              <a:rPr lang="ru-RU" dirty="0" err="1" smtClean="0"/>
              <a:t>керівну</a:t>
            </a:r>
            <a:r>
              <a:rPr lang="ru-RU" dirty="0" smtClean="0"/>
              <a:t> роль </a:t>
            </a:r>
            <a:r>
              <a:rPr lang="ru-RU" dirty="0" err="1" smtClean="0"/>
              <a:t>Комуністичної</a:t>
            </a:r>
            <a:r>
              <a:rPr lang="ru-RU" dirty="0" smtClean="0"/>
              <a:t> </a:t>
            </a:r>
            <a:r>
              <a:rPr lang="ru-RU" dirty="0" err="1" smtClean="0"/>
              <a:t>партії</a:t>
            </a:r>
            <a:r>
              <a:rPr lang="ru-RU" dirty="0" smtClean="0"/>
              <a:t>,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ринковим</a:t>
            </a:r>
            <a:r>
              <a:rPr lang="ru-RU" dirty="0" smtClean="0"/>
              <a:t> </a:t>
            </a:r>
            <a:r>
              <a:rPr lang="ru-RU" dirty="0" err="1" smtClean="0"/>
              <a:t>господарюванням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9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Економічна реформа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1"/>
            <a:ext cx="8407127" cy="384502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чинників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забезпечили</a:t>
            </a:r>
            <a:r>
              <a:rPr lang="ru-RU" dirty="0" smtClean="0"/>
              <a:t> </a:t>
            </a:r>
            <a:r>
              <a:rPr lang="ru-RU" dirty="0" err="1" smtClean="0"/>
              <a:t>величезний</a:t>
            </a:r>
            <a:r>
              <a:rPr lang="ru-RU" dirty="0" smtClean="0"/>
              <a:t> </a:t>
            </a:r>
            <a:r>
              <a:rPr lang="ru-RU" dirty="0" err="1" smtClean="0"/>
              <a:t>економічний</a:t>
            </a:r>
            <a:r>
              <a:rPr lang="ru-RU" dirty="0" smtClean="0"/>
              <a:t> </a:t>
            </a:r>
            <a:r>
              <a:rPr lang="ru-RU" dirty="0" err="1" smtClean="0"/>
              <a:t>стрибок</a:t>
            </a:r>
            <a:r>
              <a:rPr lang="ru-RU" dirty="0" smtClean="0"/>
              <a:t> Китаю, </a:t>
            </a:r>
            <a:r>
              <a:rPr lang="ru-RU" dirty="0" err="1" smtClean="0"/>
              <a:t>основнимиє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:  </a:t>
            </a:r>
          </a:p>
          <a:p>
            <a:pPr marL="0" indent="0" algn="just">
              <a:buNone/>
            </a:pPr>
            <a:r>
              <a:rPr lang="ru-RU" dirty="0" smtClean="0"/>
              <a:t>1) на початковому </a:t>
            </a:r>
            <a:r>
              <a:rPr lang="ru-RU" dirty="0" err="1" smtClean="0"/>
              <a:t>етапі</a:t>
            </a:r>
            <a:r>
              <a:rPr lang="ru-RU" dirty="0" smtClean="0"/>
              <a:t> реформ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 smtClean="0"/>
              <a:t>переваг</a:t>
            </a:r>
            <a:r>
              <a:rPr lang="ru-RU" dirty="0" smtClean="0"/>
              <a:t> секторам, </a:t>
            </a:r>
            <a:r>
              <a:rPr lang="ru-RU" dirty="0" err="1" smtClean="0"/>
              <a:t>які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забезпечили</a:t>
            </a:r>
            <a:r>
              <a:rPr lang="ru-RU" dirty="0" smtClean="0"/>
              <a:t> </a:t>
            </a:r>
            <a:r>
              <a:rPr lang="ru-RU" dirty="0" err="1" smtClean="0"/>
              <a:t>швидке</a:t>
            </a:r>
            <a:r>
              <a:rPr lang="ru-RU" dirty="0" smtClean="0"/>
              <a:t> </a:t>
            </a:r>
            <a:r>
              <a:rPr lang="ru-RU" dirty="0" err="1" smtClean="0"/>
              <a:t>зростання</a:t>
            </a:r>
            <a:r>
              <a:rPr lang="ru-RU" dirty="0" smtClean="0"/>
              <a:t> (</a:t>
            </a:r>
            <a:r>
              <a:rPr lang="ru-RU" dirty="0" err="1" smtClean="0"/>
              <a:t>харчова</a:t>
            </a:r>
            <a:r>
              <a:rPr lang="ru-RU" dirty="0" smtClean="0"/>
              <a:t>, легка); </a:t>
            </a:r>
          </a:p>
          <a:p>
            <a:pPr marL="0" indent="0" algn="just">
              <a:buNone/>
            </a:pPr>
            <a:r>
              <a:rPr lang="ru-RU" dirty="0" smtClean="0"/>
              <a:t>2)</a:t>
            </a:r>
            <a:r>
              <a:rPr lang="ru-RU" dirty="0" err="1" smtClean="0"/>
              <a:t>активне</a:t>
            </a:r>
            <a:r>
              <a:rPr lang="ru-RU" dirty="0" smtClean="0"/>
              <a:t> </a:t>
            </a:r>
            <a:r>
              <a:rPr lang="ru-RU" dirty="0" err="1" smtClean="0"/>
              <a:t>залучення</a:t>
            </a:r>
            <a:r>
              <a:rPr lang="ru-RU" dirty="0" smtClean="0"/>
              <a:t> </a:t>
            </a:r>
            <a:r>
              <a:rPr lang="ru-RU" dirty="0" err="1" smtClean="0"/>
              <a:t>іноземних</a:t>
            </a:r>
            <a:r>
              <a:rPr lang="ru-RU" dirty="0"/>
              <a:t> </a:t>
            </a:r>
            <a:r>
              <a:rPr lang="ru-RU" dirty="0" err="1" smtClean="0"/>
              <a:t>інвестицій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3) передача </a:t>
            </a:r>
            <a:r>
              <a:rPr lang="ru-RU" dirty="0" err="1" smtClean="0"/>
              <a:t>землі</a:t>
            </a:r>
            <a:r>
              <a:rPr lang="ru-RU" dirty="0" smtClean="0"/>
              <a:t> в </a:t>
            </a:r>
            <a:r>
              <a:rPr lang="ru-RU" dirty="0" err="1" smtClean="0"/>
              <a:t>користування</a:t>
            </a:r>
            <a:r>
              <a:rPr lang="ru-RU" dirty="0" smtClean="0"/>
              <a:t> </a:t>
            </a:r>
            <a:r>
              <a:rPr lang="ru-RU" dirty="0" err="1" smtClean="0"/>
              <a:t>індивідуальним</a:t>
            </a:r>
            <a:r>
              <a:rPr lang="ru-RU" dirty="0" smtClean="0"/>
              <a:t> </a:t>
            </a:r>
            <a:r>
              <a:rPr lang="ru-RU" dirty="0" err="1" smtClean="0"/>
              <a:t>господарствам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4)</a:t>
            </a: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 smtClean="0"/>
              <a:t>ефективної</a:t>
            </a:r>
            <a:r>
              <a:rPr lang="ru-RU" dirty="0" smtClean="0"/>
              <a:t> </a:t>
            </a:r>
            <a:r>
              <a:rPr lang="ru-RU" dirty="0" err="1" smtClean="0"/>
              <a:t>регіональної</a:t>
            </a:r>
            <a:r>
              <a:rPr lang="ru-RU" dirty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 з передачею широких </a:t>
            </a:r>
            <a:r>
              <a:rPr lang="ru-RU" dirty="0" err="1" smtClean="0"/>
              <a:t>повноважень</a:t>
            </a:r>
            <a:r>
              <a:rPr lang="ru-RU" dirty="0" smtClean="0"/>
              <a:t> у </a:t>
            </a:r>
            <a:r>
              <a:rPr lang="ru-RU" dirty="0" err="1" smtClean="0"/>
              <a:t>господарюванні</a:t>
            </a:r>
            <a:r>
              <a:rPr lang="ru-RU" dirty="0" smtClean="0"/>
              <a:t> </a:t>
            </a:r>
            <a:r>
              <a:rPr lang="ru-RU" dirty="0" err="1" smtClean="0"/>
              <a:t>місцевій</a:t>
            </a:r>
            <a:r>
              <a:rPr lang="ru-RU" dirty="0" smtClean="0"/>
              <a:t> </a:t>
            </a:r>
            <a:r>
              <a:rPr lang="ru-RU" dirty="0" err="1" smtClean="0"/>
              <a:t>владі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5) </a:t>
            </a:r>
            <a:r>
              <a:rPr lang="ru-RU" dirty="0" err="1" smtClean="0"/>
              <a:t>політична</a:t>
            </a:r>
            <a:r>
              <a:rPr lang="ru-RU" dirty="0" smtClean="0"/>
              <a:t>, </a:t>
            </a:r>
            <a:r>
              <a:rPr lang="ru-RU" dirty="0" err="1" smtClean="0"/>
              <a:t>соціальна</a:t>
            </a:r>
            <a:r>
              <a:rPr lang="ru-RU" dirty="0" smtClean="0"/>
              <a:t> та </a:t>
            </a:r>
            <a:r>
              <a:rPr lang="ru-RU" dirty="0" err="1" smtClean="0"/>
              <a:t>фінансова</a:t>
            </a:r>
            <a:r>
              <a:rPr lang="ru-RU" dirty="0" smtClean="0"/>
              <a:t> </a:t>
            </a:r>
            <a:r>
              <a:rPr lang="ru-RU" dirty="0" err="1" smtClean="0"/>
              <a:t>стабільність</a:t>
            </a:r>
            <a:r>
              <a:rPr lang="ru-RU" dirty="0" smtClean="0"/>
              <a:t> у </a:t>
            </a:r>
            <a:r>
              <a:rPr lang="ru-RU" dirty="0" err="1" smtClean="0"/>
              <a:t>країні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6) </a:t>
            </a:r>
            <a:r>
              <a:rPr lang="ru-RU" dirty="0" err="1" smtClean="0"/>
              <a:t>працелюбність</a:t>
            </a:r>
            <a:r>
              <a:rPr lang="ru-RU" dirty="0" smtClean="0"/>
              <a:t> та </a:t>
            </a:r>
            <a:r>
              <a:rPr lang="ru-RU" dirty="0" err="1" smtClean="0"/>
              <a:t>старанність</a:t>
            </a:r>
            <a:r>
              <a:rPr lang="ru-RU" dirty="0" smtClean="0"/>
              <a:t> </a:t>
            </a:r>
            <a:r>
              <a:rPr lang="ru-RU" dirty="0" err="1" smtClean="0"/>
              <a:t>китайців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35" y="4869160"/>
            <a:ext cx="3672408" cy="181779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91608"/>
            <a:ext cx="3672408" cy="181779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Китай – індустріально – аграрна країна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8910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02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ЕЛЕКТРОЕНЕРГЕТИКА – І місце в світі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9723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709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ГЕС </a:t>
            </a:r>
            <a:r>
              <a:rPr lang="uk-UA" b="1" dirty="0" err="1" smtClean="0"/>
              <a:t>р.Янцзи</a:t>
            </a: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920880" cy="468930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dirty="0" smtClean="0"/>
              <a:t>Металургія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059016" cy="48531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Китай </a:t>
            </a:r>
            <a:r>
              <a:rPr lang="ru-RU" dirty="0" err="1" smtClean="0"/>
              <a:t>виробляє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800 млн т </a:t>
            </a:r>
            <a:r>
              <a:rPr lang="ru-RU" dirty="0" err="1" smtClean="0"/>
              <a:t>сталі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половини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світового</a:t>
            </a:r>
            <a:r>
              <a:rPr lang="ru-RU" dirty="0" smtClean="0"/>
              <a:t> </a:t>
            </a:r>
            <a:r>
              <a:rPr lang="ru-RU" dirty="0" err="1" smtClean="0"/>
              <a:t>обсягу</a:t>
            </a:r>
            <a:r>
              <a:rPr lang="ru-RU" dirty="0" smtClean="0"/>
              <a:t>. </a:t>
            </a:r>
            <a:r>
              <a:rPr lang="ru-RU" dirty="0" err="1" smtClean="0"/>
              <a:t>Більшість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 </a:t>
            </a:r>
            <a:r>
              <a:rPr lang="ru-RU" dirty="0" err="1" smtClean="0"/>
              <a:t>чор</a:t>
            </a:r>
            <a:r>
              <a:rPr lang="ru-RU" dirty="0" smtClean="0"/>
              <a:t> </a:t>
            </a:r>
            <a:r>
              <a:rPr lang="ru-RU" dirty="0" err="1" smtClean="0"/>
              <a:t>ної</a:t>
            </a:r>
            <a:r>
              <a:rPr lang="ru-RU" dirty="0" smtClean="0"/>
              <a:t> </a:t>
            </a:r>
            <a:r>
              <a:rPr lang="ru-RU" dirty="0" err="1" smtClean="0"/>
              <a:t>металургії</a:t>
            </a:r>
            <a:r>
              <a:rPr lang="ru-RU" dirty="0" smtClean="0"/>
              <a:t> </a:t>
            </a:r>
            <a:r>
              <a:rPr lang="ru-RU" dirty="0" err="1" smtClean="0"/>
              <a:t>випускають</a:t>
            </a:r>
            <a:r>
              <a:rPr lang="ru-RU" dirty="0" smtClean="0"/>
              <a:t> на </a:t>
            </a:r>
            <a:r>
              <a:rPr lang="ru-RU" dirty="0" err="1" smtClean="0"/>
              <a:t>металургійних</a:t>
            </a:r>
            <a:r>
              <a:rPr lang="ru-RU" dirty="0" smtClean="0"/>
              <a:t> </a:t>
            </a:r>
            <a:r>
              <a:rPr lang="ru-RU" dirty="0" err="1" smtClean="0"/>
              <a:t>комбінатах</a:t>
            </a:r>
            <a:r>
              <a:rPr lang="ru-RU" dirty="0" smtClean="0"/>
              <a:t> </a:t>
            </a:r>
            <a:r>
              <a:rPr lang="ru-RU" dirty="0" err="1" smtClean="0"/>
              <a:t>повного</a:t>
            </a:r>
            <a:r>
              <a:rPr lang="ru-RU" dirty="0" smtClean="0"/>
              <a:t> циклу. </a:t>
            </a:r>
            <a:r>
              <a:rPr lang="ru-RU" dirty="0" err="1" smtClean="0"/>
              <a:t>Найбільші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працюють</a:t>
            </a:r>
            <a:r>
              <a:rPr lang="ru-RU" dirty="0" smtClean="0"/>
              <a:t> у </a:t>
            </a:r>
            <a:r>
              <a:rPr lang="ru-RU" dirty="0" err="1" smtClean="0"/>
              <a:t>містах</a:t>
            </a:r>
            <a:r>
              <a:rPr lang="ru-RU" dirty="0" smtClean="0"/>
              <a:t> </a:t>
            </a:r>
            <a:r>
              <a:rPr lang="ru-RU" dirty="0" err="1" smtClean="0"/>
              <a:t>Аньшан</a:t>
            </a:r>
            <a:r>
              <a:rPr lang="ru-RU" dirty="0" smtClean="0"/>
              <a:t>, </a:t>
            </a:r>
            <a:r>
              <a:rPr lang="ru-RU" dirty="0" err="1" smtClean="0"/>
              <a:t>Далян</a:t>
            </a:r>
            <a:r>
              <a:rPr lang="ru-RU" dirty="0" smtClean="0"/>
              <a:t>, </a:t>
            </a:r>
            <a:r>
              <a:rPr lang="ru-RU" dirty="0" err="1" smtClean="0"/>
              <a:t>Фушунь</a:t>
            </a:r>
            <a:r>
              <a:rPr lang="ru-RU" dirty="0" smtClean="0"/>
              <a:t>, </a:t>
            </a:r>
            <a:r>
              <a:rPr lang="ru-RU" dirty="0" err="1" smtClean="0"/>
              <a:t>Тяньцзінь</a:t>
            </a:r>
            <a:r>
              <a:rPr lang="ru-RU" dirty="0" smtClean="0"/>
              <a:t>, </a:t>
            </a:r>
            <a:r>
              <a:rPr lang="ru-RU" dirty="0" err="1" smtClean="0"/>
              <a:t>Таншань</a:t>
            </a:r>
            <a:r>
              <a:rPr lang="ru-RU" dirty="0" smtClean="0"/>
              <a:t>, Шанхай. У </a:t>
            </a:r>
            <a:r>
              <a:rPr lang="ru-RU" dirty="0" err="1" smtClean="0"/>
              <a:t>кольоровій</a:t>
            </a:r>
            <a:r>
              <a:rPr lang="ru-RU" dirty="0" smtClean="0"/>
              <a:t> </a:t>
            </a:r>
            <a:r>
              <a:rPr lang="ru-RU" dirty="0" err="1" smtClean="0"/>
              <a:t>металургії</a:t>
            </a:r>
            <a:r>
              <a:rPr lang="ru-RU" dirty="0" smtClean="0"/>
              <a:t> Китай є </a:t>
            </a:r>
            <a:r>
              <a:rPr lang="ru-RU" dirty="0" err="1" smtClean="0"/>
              <a:t>потужним</a:t>
            </a:r>
            <a:r>
              <a:rPr lang="ru-RU" dirty="0" smtClean="0"/>
              <a:t> </a:t>
            </a:r>
            <a:r>
              <a:rPr lang="ru-RU" dirty="0" err="1" smtClean="0"/>
              <a:t>виробником</a:t>
            </a:r>
            <a:r>
              <a:rPr lang="ru-RU" dirty="0" smtClean="0"/>
              <a:t> </a:t>
            </a:r>
            <a:r>
              <a:rPr lang="ru-RU" dirty="0" err="1" smtClean="0"/>
              <a:t>міді</a:t>
            </a:r>
            <a:r>
              <a:rPr lang="ru-RU" dirty="0" smtClean="0"/>
              <a:t>, цинку, </a:t>
            </a:r>
            <a:r>
              <a:rPr lang="ru-RU" dirty="0" err="1" smtClean="0"/>
              <a:t>свинцю</a:t>
            </a:r>
            <a:r>
              <a:rPr lang="ru-RU" dirty="0" smtClean="0"/>
              <a:t>, олова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350" y="1738745"/>
            <a:ext cx="2304256" cy="160020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05" y="3933056"/>
            <a:ext cx="2248838" cy="173355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58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І місце за виробництвом алюмінію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344816" cy="4552215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Машинобудування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6048672" cy="50691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 smtClean="0"/>
              <a:t>машинобудівної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 </a:t>
            </a:r>
            <a:r>
              <a:rPr lang="ru-RU" dirty="0" err="1" smtClean="0"/>
              <a:t>включає</a:t>
            </a:r>
            <a:r>
              <a:rPr lang="ru-RU" dirty="0" smtClean="0"/>
              <a:t> </a:t>
            </a:r>
            <a:r>
              <a:rPr lang="ru-RU" dirty="0" err="1" smtClean="0"/>
              <a:t>різноманітні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машин, </a:t>
            </a:r>
            <a:r>
              <a:rPr lang="ru-RU" dirty="0" err="1" smtClean="0"/>
              <a:t>приладів</a:t>
            </a:r>
            <a:r>
              <a:rPr lang="ru-RU" dirty="0" smtClean="0"/>
              <a:t>, </a:t>
            </a:r>
            <a:r>
              <a:rPr lang="ru-RU" dirty="0" err="1" smtClean="0"/>
              <a:t>обладнання</a:t>
            </a:r>
            <a:r>
              <a:rPr lang="ru-RU" dirty="0" smtClean="0"/>
              <a:t>, </a:t>
            </a:r>
            <a:r>
              <a:rPr lang="ru-RU" dirty="0" err="1" smtClean="0"/>
              <a:t>тракторів</a:t>
            </a:r>
            <a:r>
              <a:rPr lang="ru-RU" dirty="0" smtClean="0"/>
              <a:t>, </a:t>
            </a:r>
            <a:r>
              <a:rPr lang="ru-RU" dirty="0" err="1" smtClean="0"/>
              <a:t>автомобілів</a:t>
            </a:r>
            <a:r>
              <a:rPr lang="ru-RU" dirty="0" smtClean="0"/>
              <a:t>, суден, </a:t>
            </a:r>
            <a:r>
              <a:rPr lang="ru-RU" dirty="0" err="1" smtClean="0"/>
              <a:t>верстатів</a:t>
            </a:r>
            <a:r>
              <a:rPr lang="ru-RU" dirty="0" smtClean="0"/>
              <a:t>, </a:t>
            </a:r>
            <a:r>
              <a:rPr lang="ru-RU" dirty="0" err="1" smtClean="0"/>
              <a:t>комп’ютерів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 (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53 тис. </a:t>
            </a:r>
            <a:r>
              <a:rPr lang="ru-RU" dirty="0" err="1" smtClean="0"/>
              <a:t>найменувань</a:t>
            </a:r>
            <a:r>
              <a:rPr lang="ru-RU" dirty="0" smtClean="0"/>
              <a:t>). </a:t>
            </a:r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десятиліть</a:t>
            </a:r>
            <a:r>
              <a:rPr lang="ru-RU" dirty="0" smtClean="0"/>
              <a:t> Китай </a:t>
            </a:r>
            <a:r>
              <a:rPr lang="ru-RU" dirty="0" err="1" smtClean="0"/>
              <a:t>випередив</a:t>
            </a:r>
            <a:r>
              <a:rPr lang="ru-RU" dirty="0" smtClean="0"/>
              <a:t> </a:t>
            </a:r>
            <a:r>
              <a:rPr lang="ru-RU" dirty="0" err="1" smtClean="0"/>
              <a:t>традиційних</a:t>
            </a:r>
            <a:r>
              <a:rPr lang="ru-RU" dirty="0" smtClean="0"/>
              <a:t> </a:t>
            </a:r>
            <a:r>
              <a:rPr lang="ru-RU" dirty="0" err="1" smtClean="0"/>
              <a:t>лідерів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виробників</a:t>
            </a:r>
            <a:r>
              <a:rPr lang="ru-RU" dirty="0" smtClean="0"/>
              <a:t> </a:t>
            </a:r>
            <a:r>
              <a:rPr lang="ru-RU" dirty="0" err="1" smtClean="0"/>
              <a:t>автомобілів</a:t>
            </a:r>
            <a:r>
              <a:rPr lang="ru-RU" dirty="0" smtClean="0"/>
              <a:t>, таких як </a:t>
            </a:r>
            <a:r>
              <a:rPr lang="ru-RU" dirty="0" err="1" smtClean="0"/>
              <a:t>Франція</a:t>
            </a:r>
            <a:r>
              <a:rPr lang="ru-RU" dirty="0" smtClean="0"/>
              <a:t>, </a:t>
            </a:r>
            <a:r>
              <a:rPr lang="ru-RU" dirty="0" err="1" smtClean="0"/>
              <a:t>Німеччина,США</a:t>
            </a:r>
            <a:r>
              <a:rPr lang="ru-RU" dirty="0" smtClean="0"/>
              <a:t>, </a:t>
            </a:r>
            <a:r>
              <a:rPr lang="ru-RU" dirty="0" err="1" smtClean="0"/>
              <a:t>Японія</a:t>
            </a:r>
            <a:r>
              <a:rPr lang="ru-RU" dirty="0" smtClean="0"/>
              <a:t>, та з 2009 р. </a:t>
            </a:r>
            <a:r>
              <a:rPr lang="ru-RU" dirty="0" err="1" smtClean="0"/>
              <a:t>тримає</a:t>
            </a:r>
            <a:r>
              <a:rPr lang="ru-RU" dirty="0" smtClean="0"/>
              <a:t> </a:t>
            </a:r>
            <a:r>
              <a:rPr lang="ru-RU" dirty="0" err="1" smtClean="0"/>
              <a:t>світову</a:t>
            </a:r>
            <a:r>
              <a:rPr lang="ru-RU" dirty="0" smtClean="0"/>
              <a:t> </a:t>
            </a:r>
            <a:r>
              <a:rPr lang="ru-RU" dirty="0" err="1" smtClean="0"/>
              <a:t>першість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6" y="1628800"/>
            <a:ext cx="2527903" cy="216024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6" y="4149080"/>
            <a:ext cx="2527903" cy="185243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0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0000"/>
      </a:dk1>
      <a:lt1>
        <a:srgbClr val="92D050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457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Китай: господарство</vt:lpstr>
      <vt:lpstr>В недалекому минулому Китай був аграрною країною</vt:lpstr>
      <vt:lpstr>Економічна реформа</vt:lpstr>
      <vt:lpstr>Китай – індустріально – аграрна країна</vt:lpstr>
      <vt:lpstr>ЕЛЕКТРОЕНЕРГЕТИКА – І місце в світі</vt:lpstr>
      <vt:lpstr>ГЕС р.Янцзи</vt:lpstr>
      <vt:lpstr>Металургія</vt:lpstr>
      <vt:lpstr>І місце за виробництвом алюмінію</vt:lpstr>
      <vt:lpstr>Машинобудування</vt:lpstr>
      <vt:lpstr>Презентация PowerPoint</vt:lpstr>
      <vt:lpstr>Сільське господарство</vt:lpstr>
      <vt:lpstr>Сільське господарство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Китай: господарство</dc:title>
  <dc:creator>Закликовська А.В.</dc:creator>
  <cp:lastModifiedBy>Закликовська А.В.</cp:lastModifiedBy>
  <cp:revision>7</cp:revision>
  <dcterms:created xsi:type="dcterms:W3CDTF">2019-02-17T16:57:11Z</dcterms:created>
  <dcterms:modified xsi:type="dcterms:W3CDTF">2019-02-17T18:03:17Z</dcterms:modified>
</cp:coreProperties>
</file>