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5" r:id="rId2"/>
    <p:sldId id="281" r:id="rId3"/>
    <p:sldId id="29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2" r:id="rId14"/>
    <p:sldId id="294" r:id="rId15"/>
    <p:sldId id="293" r:id="rId16"/>
    <p:sldId id="295" r:id="rId17"/>
    <p:sldId id="296" r:id="rId18"/>
    <p:sldId id="297" r:id="rId19"/>
    <p:sldId id="298" r:id="rId20"/>
    <p:sldId id="299" r:id="rId21"/>
    <p:sldId id="300" r:id="rId22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6" autoAdjust="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58E881-8F36-4D04-A67C-66AC9B0A17C1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0F946D-7971-428B-B109-CA916F030DD0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7679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ображення 8" descr="Сонце сходить із-за вкритих травою гір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Прямокутник 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Прямокутник 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uk-UA" noProof="0" smtClean="0"/>
              <a:t>Зразок підзаголовка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Альтернативний 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B46730B-A84A-4A3F-B27E-34B94997B0B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 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26991E-A95B-413F-A365-7B5FD06583B7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B86B0D-45BB-4568-BE6B-9A04C8295A45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51821E-B0A4-444C-BB62-A92F86413C1F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B1C19E-0816-403C-8F99-DB1BB82D832E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1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Прямокутник 2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>
              <a:defRPr sz="5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2B15D5-8CC9-4E43-BCD3-A6A22F86ED19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Альтернативний заголовок розділу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8A786AC-7058-4C18-AEB4-7A5578E5BD70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601925-33FC-4245-8554-12FAC11B0E98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8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34D48D-AC6B-473C-80D9-78B3F46AB144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CC26CA-E209-4B85-8EEE-D2584DDD6CE8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2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1B70B3A-314B-4218-BFE9-DFC58D4910E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7F32DD-01FB-4F79-AA81-CE458443551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7" name="Прямокутник 3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341120" y="6614494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8" name="Прямокутник 5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4" name="Місце для дати 6"/>
          <p:cNvSpPr>
            <a:spLocks noGrp="1"/>
          </p:cNvSpPr>
          <p:nvPr>
            <p:ph type="dt" sz="half" idx="2"/>
          </p:nvPr>
        </p:nvSpPr>
        <p:spPr>
          <a:xfrm>
            <a:off x="8875776" y="6614494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FCD60325-FEE9-43FD-99B5-B84369D9A09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 7"/>
          <p:cNvSpPr>
            <a:spLocks noGrp="1"/>
          </p:cNvSpPr>
          <p:nvPr>
            <p:ph type="sldNum" sz="quarter" idx="4"/>
          </p:nvPr>
        </p:nvSpPr>
        <p:spPr>
          <a:xfrm>
            <a:off x="10210800" y="6614494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550059" y="5096814"/>
            <a:ext cx="11088710" cy="1143000"/>
          </a:xfrm>
        </p:spPr>
        <p:txBody>
          <a:bodyPr rtlCol="0">
            <a:noAutofit/>
          </a:bodyPr>
          <a:lstStyle/>
          <a:p>
            <a:r>
              <a:rPr lang="ru-RU" sz="4400" b="1" dirty="0" err="1"/>
              <a:t>Японія</a:t>
            </a:r>
            <a:r>
              <a:rPr lang="ru-RU" sz="4400" b="1" dirty="0"/>
              <a:t>: ЕГП, природно-</a:t>
            </a:r>
            <a:r>
              <a:rPr lang="ru-RU" sz="4400" b="1" dirty="0" err="1"/>
              <a:t>ресурсний</a:t>
            </a:r>
            <a:r>
              <a:rPr lang="ru-RU" sz="4400" b="1" dirty="0"/>
              <a:t> </a:t>
            </a:r>
            <a:r>
              <a:rPr lang="ru-RU" sz="4400" b="1" dirty="0" err="1"/>
              <a:t>потенціал</a:t>
            </a:r>
            <a:r>
              <a:rPr lang="ru-RU" sz="4400" b="1" dirty="0"/>
              <a:t>, </a:t>
            </a:r>
            <a:r>
              <a:rPr lang="ru-RU" sz="4400" b="1" dirty="0" err="1"/>
              <a:t>населення</a:t>
            </a:r>
            <a:r>
              <a:rPr lang="ru-RU" sz="4400" b="1" dirty="0"/>
              <a:t>. </a:t>
            </a:r>
            <a:r>
              <a:rPr lang="ru-RU" sz="4400" b="1" dirty="0" err="1"/>
              <a:t>Господарство</a:t>
            </a:r>
            <a:endParaRPr lang="uk-UA" sz="4400" b="1" dirty="0"/>
          </a:p>
        </p:txBody>
      </p:sp>
      <p:sp>
        <p:nvSpPr>
          <p:cNvPr id="4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1522413" y="6375042"/>
            <a:ext cx="9144002" cy="330558"/>
          </a:xfrm>
        </p:spPr>
        <p:txBody>
          <a:bodyPr rtlCol="0">
            <a:noAutofit/>
          </a:bodyPr>
          <a:lstStyle/>
          <a:p>
            <a:pPr rtl="0"/>
            <a:r>
              <a:rPr lang="uk-UA" sz="2800" b="1" dirty="0" smtClean="0"/>
              <a:t>Географія 10 клас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95" y="5039362"/>
            <a:ext cx="11880205" cy="1233424"/>
          </a:xfrm>
        </p:spPr>
        <p:txBody>
          <a:bodyPr>
            <a:normAutofit fontScale="90000"/>
          </a:bodyPr>
          <a:lstStyle/>
          <a:p>
            <a:pPr algn="just"/>
            <a:r>
              <a:rPr lang="uk-UA" dirty="0"/>
              <a:t>Економічна модель, яку використовують у Японії, має назву «</a:t>
            </a:r>
            <a:r>
              <a:rPr lang="uk-UA" b="1" dirty="0">
                <a:solidFill>
                  <a:srgbClr val="C00000"/>
                </a:solidFill>
              </a:rPr>
              <a:t>ієрархічний </a:t>
            </a:r>
            <a:r>
              <a:rPr lang="uk-UA" b="1" dirty="0" smtClean="0">
                <a:solidFill>
                  <a:srgbClr val="C00000"/>
                </a:solidFill>
              </a:rPr>
              <a:t>корпоративізм</a:t>
            </a:r>
            <a:r>
              <a:rPr lang="uk-UA" dirty="0"/>
              <a:t>». Її </a:t>
            </a:r>
            <a:r>
              <a:rPr lang="uk-UA" dirty="0" smtClean="0"/>
              <a:t>сутність базується </a:t>
            </a:r>
            <a:r>
              <a:rPr lang="uk-UA" dirty="0"/>
              <a:t>на активній участі держави в економіці </a:t>
            </a:r>
            <a:r>
              <a:rPr lang="uk-UA" dirty="0" smtClean="0"/>
              <a:t>країни</a:t>
            </a:r>
            <a:r>
              <a:rPr lang="uk-UA" dirty="0"/>
              <a:t>. Тісні зв’язки між урядом, банками та основ ними корпораціями </a:t>
            </a:r>
            <a:r>
              <a:rPr lang="uk-UA" dirty="0" smtClean="0"/>
              <a:t>дозволяють розробити стратегію «продуманого </a:t>
            </a:r>
            <a:r>
              <a:rPr lang="uk-UA" dirty="0"/>
              <a:t>планування» економічного розвитку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6820523" y="629509"/>
            <a:ext cx="50067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solidFill>
                  <a:srgbClr val="0070C0"/>
                </a:solidFill>
              </a:rPr>
              <a:t>Промислово-фінансові </a:t>
            </a:r>
            <a:r>
              <a:rPr lang="uk-UA" sz="2400" b="1" dirty="0">
                <a:solidFill>
                  <a:srgbClr val="0070C0"/>
                </a:solidFill>
              </a:rPr>
              <a:t>групи </a:t>
            </a:r>
            <a:r>
              <a:rPr lang="uk-UA" sz="2400" b="1" dirty="0" smtClean="0">
                <a:solidFill>
                  <a:srgbClr val="0070C0"/>
                </a:solidFill>
              </a:rPr>
              <a:t>—</a:t>
            </a:r>
            <a:r>
              <a:rPr lang="uk-UA" sz="2400" b="1" i="1" dirty="0" smtClean="0">
                <a:solidFill>
                  <a:srgbClr val="C00000"/>
                </a:solidFill>
              </a:rPr>
              <a:t>КЕЙРЕЦУ</a:t>
            </a:r>
            <a:r>
              <a:rPr lang="uk-UA" sz="2400" b="1" dirty="0" smtClean="0">
                <a:solidFill>
                  <a:srgbClr val="0070C0"/>
                </a:solidFill>
              </a:rPr>
              <a:t>. Вони відрізняються </a:t>
            </a:r>
            <a:r>
              <a:rPr lang="uk-UA" sz="2400" b="1" dirty="0">
                <a:solidFill>
                  <a:srgbClr val="0070C0"/>
                </a:solidFill>
              </a:rPr>
              <a:t>високою конкурентоспроможністю за рахунок </a:t>
            </a:r>
            <a:r>
              <a:rPr lang="uk-UA" sz="2400" b="1" dirty="0" smtClean="0">
                <a:solidFill>
                  <a:srgbClr val="0070C0"/>
                </a:solidFill>
              </a:rPr>
              <a:t>установлення довготривалих </a:t>
            </a:r>
            <a:r>
              <a:rPr lang="uk-UA" sz="2400" b="1" dirty="0">
                <a:solidFill>
                  <a:srgbClr val="0070C0"/>
                </a:solidFill>
              </a:rPr>
              <a:t>стійких </a:t>
            </a:r>
            <a:r>
              <a:rPr lang="uk-UA" sz="2400" b="1" dirty="0" err="1">
                <a:solidFill>
                  <a:srgbClr val="0070C0"/>
                </a:solidFill>
              </a:rPr>
              <a:t>зв’язків</a:t>
            </a:r>
            <a:r>
              <a:rPr lang="uk-UA" sz="2400" b="1" dirty="0">
                <a:solidFill>
                  <a:srgbClr val="0070C0"/>
                </a:solidFill>
              </a:rPr>
              <a:t> між </a:t>
            </a:r>
            <a:r>
              <a:rPr lang="uk-UA" sz="2400" b="1" dirty="0" smtClean="0">
                <a:solidFill>
                  <a:srgbClr val="0070C0"/>
                </a:solidFill>
              </a:rPr>
              <a:t>підприємствами</a:t>
            </a:r>
            <a:r>
              <a:rPr lang="uk-UA" sz="2400" b="1" dirty="0">
                <a:solidFill>
                  <a:srgbClr val="0070C0"/>
                </a:solidFill>
              </a:rPr>
              <a:t>. Зі 100 найбільших промислових </a:t>
            </a:r>
            <a:r>
              <a:rPr lang="uk-UA" sz="2400" b="1" dirty="0" smtClean="0">
                <a:solidFill>
                  <a:srgbClr val="0070C0"/>
                </a:solidFill>
              </a:rPr>
              <a:t>фірм Японії </a:t>
            </a:r>
            <a:r>
              <a:rPr lang="uk-UA" sz="2400" b="1" dirty="0">
                <a:solidFill>
                  <a:srgbClr val="0070C0"/>
                </a:solidFill>
              </a:rPr>
              <a:t>70 є членами тієї чи іншої </a:t>
            </a:r>
            <a:r>
              <a:rPr lang="uk-UA" sz="2400" b="1" dirty="0" err="1">
                <a:solidFill>
                  <a:srgbClr val="0070C0"/>
                </a:solidFill>
              </a:rPr>
              <a:t>кейрецу</a:t>
            </a:r>
            <a:endParaRPr lang="uk-UA" sz="24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88" y="415118"/>
            <a:ext cx="6210144" cy="3434086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7639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881" y="4677242"/>
            <a:ext cx="7465102" cy="1543988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/>
              <a:t>Японські ТНК, на відміну від </a:t>
            </a:r>
            <a:r>
              <a:rPr lang="uk-UA" b="1" dirty="0" smtClean="0"/>
              <a:t>американських </a:t>
            </a:r>
            <a:r>
              <a:rPr lang="uk-UA" b="1" dirty="0"/>
              <a:t>та європейських, спеціалізуються </a:t>
            </a:r>
            <a:r>
              <a:rPr lang="uk-UA" b="1" dirty="0" smtClean="0"/>
              <a:t>переважно </a:t>
            </a:r>
            <a:r>
              <a:rPr lang="uk-UA" b="1" dirty="0"/>
              <a:t>на виробництві промислової </a:t>
            </a:r>
            <a:r>
              <a:rPr lang="uk-UA" b="1" dirty="0" smtClean="0"/>
              <a:t>продукції, зокрема </a:t>
            </a:r>
            <a:r>
              <a:rPr lang="uk-UA" b="1" dirty="0"/>
              <a:t>автомобілебудуванні та електроніці (</a:t>
            </a:r>
            <a:r>
              <a:rPr lang="uk-UA" b="1" dirty="0" smtClean="0"/>
              <a:t>наприклад </a:t>
            </a:r>
            <a:r>
              <a:rPr lang="uk-UA" b="1" dirty="0"/>
              <a:t>«</a:t>
            </a:r>
            <a:r>
              <a:rPr lang="uk-UA" b="1" dirty="0" err="1"/>
              <a:t>Тойота</a:t>
            </a:r>
            <a:r>
              <a:rPr lang="uk-UA" b="1" dirty="0"/>
              <a:t>», «</a:t>
            </a:r>
            <a:r>
              <a:rPr lang="uk-UA" b="1" dirty="0" err="1"/>
              <a:t>Хонда</a:t>
            </a:r>
            <a:r>
              <a:rPr lang="uk-UA" b="1" dirty="0"/>
              <a:t>», «</a:t>
            </a:r>
            <a:r>
              <a:rPr lang="uk-UA" b="1" dirty="0" err="1"/>
              <a:t>Хитачі</a:t>
            </a:r>
            <a:r>
              <a:rPr lang="uk-UA" b="1" dirty="0"/>
              <a:t>», «Соні»)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61" y="109849"/>
            <a:ext cx="5804630" cy="284078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6250" y="109849"/>
            <a:ext cx="3806019" cy="5931499"/>
          </a:xfrm>
          <a:prstGeom prst="rect">
            <a:avLst/>
          </a:prstGeom>
          <a:effectLst>
            <a:glow rad="127000">
              <a:schemeClr val="bg1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0543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9903"/>
            <a:ext cx="12192000" cy="764498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>
                <a:solidFill>
                  <a:schemeClr val="accent6"/>
                </a:solidFill>
              </a:rPr>
              <a:t>Домінуючі складові третинного сектору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3485" y="788186"/>
            <a:ext cx="9509760" cy="4127627"/>
          </a:xfrm>
        </p:spPr>
        <p:txBody>
          <a:bodyPr/>
          <a:lstStyle/>
          <a:p>
            <a:pPr marL="45720" indent="0">
              <a:buNone/>
            </a:pPr>
            <a:r>
              <a:rPr lang="uk-UA" b="1" dirty="0"/>
              <a:t>У Японії набули розвитку всі види діяльності у сфері послуг, </a:t>
            </a:r>
            <a:r>
              <a:rPr lang="uk-UA" b="1" dirty="0" smtClean="0"/>
              <a:t>характерні </a:t>
            </a:r>
            <a:r>
              <a:rPr lang="uk-UA" b="1" dirty="0"/>
              <a:t>для постіндустріальних </a:t>
            </a:r>
            <a:r>
              <a:rPr lang="uk-UA" b="1" dirty="0" smtClean="0"/>
              <a:t>країн</a:t>
            </a:r>
            <a:r>
              <a:rPr lang="uk-UA" b="1" dirty="0"/>
              <a:t>:</a:t>
            </a:r>
            <a:endParaRPr lang="uk-UA" b="1" dirty="0" smtClean="0"/>
          </a:p>
          <a:p>
            <a:r>
              <a:rPr lang="uk-UA" sz="4000" b="1" dirty="0" smtClean="0"/>
              <a:t>банківська справа</a:t>
            </a:r>
          </a:p>
          <a:p>
            <a:r>
              <a:rPr lang="uk-UA" sz="4000" b="1" dirty="0" smtClean="0"/>
              <a:t>наука</a:t>
            </a:r>
          </a:p>
          <a:p>
            <a:r>
              <a:rPr lang="uk-UA" sz="4000" b="1" dirty="0" smtClean="0"/>
              <a:t>охорона </a:t>
            </a:r>
          </a:p>
          <a:p>
            <a:pPr marL="45720" indent="0">
              <a:buNone/>
            </a:pPr>
            <a:r>
              <a:rPr lang="uk-UA" sz="4000" b="1" dirty="0" smtClean="0"/>
              <a:t>здоров’я</a:t>
            </a:r>
            <a:endParaRPr lang="uk-UA" sz="40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5956092" y="478959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b="1" dirty="0"/>
              <a:t>Сучасна банківська система Японії виникла після Другої </a:t>
            </a:r>
            <a:r>
              <a:rPr lang="uk-UA" b="1" dirty="0" smtClean="0"/>
              <a:t>світової війни </a:t>
            </a:r>
            <a:r>
              <a:rPr lang="uk-UA" b="1" dirty="0"/>
              <a:t>та побудована за американським зразком. Вона складається з </a:t>
            </a:r>
            <a:r>
              <a:rPr lang="uk-UA" b="1" dirty="0" smtClean="0"/>
              <a:t>приватних </a:t>
            </a:r>
            <a:r>
              <a:rPr lang="uk-UA" b="1" dirty="0"/>
              <a:t>банків, кредитних асоціацій, урядових фінансових установ, а </a:t>
            </a:r>
            <a:r>
              <a:rPr lang="uk-UA" b="1" dirty="0" smtClean="0"/>
              <a:t>також </a:t>
            </a:r>
            <a:r>
              <a:rPr lang="uk-UA" b="1" dirty="0"/>
              <a:t>філій іноземних банків. Зараз ця сфера є однією з найбільш по-</a:t>
            </a:r>
          </a:p>
          <a:p>
            <a:pPr algn="just"/>
            <a:r>
              <a:rPr lang="uk-UA" b="1" dirty="0"/>
              <a:t>тужних і розвинених у світі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412" y="1630796"/>
            <a:ext cx="3284553" cy="299104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23485" y="4852706"/>
            <a:ext cx="54029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/>
                </a:solidFill>
              </a:rPr>
              <a:t>За </a:t>
            </a:r>
            <a:r>
              <a:rPr lang="ru-RU" b="1" dirty="0" err="1">
                <a:solidFill>
                  <a:schemeClr val="accent6"/>
                </a:solidFill>
              </a:rPr>
              <a:t>часткою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витрат</a:t>
            </a:r>
            <a:r>
              <a:rPr lang="ru-RU" b="1" dirty="0">
                <a:solidFill>
                  <a:schemeClr val="accent6"/>
                </a:solidFill>
              </a:rPr>
              <a:t> на </a:t>
            </a:r>
            <a:r>
              <a:rPr lang="ru-RU" b="1" dirty="0" err="1">
                <a:solidFill>
                  <a:schemeClr val="accent6"/>
                </a:solidFill>
              </a:rPr>
              <a:t>науково-дослідні</a:t>
            </a:r>
            <a:r>
              <a:rPr lang="ru-RU" b="1" dirty="0">
                <a:solidFill>
                  <a:schemeClr val="accent6"/>
                </a:solidFill>
              </a:rPr>
              <a:t> й </a:t>
            </a:r>
            <a:r>
              <a:rPr lang="ru-RU" b="1" dirty="0" err="1" smtClean="0">
                <a:solidFill>
                  <a:schemeClr val="accent6"/>
                </a:solidFill>
              </a:rPr>
              <a:t>дослідно-конструкторські</a:t>
            </a:r>
            <a:r>
              <a:rPr lang="ru-RU" b="1" dirty="0" smtClean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роботи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Японія</a:t>
            </a:r>
            <a:r>
              <a:rPr lang="ru-RU" b="1" dirty="0">
                <a:solidFill>
                  <a:schemeClr val="accent6"/>
                </a:solidFill>
              </a:rPr>
              <a:t> входить у першу </a:t>
            </a:r>
            <a:r>
              <a:rPr lang="ru-RU" b="1" dirty="0" err="1">
                <a:solidFill>
                  <a:schemeClr val="accent6"/>
                </a:solidFill>
              </a:rPr>
              <a:t>п’ятірку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країн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smtClean="0">
                <a:solidFill>
                  <a:schemeClr val="accent6"/>
                </a:solidFill>
              </a:rPr>
              <a:t>світу (</a:t>
            </a:r>
            <a:r>
              <a:rPr lang="ru-RU" b="1" dirty="0" err="1" smtClean="0">
                <a:solidFill>
                  <a:schemeClr val="accent6"/>
                </a:solidFill>
              </a:rPr>
              <a:t>біотехнології</a:t>
            </a:r>
            <a:r>
              <a:rPr lang="ru-RU" b="1" dirty="0" smtClean="0">
                <a:solidFill>
                  <a:schemeClr val="accent6"/>
                </a:solidFill>
              </a:rPr>
              <a:t>, </a:t>
            </a:r>
            <a:r>
              <a:rPr lang="ru-RU" b="1" dirty="0" err="1" smtClean="0">
                <a:solidFill>
                  <a:schemeClr val="accent6"/>
                </a:solidFill>
              </a:rPr>
              <a:t>системи</a:t>
            </a:r>
            <a:r>
              <a:rPr lang="ru-RU" b="1" dirty="0" smtClean="0">
                <a:solidFill>
                  <a:schemeClr val="accent6"/>
                </a:solidFill>
              </a:rPr>
              <a:t> </a:t>
            </a:r>
            <a:r>
              <a:rPr lang="ru-RU" b="1" dirty="0" err="1" smtClean="0">
                <a:solidFill>
                  <a:schemeClr val="accent6"/>
                </a:solidFill>
              </a:rPr>
              <a:t>інформаційного</a:t>
            </a:r>
            <a:r>
              <a:rPr lang="ru-RU" b="1" dirty="0" smtClean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забезпечення</a:t>
            </a:r>
            <a:r>
              <a:rPr lang="ru-RU" b="1" dirty="0">
                <a:solidFill>
                  <a:schemeClr val="accent6"/>
                </a:solidFill>
              </a:rPr>
              <a:t>, </a:t>
            </a:r>
            <a:r>
              <a:rPr lang="ru-RU" b="1" dirty="0" err="1">
                <a:solidFill>
                  <a:schemeClr val="accent6"/>
                </a:solidFill>
              </a:rPr>
              <a:t>нові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види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енергії</a:t>
            </a:r>
            <a:r>
              <a:rPr lang="ru-RU" b="1" dirty="0">
                <a:solidFill>
                  <a:schemeClr val="accent6"/>
                </a:solidFill>
              </a:rPr>
              <a:t> та </a:t>
            </a:r>
            <a:r>
              <a:rPr lang="ru-RU" b="1" dirty="0" err="1">
                <a:solidFill>
                  <a:schemeClr val="accent6"/>
                </a:solidFill>
              </a:rPr>
              <a:t>матеріалів</a:t>
            </a:r>
            <a:r>
              <a:rPr lang="ru-RU" b="1" dirty="0">
                <a:solidFill>
                  <a:schemeClr val="accent6"/>
                </a:solidFill>
              </a:rPr>
              <a:t>, </a:t>
            </a:r>
            <a:r>
              <a:rPr lang="ru-RU" b="1" dirty="0" err="1" smtClean="0">
                <a:solidFill>
                  <a:schemeClr val="accent6"/>
                </a:solidFill>
              </a:rPr>
              <a:t>системні</a:t>
            </a:r>
            <a:r>
              <a:rPr lang="ru-RU" b="1" dirty="0" smtClean="0">
                <a:solidFill>
                  <a:schemeClr val="accent6"/>
                </a:solidFill>
              </a:rPr>
              <a:t> </a:t>
            </a:r>
            <a:r>
              <a:rPr lang="ru-RU" b="1" dirty="0" err="1" smtClean="0">
                <a:solidFill>
                  <a:schemeClr val="accent6"/>
                </a:solidFill>
              </a:rPr>
              <a:t>дослідження</a:t>
            </a:r>
            <a:r>
              <a:rPr lang="ru-RU" b="1" dirty="0" smtClean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Землі</a:t>
            </a:r>
            <a:r>
              <a:rPr lang="ru-RU" b="1" dirty="0">
                <a:solidFill>
                  <a:schemeClr val="accent6"/>
                </a:solidFill>
              </a:rPr>
              <a:t>, Космосу та </a:t>
            </a:r>
            <a:r>
              <a:rPr lang="ru-RU" b="1" dirty="0" smtClean="0">
                <a:solidFill>
                  <a:schemeClr val="accent6"/>
                </a:solidFill>
              </a:rPr>
              <a:t>Океану)</a:t>
            </a:r>
            <a:endParaRPr lang="uk-UA" b="1" dirty="0">
              <a:solidFill>
                <a:schemeClr val="accent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683" y="1447219"/>
            <a:ext cx="5317293" cy="3302319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42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75" y="5006715"/>
            <a:ext cx="11812249" cy="1236089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/>
              <a:t>На </a:t>
            </a:r>
            <a:r>
              <a:rPr lang="ru-RU" b="1" dirty="0" err="1"/>
              <a:t>півдні</a:t>
            </a:r>
            <a:r>
              <a:rPr lang="ru-RU" b="1" dirty="0"/>
              <a:t> </a:t>
            </a:r>
            <a:r>
              <a:rPr lang="ru-RU" b="1" dirty="0" err="1"/>
              <a:t>Кюсю</a:t>
            </a:r>
            <a:r>
              <a:rPr lang="ru-RU" b="1" dirty="0"/>
              <a:t> в </a:t>
            </a:r>
            <a:r>
              <a:rPr lang="ru-RU" b="1" dirty="0" err="1"/>
              <a:t>місті</a:t>
            </a:r>
            <a:r>
              <a:rPr lang="ru-RU" b="1" dirty="0"/>
              <a:t> </a:t>
            </a:r>
            <a:r>
              <a:rPr lang="ru-RU" b="1" dirty="0" err="1"/>
              <a:t>Кагосіма</a:t>
            </a:r>
            <a:r>
              <a:rPr lang="ru-RU" b="1" dirty="0"/>
              <a:t> </a:t>
            </a:r>
            <a:r>
              <a:rPr lang="ru-RU" b="1" dirty="0" err="1"/>
              <a:t>діє</a:t>
            </a:r>
            <a:r>
              <a:rPr lang="ru-RU" b="1" dirty="0"/>
              <a:t> </a:t>
            </a:r>
            <a:r>
              <a:rPr lang="ru-RU" b="1" dirty="0" err="1"/>
              <a:t>космічний</a:t>
            </a:r>
            <a:r>
              <a:rPr lang="ru-RU" b="1" dirty="0"/>
              <a:t> центр, а </a:t>
            </a:r>
            <a:r>
              <a:rPr lang="ru-RU" b="1" dirty="0" smtClean="0"/>
              <a:t>на </a:t>
            </a:r>
            <a:r>
              <a:rPr lang="ru-RU" b="1" dirty="0" err="1" smtClean="0"/>
              <a:t>розташованому</a:t>
            </a:r>
            <a:r>
              <a:rPr lang="ru-RU" b="1" dirty="0" smtClean="0"/>
              <a:t> </a:t>
            </a:r>
            <a:r>
              <a:rPr lang="ru-RU" b="1" dirty="0" err="1"/>
              <a:t>поруч</a:t>
            </a:r>
            <a:r>
              <a:rPr lang="ru-RU" b="1" dirty="0"/>
              <a:t> </a:t>
            </a:r>
            <a:r>
              <a:rPr lang="ru-RU" b="1" dirty="0" err="1"/>
              <a:t>острові</a:t>
            </a:r>
            <a:r>
              <a:rPr lang="ru-RU" b="1" dirty="0"/>
              <a:t> </a:t>
            </a:r>
            <a:r>
              <a:rPr lang="ru-RU" b="1" dirty="0" err="1"/>
              <a:t>Танегасімо</a:t>
            </a:r>
            <a:r>
              <a:rPr lang="ru-RU" b="1" dirty="0"/>
              <a:t> — </a:t>
            </a:r>
            <a:r>
              <a:rPr lang="ru-RU" b="1" dirty="0" err="1" smtClean="0"/>
              <a:t>космодром.Кюсю</a:t>
            </a:r>
            <a:r>
              <a:rPr lang="ru-RU" b="1" dirty="0" smtClean="0"/>
              <a:t> -  </a:t>
            </a:r>
            <a:r>
              <a:rPr lang="ru-RU" b="1" dirty="0"/>
              <a:t>«</a:t>
            </a:r>
            <a:r>
              <a:rPr lang="ru-RU" b="1" dirty="0" err="1" smtClean="0"/>
              <a:t>Кремнієвий</a:t>
            </a:r>
            <a:r>
              <a:rPr lang="ru-RU" b="1" dirty="0" smtClean="0"/>
              <a:t> </a:t>
            </a:r>
            <a:r>
              <a:rPr lang="ru-RU" b="1" dirty="0" err="1" smtClean="0"/>
              <a:t>острів</a:t>
            </a:r>
            <a:r>
              <a:rPr lang="ru-RU" b="1" dirty="0" smtClean="0"/>
              <a:t>- центр </a:t>
            </a:r>
            <a:r>
              <a:rPr lang="ru-RU" b="1" dirty="0" err="1" smtClean="0"/>
              <a:t>технополісів</a:t>
            </a:r>
            <a:r>
              <a:rPr lang="ru-RU" b="1" dirty="0" smtClean="0"/>
              <a:t> і </a:t>
            </a:r>
            <a:r>
              <a:rPr lang="ru-RU" b="1" dirty="0" err="1" smtClean="0"/>
              <a:t>технопарків</a:t>
            </a:r>
            <a:r>
              <a:rPr lang="ru-RU" b="1" dirty="0" smtClean="0"/>
              <a:t>»</a:t>
            </a:r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75" y="413869"/>
            <a:ext cx="6451293" cy="4293042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499" y="1035688"/>
            <a:ext cx="5019362" cy="3401399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124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390" y="0"/>
            <a:ext cx="11857220" cy="1233424"/>
          </a:xfrm>
        </p:spPr>
        <p:txBody>
          <a:bodyPr>
            <a:noAutofit/>
          </a:bodyPr>
          <a:lstStyle/>
          <a:p>
            <a:pPr algn="ctr"/>
            <a:r>
              <a:rPr lang="uk-UA" sz="6000" b="1" dirty="0" smtClean="0">
                <a:solidFill>
                  <a:schemeClr val="accent6"/>
                </a:solidFill>
              </a:rPr>
              <a:t>Вторинний сектор економіки</a:t>
            </a:r>
            <a:endParaRPr lang="uk-UA" sz="6000" b="1" dirty="0">
              <a:solidFill>
                <a:schemeClr val="accent6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7390" y="1482227"/>
            <a:ext cx="11857220" cy="4993524"/>
          </a:xfrm>
        </p:spPr>
        <p:txBody>
          <a:bodyPr>
            <a:normAutofit/>
          </a:bodyPr>
          <a:lstStyle/>
          <a:p>
            <a:r>
              <a:rPr lang="uk-UA" sz="3600" b="1" dirty="0"/>
              <a:t>За обсягами промислового виробництва (1096,7 млрд </a:t>
            </a:r>
            <a:r>
              <a:rPr lang="uk-UA" sz="3600" b="1" dirty="0" err="1"/>
              <a:t>дол</a:t>
            </a:r>
            <a:r>
              <a:rPr lang="uk-UA" sz="3600" b="1" dirty="0"/>
              <a:t>.) </a:t>
            </a:r>
            <a:r>
              <a:rPr lang="uk-UA" sz="3600" b="1" dirty="0" smtClean="0"/>
              <a:t>Японія </a:t>
            </a:r>
            <a:r>
              <a:rPr lang="uk-UA" sz="3600" b="1" dirty="0"/>
              <a:t>посідає третє місце у світі після Китаю та США. Найбільше </a:t>
            </a:r>
            <a:r>
              <a:rPr lang="uk-UA" sz="3600" b="1" dirty="0" smtClean="0"/>
              <a:t>значення </a:t>
            </a:r>
            <a:r>
              <a:rPr lang="uk-UA" sz="3600" b="1" dirty="0"/>
              <a:t>як у національному, так і у світовому господарстві </a:t>
            </a:r>
            <a:r>
              <a:rPr lang="uk-UA" sz="3600" b="1" dirty="0" smtClean="0"/>
              <a:t>мають </a:t>
            </a:r>
          </a:p>
          <a:p>
            <a:r>
              <a:rPr lang="uk-UA" sz="3600" b="1" dirty="0"/>
              <a:t>м</a:t>
            </a:r>
            <a:r>
              <a:rPr lang="uk-UA" sz="3600" b="1" dirty="0" smtClean="0"/>
              <a:t>ашинобудування</a:t>
            </a:r>
          </a:p>
          <a:p>
            <a:r>
              <a:rPr lang="uk-UA" sz="3600" b="1" dirty="0" smtClean="0"/>
              <a:t> </a:t>
            </a:r>
            <a:r>
              <a:rPr lang="uk-UA" sz="3600" b="1" dirty="0"/>
              <a:t>чорна </a:t>
            </a:r>
            <a:r>
              <a:rPr lang="uk-UA" sz="3600" b="1" dirty="0" smtClean="0"/>
              <a:t>металургія</a:t>
            </a:r>
          </a:p>
          <a:p>
            <a:r>
              <a:rPr lang="uk-UA" sz="3600" b="1" dirty="0" smtClean="0"/>
              <a:t>хімічна </a:t>
            </a:r>
            <a:r>
              <a:rPr lang="uk-UA" sz="3600" b="1" dirty="0"/>
              <a:t>й нафтохімічна </a:t>
            </a:r>
            <a:r>
              <a:rPr lang="uk-UA" sz="3600" b="1" dirty="0" smtClean="0"/>
              <a:t>промисловість</a:t>
            </a:r>
            <a:endParaRPr lang="uk-UA" sz="3600" b="1" dirty="0"/>
          </a:p>
          <a:p>
            <a:r>
              <a:rPr lang="uk-UA" sz="3600" b="1" dirty="0" smtClean="0"/>
              <a:t>електроенергетика</a:t>
            </a:r>
            <a:endParaRPr lang="uk-UA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578" y="3136692"/>
            <a:ext cx="2533339" cy="1900004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072" y="3455546"/>
            <a:ext cx="2895600" cy="158115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782" y="5165962"/>
            <a:ext cx="2296930" cy="1309789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875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98" y="162966"/>
            <a:ext cx="11535002" cy="5713178"/>
          </a:xfrm>
        </p:spPr>
      </p:pic>
      <p:sp>
        <p:nvSpPr>
          <p:cNvPr id="6" name="Прямокутник 5"/>
          <p:cNvSpPr/>
          <p:nvPr/>
        </p:nvSpPr>
        <p:spPr>
          <a:xfrm>
            <a:off x="352198" y="5876144"/>
            <a:ext cx="115350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Японія є світовим лідером із виробництва робототехніки. На </a:t>
            </a:r>
            <a:r>
              <a:rPr lang="uk-UA" b="1" dirty="0" smtClean="0"/>
              <a:t>частку </a:t>
            </a:r>
            <a:r>
              <a:rPr lang="uk-UA" b="1" dirty="0"/>
              <a:t>Японії припадає 18 % усіх промислових роботів, що </a:t>
            </a:r>
            <a:r>
              <a:rPr lang="uk-UA" b="1" dirty="0" smtClean="0"/>
              <a:t>функціонують у </a:t>
            </a:r>
            <a:r>
              <a:rPr lang="uk-UA" b="1" dirty="0"/>
              <a:t>світі</a:t>
            </a:r>
          </a:p>
        </p:txBody>
      </p:sp>
    </p:spTree>
    <p:extLst>
      <p:ext uri="{BB962C8B-B14F-4D97-AF65-F5344CB8AC3E}">
        <p14:creationId xmlns:p14="http://schemas.microsoft.com/office/powerpoint/2010/main" val="305012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4911" y="179882"/>
            <a:ext cx="8274571" cy="6250898"/>
          </a:xfrm>
        </p:spPr>
        <p:txBody>
          <a:bodyPr>
            <a:normAutofit/>
          </a:bodyPr>
          <a:lstStyle/>
          <a:p>
            <a:pPr algn="just"/>
            <a:r>
              <a:rPr lang="uk-UA" sz="2800" b="1" dirty="0"/>
              <a:t>Понад 80 % електроенергії виробляють ТЕС, які розміщені </a:t>
            </a:r>
            <a:r>
              <a:rPr lang="uk-UA" sz="2800" b="1" dirty="0" smtClean="0"/>
              <a:t>переважно у </a:t>
            </a:r>
            <a:r>
              <a:rPr lang="uk-UA" sz="2800" b="1" dirty="0"/>
              <a:t>великих промислових районах. </a:t>
            </a:r>
            <a:endParaRPr lang="uk-UA" sz="2800" b="1" dirty="0" smtClean="0"/>
          </a:p>
          <a:p>
            <a:pPr algn="just"/>
            <a:r>
              <a:rPr lang="uk-UA" sz="2800" b="1" dirty="0" smtClean="0"/>
              <a:t>За </a:t>
            </a:r>
            <a:r>
              <a:rPr lang="uk-UA" sz="2800" b="1" dirty="0"/>
              <a:t>потужністю АЕС Японії </a:t>
            </a:r>
            <a:r>
              <a:rPr lang="uk-UA" sz="2800" b="1" dirty="0" smtClean="0"/>
              <a:t>належить третє </a:t>
            </a:r>
            <a:r>
              <a:rPr lang="uk-UA" sz="2800" b="1" dirty="0"/>
              <a:t>місце у світі після США та Франції. </a:t>
            </a:r>
            <a:r>
              <a:rPr lang="uk-UA" sz="2800" b="1" dirty="0" smtClean="0"/>
              <a:t>Після аварії на </a:t>
            </a:r>
            <a:r>
              <a:rPr lang="uk-UA" sz="2800" b="1" dirty="0"/>
              <a:t>АЕС «Фукусіма» в результаті землетрусу та цунамі всі атомні </a:t>
            </a:r>
            <a:r>
              <a:rPr lang="uk-UA" sz="2800" b="1" dirty="0" smtClean="0"/>
              <a:t>електростанції </a:t>
            </a:r>
            <a:r>
              <a:rPr lang="uk-UA" sz="2800" b="1" dirty="0"/>
              <a:t>було </a:t>
            </a:r>
            <a:r>
              <a:rPr lang="uk-UA" sz="2800" b="1" dirty="0" err="1"/>
              <a:t>відімкнено</a:t>
            </a:r>
            <a:r>
              <a:rPr lang="uk-UA" sz="2800" b="1" dirty="0"/>
              <a:t> для перевірки їхньої безпеки. </a:t>
            </a:r>
          </a:p>
          <a:p>
            <a:pPr algn="just"/>
            <a:r>
              <a:rPr lang="uk-UA" sz="2800" b="1" dirty="0" smtClean="0"/>
              <a:t>Нині відбувається </a:t>
            </a:r>
            <a:r>
              <a:rPr lang="uk-UA" sz="2800" b="1" dirty="0"/>
              <a:t>повільне відновлення атомної енергетики, однак її частка </a:t>
            </a:r>
            <a:r>
              <a:rPr lang="uk-UA" sz="2800" b="1" dirty="0" smtClean="0"/>
              <a:t>порівняно </a:t>
            </a:r>
            <a:r>
              <a:rPr lang="uk-UA" sz="2800" b="1" dirty="0"/>
              <a:t>мала — лише 2,15 %. </a:t>
            </a:r>
            <a:endParaRPr lang="uk-UA" sz="2800" b="1" dirty="0" smtClean="0"/>
          </a:p>
          <a:p>
            <a:pPr algn="just"/>
            <a:r>
              <a:rPr lang="uk-UA" sz="2800" b="1" dirty="0" smtClean="0"/>
              <a:t>Обсяг </a:t>
            </a:r>
            <a:r>
              <a:rPr lang="uk-UA" sz="2800" b="1" dirty="0"/>
              <a:t>виробництва електроенергії на </a:t>
            </a:r>
            <a:r>
              <a:rPr lang="uk-UA" sz="2800" b="1" dirty="0" smtClean="0"/>
              <a:t>ГЕС становить </a:t>
            </a:r>
            <a:r>
              <a:rPr lang="uk-UA" sz="2800" b="1" dirty="0"/>
              <a:t>близько 9 %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4334" y="317760"/>
            <a:ext cx="3447738" cy="238047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334" y="3305331"/>
            <a:ext cx="3447738" cy="2617657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4706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27811"/>
            <a:ext cx="6805534" cy="123342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>
                <a:solidFill>
                  <a:schemeClr val="accent6"/>
                </a:solidFill>
              </a:rPr>
              <a:t>Найбільшим</a:t>
            </a:r>
            <a:r>
              <a:rPr lang="ru-RU" sz="5400" b="1" dirty="0">
                <a:solidFill>
                  <a:schemeClr val="accent6"/>
                </a:solidFill>
              </a:rPr>
              <a:t> районом </a:t>
            </a:r>
            <a:r>
              <a:rPr lang="ru-RU" sz="5400" b="1" dirty="0" err="1">
                <a:solidFill>
                  <a:schemeClr val="accent6"/>
                </a:solidFill>
              </a:rPr>
              <a:t>концентрації</a:t>
            </a:r>
            <a:r>
              <a:rPr lang="ru-RU" sz="5400" b="1" dirty="0">
                <a:solidFill>
                  <a:schemeClr val="accent6"/>
                </a:solidFill>
              </a:rPr>
              <a:t> </a:t>
            </a:r>
            <a:r>
              <a:rPr lang="ru-RU" sz="5400" b="1" dirty="0" err="1">
                <a:solidFill>
                  <a:schemeClr val="accent6"/>
                </a:solidFill>
              </a:rPr>
              <a:t>сучасної</a:t>
            </a:r>
            <a:r>
              <a:rPr lang="ru-RU" sz="5400" b="1" dirty="0">
                <a:solidFill>
                  <a:schemeClr val="accent6"/>
                </a:solidFill>
              </a:rPr>
              <a:t> </a:t>
            </a:r>
            <a:r>
              <a:rPr lang="ru-RU" sz="5400" b="1" dirty="0" err="1">
                <a:solidFill>
                  <a:schemeClr val="accent6"/>
                </a:solidFill>
              </a:rPr>
              <a:t>промисловості</a:t>
            </a:r>
            <a:r>
              <a:rPr lang="ru-RU" sz="5400" b="1" dirty="0">
                <a:solidFill>
                  <a:schemeClr val="accent6"/>
                </a:solidFill>
              </a:rPr>
              <a:t> </a:t>
            </a:r>
            <a:r>
              <a:rPr lang="ru-RU" sz="5400" b="1" dirty="0" err="1" smtClean="0">
                <a:solidFill>
                  <a:schemeClr val="accent6"/>
                </a:solidFill>
              </a:rPr>
              <a:t>Японії</a:t>
            </a:r>
            <a:r>
              <a:rPr lang="ru-RU" sz="5400" b="1" dirty="0" smtClean="0">
                <a:solidFill>
                  <a:schemeClr val="accent6"/>
                </a:solidFill>
              </a:rPr>
              <a:t> є </a:t>
            </a:r>
            <a:r>
              <a:rPr lang="ru-RU" sz="5400" b="1" dirty="0" err="1">
                <a:solidFill>
                  <a:schemeClr val="accent6"/>
                </a:solidFill>
              </a:rPr>
              <a:t>Тихоокеанський</a:t>
            </a:r>
            <a:r>
              <a:rPr lang="ru-RU" sz="5400" b="1" dirty="0">
                <a:solidFill>
                  <a:schemeClr val="accent6"/>
                </a:solidFill>
              </a:rPr>
              <a:t> </a:t>
            </a:r>
            <a:r>
              <a:rPr lang="ru-RU" sz="5400" b="1" dirty="0" err="1">
                <a:solidFill>
                  <a:schemeClr val="accent6"/>
                </a:solidFill>
              </a:rPr>
              <a:t>промисловий</a:t>
            </a:r>
            <a:r>
              <a:rPr lang="ru-RU" sz="5400" b="1" dirty="0">
                <a:solidFill>
                  <a:schemeClr val="accent6"/>
                </a:solidFill>
              </a:rPr>
              <a:t> </a:t>
            </a:r>
            <a:r>
              <a:rPr lang="ru-RU" sz="5400" b="1" dirty="0" smtClean="0">
                <a:solidFill>
                  <a:schemeClr val="accent6"/>
                </a:solidFill>
              </a:rPr>
              <a:t>пояс</a:t>
            </a:r>
            <a:endParaRPr lang="uk-UA" sz="5400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436" y="284813"/>
            <a:ext cx="4910778" cy="620107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8011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56" y="179883"/>
            <a:ext cx="11675163" cy="1588956"/>
          </a:xfr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55" y="1957855"/>
            <a:ext cx="6873173" cy="439797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7" name="Прямокутник 6"/>
          <p:cNvSpPr/>
          <p:nvPr/>
        </p:nvSpPr>
        <p:spPr>
          <a:xfrm>
            <a:off x="7330190" y="2737344"/>
            <a:ext cx="48618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/>
              <a:t>Самозабезпеченість</a:t>
            </a:r>
            <a:r>
              <a:rPr lang="ru-RU" sz="4000" b="1" dirty="0"/>
              <a:t> </a:t>
            </a:r>
            <a:r>
              <a:rPr lang="ru-RU" sz="4000" b="1" dirty="0" err="1"/>
              <a:t>Японії</a:t>
            </a:r>
            <a:r>
              <a:rPr lang="ru-RU" sz="4000" b="1" dirty="0"/>
              <a:t> продуктами </a:t>
            </a:r>
            <a:r>
              <a:rPr lang="ru-RU" sz="4000" b="1" dirty="0" err="1"/>
              <a:t>харчування</a:t>
            </a:r>
            <a:r>
              <a:rPr lang="ru-RU" sz="4000" b="1" dirty="0"/>
              <a:t> </a:t>
            </a:r>
            <a:r>
              <a:rPr lang="ru-RU" sz="4000" b="1" dirty="0" err="1"/>
              <a:t>складає</a:t>
            </a:r>
            <a:r>
              <a:rPr lang="ru-RU" sz="4000" b="1" dirty="0"/>
              <a:t> 64 </a:t>
            </a:r>
            <a:r>
              <a:rPr lang="ru-RU" sz="4000" b="1" dirty="0" smtClean="0"/>
              <a:t>%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66012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-1" y="0"/>
            <a:ext cx="11947161" cy="5786203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uk-UA" sz="2800" dirty="0">
                <a:solidFill>
                  <a:schemeClr val="accent6"/>
                </a:solidFill>
              </a:rPr>
              <a:t>У Японії створена ефективна транспортна </a:t>
            </a:r>
            <a:r>
              <a:rPr lang="uk-UA" sz="2800" dirty="0" smtClean="0">
                <a:solidFill>
                  <a:schemeClr val="accent6"/>
                </a:solidFill>
              </a:rPr>
              <a:t>система. </a:t>
            </a:r>
          </a:p>
          <a:p>
            <a:pPr marL="45720" indent="0" algn="just">
              <a:buNone/>
            </a:pP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Основними 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видами внутрішнього транспорту є автомобільний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та залізничний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. Загальна протяжність залізничних колій — 27,3 тис.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км, автомобільних 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шляхів — 1219 тис. км (друге місце у світі після США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). Надсучасні 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багаторівневі тунелі та мости з’єднують чотири головні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острови 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Японії. Тут створена система швидкісних залізниць «</a:t>
            </a:r>
            <a:r>
              <a:rPr lang="uk-UA" sz="2800" dirty="0" err="1">
                <a:solidFill>
                  <a:schemeClr val="accent3">
                    <a:lumMod val="75000"/>
                  </a:schemeClr>
                </a:solidFill>
              </a:rPr>
              <a:t>сінкансен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». Їхня 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довжина становить майже 3,4 тис. км, а поїзди розвивають </a:t>
            </a: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швидкість </a:t>
            </a:r>
            <a:r>
              <a:rPr lang="uk-UA" sz="2800" dirty="0">
                <a:solidFill>
                  <a:schemeClr val="accent3">
                    <a:lumMod val="75000"/>
                  </a:schemeClr>
                </a:solidFill>
              </a:rPr>
              <a:t>до 300 км/год. </a:t>
            </a:r>
            <a:endParaRPr lang="uk-UA" sz="28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45720" indent="0" algn="just">
              <a:buNone/>
            </a:pPr>
            <a:r>
              <a:rPr lang="uk-UA" sz="2800" dirty="0" smtClean="0">
                <a:solidFill>
                  <a:schemeClr val="accent6"/>
                </a:solidFill>
              </a:rPr>
              <a:t>Міжнародне </a:t>
            </a:r>
            <a:r>
              <a:rPr lang="uk-UA" sz="2800" dirty="0">
                <a:solidFill>
                  <a:schemeClr val="accent6"/>
                </a:solidFill>
              </a:rPr>
              <a:t>сполучення забезпечують морський </a:t>
            </a:r>
            <a:r>
              <a:rPr lang="uk-UA" sz="2800" dirty="0" smtClean="0">
                <a:solidFill>
                  <a:schemeClr val="accent6"/>
                </a:solidFill>
              </a:rPr>
              <a:t>та авіаційний </a:t>
            </a:r>
            <a:r>
              <a:rPr lang="uk-UA" sz="2800" dirty="0">
                <a:solidFill>
                  <a:schemeClr val="accent6"/>
                </a:solidFill>
              </a:rPr>
              <a:t>транспорт. До 100 найбільших морських портів світу </a:t>
            </a:r>
            <a:r>
              <a:rPr lang="uk-UA" sz="2800" dirty="0" smtClean="0">
                <a:solidFill>
                  <a:schemeClr val="accent6"/>
                </a:solidFill>
              </a:rPr>
              <a:t>належать </a:t>
            </a:r>
            <a:r>
              <a:rPr lang="uk-UA" sz="2800" dirty="0">
                <a:solidFill>
                  <a:schemeClr val="accent6"/>
                </a:solidFill>
              </a:rPr>
              <a:t>Нагоя, </a:t>
            </a:r>
            <a:r>
              <a:rPr lang="uk-UA" sz="2800" dirty="0" err="1">
                <a:solidFill>
                  <a:schemeClr val="accent6"/>
                </a:solidFill>
              </a:rPr>
              <a:t>Тіба</a:t>
            </a:r>
            <a:r>
              <a:rPr lang="uk-UA" sz="2800" dirty="0">
                <a:solidFill>
                  <a:schemeClr val="accent6"/>
                </a:solidFill>
              </a:rPr>
              <a:t>, Йокогама, Кобе, Токіо, Осака. </a:t>
            </a:r>
            <a:endParaRPr lang="uk-UA" sz="2800" dirty="0" smtClean="0">
              <a:solidFill>
                <a:schemeClr val="accent6"/>
              </a:solidFill>
            </a:endParaRPr>
          </a:p>
          <a:p>
            <a:pPr marL="45720" indent="0" algn="just">
              <a:buNone/>
            </a:pPr>
            <a:r>
              <a:rPr lang="uk-UA" sz="2800" b="1" dirty="0" smtClean="0">
                <a:solidFill>
                  <a:srgbClr val="00B050"/>
                </a:solidFill>
              </a:rPr>
              <a:t>Головні </a:t>
            </a:r>
            <a:r>
              <a:rPr lang="uk-UA" sz="2800" b="1" dirty="0">
                <a:solidFill>
                  <a:srgbClr val="00B050"/>
                </a:solidFill>
              </a:rPr>
              <a:t>повітряні </a:t>
            </a:r>
            <a:r>
              <a:rPr lang="uk-UA" sz="2800" b="1" dirty="0" smtClean="0">
                <a:solidFill>
                  <a:srgbClr val="00B050"/>
                </a:solidFill>
              </a:rPr>
              <a:t>ворота </a:t>
            </a:r>
            <a:r>
              <a:rPr lang="uk-UA" sz="2800" b="1" dirty="0">
                <a:solidFill>
                  <a:srgbClr val="00B050"/>
                </a:solidFill>
              </a:rPr>
              <a:t>країни — міжнародний аеропорт «</a:t>
            </a:r>
            <a:r>
              <a:rPr lang="uk-UA" sz="2800" b="1" dirty="0" err="1">
                <a:solidFill>
                  <a:srgbClr val="00B050"/>
                </a:solidFill>
              </a:rPr>
              <a:t>Ханеда</a:t>
            </a:r>
            <a:r>
              <a:rPr lang="uk-UA" sz="2800" b="1" dirty="0">
                <a:solidFill>
                  <a:srgbClr val="00B050"/>
                </a:solidFill>
              </a:rPr>
              <a:t>» в Токіо. </a:t>
            </a:r>
            <a:endParaRPr lang="uk-UA" sz="2800" b="1" dirty="0" smtClean="0">
              <a:solidFill>
                <a:srgbClr val="00B050"/>
              </a:solidFill>
            </a:endParaRPr>
          </a:p>
          <a:p>
            <a:pPr marL="45720" indent="0" algn="just">
              <a:buNone/>
            </a:pPr>
            <a:r>
              <a:rPr lang="uk-UA" sz="2800" dirty="0" smtClean="0">
                <a:solidFill>
                  <a:schemeClr val="accent6"/>
                </a:solidFill>
              </a:rPr>
              <a:t>Система трубопроводів </a:t>
            </a:r>
            <a:r>
              <a:rPr lang="uk-UA" sz="2800" dirty="0">
                <a:solidFill>
                  <a:schemeClr val="accent6"/>
                </a:solidFill>
              </a:rPr>
              <a:t>(понад 4,5 тис. км) забезпечує транспортування </a:t>
            </a:r>
            <a:r>
              <a:rPr lang="uk-UA" sz="2800" dirty="0" smtClean="0">
                <a:solidFill>
                  <a:schemeClr val="accent6"/>
                </a:solidFill>
              </a:rPr>
              <a:t>привізних енергоносіїв </a:t>
            </a:r>
            <a:r>
              <a:rPr lang="uk-UA" sz="2800" dirty="0">
                <a:solidFill>
                  <a:schemeClr val="accent6"/>
                </a:solidFill>
              </a:rPr>
              <a:t>до внутрішніх районів країни</a:t>
            </a:r>
          </a:p>
        </p:txBody>
      </p:sp>
    </p:spTree>
    <p:extLst>
      <p:ext uri="{BB962C8B-B14F-4D97-AF65-F5344CB8AC3E}">
        <p14:creationId xmlns:p14="http://schemas.microsoft.com/office/powerpoint/2010/main" val="60594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174" y="827968"/>
            <a:ext cx="11421842" cy="94931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/>
              <a:t>ЯПОНСЬКА ДЕРЖАВА</a:t>
            </a:r>
            <a:r>
              <a:rPr lang="ru-RU" sz="6600" b="1" dirty="0"/>
              <a:t> </a:t>
            </a:r>
            <a:r>
              <a:rPr lang="ru-RU" sz="6600" b="1" dirty="0" smtClean="0"/>
              <a:t>- </a:t>
            </a:r>
            <a:r>
              <a:rPr lang="ru-RU" sz="6600" b="1" dirty="0" err="1" smtClean="0"/>
              <a:t>острівна</a:t>
            </a:r>
            <a:r>
              <a:rPr lang="ru-RU" sz="6600" b="1" dirty="0" smtClean="0"/>
              <a:t> </a:t>
            </a:r>
            <a:r>
              <a:rPr lang="ru-RU" sz="6600" b="1" dirty="0"/>
              <a:t>держава в </a:t>
            </a:r>
            <a:r>
              <a:rPr lang="ru-RU" sz="6600" b="1" dirty="0" err="1"/>
              <a:t>Східній</a:t>
            </a:r>
            <a:r>
              <a:rPr lang="ru-RU" sz="6600" b="1" dirty="0"/>
              <a:t> </a:t>
            </a:r>
            <a:r>
              <a:rPr lang="ru-RU" sz="6600" b="1" dirty="0" err="1"/>
              <a:t>Азії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3032" y="2034861"/>
            <a:ext cx="5373924" cy="4533327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err="1" smtClean="0"/>
              <a:t>Площа</a:t>
            </a:r>
            <a:r>
              <a:rPr lang="ru-RU" sz="3600" dirty="0" smtClean="0"/>
              <a:t> </a:t>
            </a:r>
            <a:r>
              <a:rPr lang="ru-RU" sz="3600" dirty="0"/>
              <a:t>— 372,8 тис. км2. </a:t>
            </a:r>
            <a:endParaRPr lang="ru-RU" sz="3600" dirty="0" smtClean="0"/>
          </a:p>
          <a:p>
            <a:r>
              <a:rPr lang="ru-RU" sz="3600" dirty="0" err="1" smtClean="0"/>
              <a:t>Населення</a:t>
            </a:r>
            <a:r>
              <a:rPr lang="ru-RU" sz="3600" dirty="0" smtClean="0"/>
              <a:t> </a:t>
            </a:r>
            <a:r>
              <a:rPr lang="ru-RU" sz="3600" dirty="0"/>
              <a:t>— 127,5 млн </a:t>
            </a:r>
            <a:r>
              <a:rPr lang="ru-RU" sz="3600" dirty="0" err="1" smtClean="0"/>
              <a:t>осіб</a:t>
            </a:r>
            <a:r>
              <a:rPr lang="ru-RU" sz="3600" dirty="0" smtClean="0"/>
              <a:t>.</a:t>
            </a:r>
          </a:p>
          <a:p>
            <a:r>
              <a:rPr lang="ru-RU" sz="3600" dirty="0" smtClean="0"/>
              <a:t>Форма </a:t>
            </a:r>
            <a:r>
              <a:rPr lang="ru-RU" sz="3600" dirty="0" err="1" smtClean="0"/>
              <a:t>правління</a:t>
            </a:r>
            <a:r>
              <a:rPr lang="ru-RU" sz="3600" dirty="0" smtClean="0"/>
              <a:t> - </a:t>
            </a:r>
            <a:r>
              <a:rPr lang="ru-RU" sz="3600" dirty="0" err="1"/>
              <a:t>к</a:t>
            </a:r>
            <a:r>
              <a:rPr lang="ru-RU" sz="3600" dirty="0" err="1" smtClean="0"/>
              <a:t>онституційна</a:t>
            </a:r>
            <a:r>
              <a:rPr lang="ru-RU" sz="3600" dirty="0" smtClean="0"/>
              <a:t> </a:t>
            </a:r>
            <a:r>
              <a:rPr lang="ru-RU" sz="3600" dirty="0" err="1"/>
              <a:t>монархія</a:t>
            </a:r>
            <a:r>
              <a:rPr lang="ru-RU" sz="3600" dirty="0"/>
              <a:t> </a:t>
            </a:r>
          </a:p>
          <a:p>
            <a:r>
              <a:rPr lang="ru-RU" sz="3600" dirty="0" err="1" smtClean="0"/>
              <a:t>Столиця</a:t>
            </a:r>
            <a:r>
              <a:rPr lang="ru-RU" sz="3600" dirty="0" smtClean="0"/>
              <a:t> </a:t>
            </a:r>
            <a:r>
              <a:rPr lang="ru-RU" sz="3600" dirty="0"/>
              <a:t>— </a:t>
            </a:r>
            <a:r>
              <a:rPr lang="ru-RU" sz="3600" dirty="0" err="1" smtClean="0"/>
              <a:t>Токіо</a:t>
            </a:r>
            <a:endParaRPr lang="ru-RU" sz="3600" dirty="0" smtClean="0"/>
          </a:p>
          <a:p>
            <a:r>
              <a:rPr lang="ru-RU" sz="3600" dirty="0" err="1" smtClean="0"/>
              <a:t>Офіційний</a:t>
            </a:r>
            <a:r>
              <a:rPr lang="ru-RU" sz="3600" dirty="0" smtClean="0"/>
              <a:t> </a:t>
            </a:r>
            <a:r>
              <a:rPr lang="ru-RU" sz="3600" dirty="0" err="1" smtClean="0"/>
              <a:t>поділ</a:t>
            </a:r>
            <a:r>
              <a:rPr lang="ru-RU" sz="3600" dirty="0" smtClean="0"/>
              <a:t> на 47 префектур</a:t>
            </a:r>
          </a:p>
          <a:p>
            <a:endParaRPr lang="ru-RU" dirty="0" smtClean="0"/>
          </a:p>
          <a:p>
            <a:endParaRPr lang="ru-RU" dirty="0"/>
          </a:p>
          <a:p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6100997" y="5490971"/>
            <a:ext cx="60910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Слово «</a:t>
            </a:r>
            <a:r>
              <a:rPr lang="ru-RU" sz="3200" b="1" dirty="0" err="1"/>
              <a:t>Японія</a:t>
            </a:r>
            <a:r>
              <a:rPr lang="ru-RU" sz="3200" b="1" dirty="0"/>
              <a:t>» </a:t>
            </a:r>
            <a:r>
              <a:rPr lang="ru-RU" sz="3200" b="1" dirty="0" err="1"/>
              <a:t>означає</a:t>
            </a:r>
            <a:r>
              <a:rPr lang="ru-RU" sz="3200" b="1" dirty="0"/>
              <a:t>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«</a:t>
            </a:r>
            <a:r>
              <a:rPr lang="ru-RU" sz="3200" b="1" dirty="0" err="1"/>
              <a:t>Країна</a:t>
            </a:r>
            <a:r>
              <a:rPr lang="ru-RU" sz="3200" b="1" dirty="0"/>
              <a:t>, де сходить </a:t>
            </a:r>
            <a:r>
              <a:rPr lang="ru-RU" sz="3200" b="1" dirty="0" err="1"/>
              <a:t>сонце</a:t>
            </a:r>
            <a:r>
              <a:rPr lang="ru-RU" sz="3200" b="1" dirty="0"/>
              <a:t>»</a:t>
            </a:r>
            <a:r>
              <a:rPr lang="ru-RU" dirty="0"/>
              <a:t>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54" y="986709"/>
            <a:ext cx="1190625" cy="79057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8502" y="986708"/>
            <a:ext cx="944512" cy="79057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6955" y="1777283"/>
            <a:ext cx="2287950" cy="3123052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9" name="Прямокутник 8"/>
          <p:cNvSpPr/>
          <p:nvPr/>
        </p:nvSpPr>
        <p:spPr>
          <a:xfrm>
            <a:off x="5250843" y="4992850"/>
            <a:ext cx="2740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Його величність </a:t>
            </a:r>
            <a:r>
              <a:rPr lang="uk-UA" dirty="0" err="1"/>
              <a:t>Нарухіто</a:t>
            </a:r>
            <a:endParaRPr lang="uk-UA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3857" y="1936023"/>
            <a:ext cx="3623234" cy="345611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2227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37" y="292227"/>
            <a:ext cx="5816339" cy="3298528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488" y="292227"/>
            <a:ext cx="5390761" cy="4037867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37" y="3786499"/>
            <a:ext cx="5322913" cy="2729264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5951095" y="4453660"/>
            <a:ext cx="58611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/>
              <a:t>СІНКАНСЕН-мережа </a:t>
            </a:r>
            <a:r>
              <a:rPr lang="uk-UA" sz="3200" b="1" dirty="0"/>
              <a:t>швидкісних залізничних ліній в Японії, що керується Японськими </a:t>
            </a:r>
            <a:r>
              <a:rPr lang="uk-UA" sz="3200" b="1" dirty="0" smtClean="0"/>
              <a:t>залізницями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4562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876" y="178083"/>
            <a:ext cx="11655353" cy="5638101"/>
          </a:xfrm>
        </p:spPr>
        <p:txBody>
          <a:bodyPr>
            <a:normAutofit/>
          </a:bodyPr>
          <a:lstStyle/>
          <a:p>
            <a:pPr algn="just"/>
            <a:r>
              <a:rPr lang="uk-UA" sz="4400" b="1" dirty="0">
                <a:solidFill>
                  <a:schemeClr val="accent4">
                    <a:lumMod val="75000"/>
                  </a:schemeClr>
                </a:solidFill>
              </a:rPr>
              <a:t>Незважаючи на географічну віддаленість, Україна та Японія </a:t>
            </a:r>
            <a:r>
              <a:rPr lang="uk-UA" sz="4400" b="1" dirty="0" smtClean="0">
                <a:solidFill>
                  <a:schemeClr val="accent4">
                    <a:lumMod val="75000"/>
                  </a:schemeClr>
                </a:solidFill>
              </a:rPr>
              <a:t>мають </a:t>
            </a:r>
            <a:r>
              <a:rPr lang="uk-UA" sz="4400" b="1" dirty="0">
                <a:solidFill>
                  <a:schemeClr val="accent4">
                    <a:lumMod val="75000"/>
                  </a:schemeClr>
                </a:solidFill>
              </a:rPr>
              <a:t>різнобічні двосторонні </a:t>
            </a:r>
            <a:r>
              <a:rPr lang="uk-UA" sz="4400" b="1" dirty="0" smtClean="0">
                <a:solidFill>
                  <a:schemeClr val="accent4">
                    <a:lumMod val="75000"/>
                  </a:schemeClr>
                </a:solidFill>
              </a:rPr>
              <a:t>зв’язки. Українським </a:t>
            </a:r>
            <a:r>
              <a:rPr lang="uk-UA" sz="4400" b="1" dirty="0">
                <a:solidFill>
                  <a:schemeClr val="accent4">
                    <a:lumMod val="75000"/>
                  </a:schemeClr>
                </a:solidFill>
              </a:rPr>
              <a:t>споживачам добре </a:t>
            </a:r>
            <a:r>
              <a:rPr lang="uk-UA" sz="4400" b="1" dirty="0" smtClean="0">
                <a:solidFill>
                  <a:schemeClr val="accent4">
                    <a:lumMod val="75000"/>
                  </a:schemeClr>
                </a:solidFill>
              </a:rPr>
              <a:t>відома </a:t>
            </a:r>
            <a:r>
              <a:rPr lang="uk-UA" sz="4400" b="1" dirty="0">
                <a:solidFill>
                  <a:schemeClr val="accent4">
                    <a:lumMod val="75000"/>
                  </a:schemeClr>
                </a:solidFill>
              </a:rPr>
              <a:t>продукція японського виробництва: автомобілі, комп’ютери, </a:t>
            </a:r>
            <a:r>
              <a:rPr lang="uk-UA" sz="4400" b="1" dirty="0" smtClean="0">
                <a:solidFill>
                  <a:schemeClr val="accent4">
                    <a:lumMod val="75000"/>
                  </a:schemeClr>
                </a:solidFill>
              </a:rPr>
              <a:t>телевізори</a:t>
            </a:r>
            <a:r>
              <a:rPr lang="uk-UA" sz="4400" b="1" dirty="0">
                <a:solidFill>
                  <a:schemeClr val="accent4">
                    <a:lumMod val="75000"/>
                  </a:schemeClr>
                </a:solidFill>
              </a:rPr>
              <a:t>, годинники, фотоапарати тощо. </a:t>
            </a:r>
            <a:r>
              <a:rPr lang="uk-UA" sz="4400" b="1" dirty="0" smtClean="0">
                <a:solidFill>
                  <a:schemeClr val="accent4">
                    <a:lumMod val="75000"/>
                  </a:schemeClr>
                </a:solidFill>
              </a:rPr>
              <a:t>Україна постачає </a:t>
            </a:r>
            <a:r>
              <a:rPr lang="uk-UA" sz="4400" b="1" dirty="0">
                <a:solidFill>
                  <a:schemeClr val="accent4">
                    <a:lumMod val="75000"/>
                  </a:schemeClr>
                </a:solidFill>
              </a:rPr>
              <a:t>в Японію </a:t>
            </a:r>
            <a:r>
              <a:rPr lang="uk-UA" sz="4400" b="1" dirty="0" smtClean="0">
                <a:solidFill>
                  <a:schemeClr val="accent4">
                    <a:lumMod val="75000"/>
                  </a:schemeClr>
                </a:solidFill>
              </a:rPr>
              <a:t>руди металів </a:t>
            </a:r>
            <a:r>
              <a:rPr lang="uk-UA" sz="4400" b="1" dirty="0">
                <a:solidFill>
                  <a:schemeClr val="accent4">
                    <a:lumMod val="75000"/>
                  </a:schemeClr>
                </a:solidFill>
              </a:rPr>
              <a:t>та продукти харчування.</a:t>
            </a:r>
          </a:p>
        </p:txBody>
      </p:sp>
    </p:spTree>
    <p:extLst>
      <p:ext uri="{BB962C8B-B14F-4D97-AF65-F5344CB8AC3E}">
        <p14:creationId xmlns:p14="http://schemas.microsoft.com/office/powerpoint/2010/main" val="122251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696262" y="134912"/>
            <a:ext cx="6385810" cy="6445770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/>
              <a:t>Японія — гірська країна. Гори займають понад 3/5 території. У багатьох місцях вони дуже близько підходять до моря. Над центральною частиною о. Хонсю височіє вулкан Фудзіяма (3776 м). Найбільші рівнини розташовані в центральній частині о. Хонсю (рівнина </a:t>
            </a:r>
            <a:r>
              <a:rPr lang="uk-UA" sz="2400" b="1" dirty="0" err="1"/>
              <a:t>Канто</a:t>
            </a:r>
            <a:r>
              <a:rPr lang="uk-UA" sz="2400" b="1" dirty="0"/>
              <a:t>). їх перетинають численні іригаційні канали. Складний рельєф змушує будувати численні підземні транспортні тунелі. Брак рівнинних земель змушує штучно намивати землі у затоках для розбудови великих прибережних міст.</a:t>
            </a:r>
          </a:p>
          <a:p>
            <a:pPr algn="just"/>
            <a:endParaRPr lang="uk-UA" sz="2400" b="1" dirty="0"/>
          </a:p>
          <a:p>
            <a:pPr algn="just"/>
            <a:r>
              <a:rPr lang="uk-UA" sz="2400" b="1" dirty="0"/>
              <a:t>Характерною особливістю природних умов Японії є висока сейсмічність,. Інколи землетруси спричиняють появу величезних хвиль — цунамі.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83" y="3169248"/>
            <a:ext cx="5574900" cy="3231552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79" y="353715"/>
            <a:ext cx="4185108" cy="259673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2117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68" y="248419"/>
            <a:ext cx="12050332" cy="640223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 smtClean="0"/>
              <a:t>Економіко – географічне розташування Японії</a:t>
            </a:r>
            <a:endParaRPr lang="uk-UA" sz="4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9094" y="888642"/>
            <a:ext cx="5550794" cy="5731099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/>
              <a:t>Більша частина території держави розташована на островах Хоккайдо, Хонсю, Кюсю та Сікоку, які омиваються морями Тихого океану. Крім того, їй належать </a:t>
            </a:r>
            <a:r>
              <a:rPr lang="uk-UA" dirty="0" smtClean="0"/>
              <a:t>ще дрібні острови.</a:t>
            </a:r>
          </a:p>
          <a:p>
            <a:pPr algn="just"/>
            <a:r>
              <a:rPr lang="uk-UA" dirty="0" smtClean="0"/>
              <a:t>До </a:t>
            </a:r>
            <a:r>
              <a:rPr lang="uk-UA" dirty="0"/>
              <a:t>Японії географічно найближчими є Росія, Південна Корея, КНДР, Китай, Тайвань. Сусідні держави — дуже різні за політичним устроєм та економічним потенціалом. Південна Корея і Тайвань — це нові індустріальні країни першої хвилі з високими показниками економічного розвитку. Китай і КНДР — соціалістичні країни, проте Китай поєднує адміністративно-командну і ринкову економічні моделі. </a:t>
            </a:r>
            <a:endParaRPr lang="uk-UA" dirty="0" smtClean="0"/>
          </a:p>
          <a:p>
            <a:pPr algn="just"/>
            <a:r>
              <a:rPr lang="uk-UA" dirty="0" smtClean="0"/>
              <a:t>Японія </a:t>
            </a:r>
            <a:r>
              <a:rPr lang="uk-UA" dirty="0"/>
              <a:t>є активним </a:t>
            </a:r>
            <a:r>
              <a:rPr lang="uk-UA" dirty="0" smtClean="0"/>
              <a:t>членом ООН</a:t>
            </a:r>
            <a:r>
              <a:rPr lang="uk-UA" dirty="0"/>
              <a:t>, Організації економічного співробітництва і розвитку, Азіатсько-Тихоокеанського економічного співробітництва.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590" y="888642"/>
            <a:ext cx="5668851" cy="5207879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309094" y="6096521"/>
            <a:ext cx="11595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>
                <a:solidFill>
                  <a:srgbClr val="FF0000"/>
                </a:solidFill>
              </a:rPr>
              <a:t>Країна розташована поблизу багатих на мінеральні ресурси Китаю і Росії, що є для Японії дуже важливим. Найважливіша для Японії "комора" корисних копалин — Австралія, розташована на зручних морських шляхах до Країни Сонця, що сходить.</a:t>
            </a:r>
          </a:p>
        </p:txBody>
      </p:sp>
    </p:spTree>
    <p:extLst>
      <p:ext uri="{BB962C8B-B14F-4D97-AF65-F5344CB8AC3E}">
        <p14:creationId xmlns:p14="http://schemas.microsoft.com/office/powerpoint/2010/main" val="421141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4931" y="374754"/>
            <a:ext cx="11797259" cy="6370820"/>
          </a:xfrm>
        </p:spPr>
        <p:txBody>
          <a:bodyPr>
            <a:normAutofit lnSpcReduction="10000"/>
          </a:bodyPr>
          <a:lstStyle/>
          <a:p>
            <a:pPr marL="45720" indent="0" algn="just">
              <a:buNone/>
            </a:pPr>
            <a:r>
              <a:rPr lang="uk-UA" sz="4000" b="1" dirty="0">
                <a:solidFill>
                  <a:srgbClr val="FF0000"/>
                </a:solidFill>
              </a:rPr>
              <a:t>Економіко-географічне положення країни є зручним. </a:t>
            </a:r>
            <a:r>
              <a:rPr lang="uk-UA" sz="4000" b="1" dirty="0">
                <a:solidFill>
                  <a:schemeClr val="accent3">
                    <a:lumMod val="50000"/>
                  </a:schemeClr>
                </a:solidFill>
              </a:rPr>
              <a:t>Хоча вона </a:t>
            </a:r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розташована </a:t>
            </a:r>
            <a:r>
              <a:rPr lang="uk-UA" sz="4000" b="1" dirty="0">
                <a:solidFill>
                  <a:schemeClr val="accent3">
                    <a:lumMod val="50000"/>
                  </a:schemeClr>
                </a:solidFill>
              </a:rPr>
              <a:t>в периферійній частині Східної Азії, але саме Японія є </a:t>
            </a:r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економічним </a:t>
            </a:r>
            <a:r>
              <a:rPr lang="uk-UA" sz="4000" b="1" dirty="0">
                <a:solidFill>
                  <a:schemeClr val="accent3">
                    <a:lumMod val="50000"/>
                  </a:schemeClr>
                </a:solidFill>
              </a:rPr>
              <a:t>центром цього регіону</a:t>
            </a:r>
            <a:r>
              <a:rPr lang="uk-UA" sz="4000" b="1" dirty="0"/>
              <a:t>. </a:t>
            </a:r>
            <a:r>
              <a:rPr lang="uk-UA" sz="4000" b="1" dirty="0">
                <a:solidFill>
                  <a:srgbClr val="C00000"/>
                </a:solidFill>
              </a:rPr>
              <a:t>Особливу вигоду їй приносить </a:t>
            </a:r>
            <a:r>
              <a:rPr lang="uk-UA" sz="4000" b="1" dirty="0" smtClean="0">
                <a:solidFill>
                  <a:srgbClr val="C00000"/>
                </a:solidFill>
              </a:rPr>
              <a:t>розташування </a:t>
            </a:r>
            <a:r>
              <a:rPr lang="uk-UA" sz="4000" b="1" dirty="0">
                <a:solidFill>
                  <a:srgbClr val="C00000"/>
                </a:solidFill>
              </a:rPr>
              <a:t>між Китаєм і Південною Кореєю </a:t>
            </a:r>
            <a:r>
              <a:rPr lang="uk-UA" sz="4000" b="1" dirty="0" smtClean="0">
                <a:solidFill>
                  <a:srgbClr val="C00000"/>
                </a:solidFill>
              </a:rPr>
              <a:t>і </a:t>
            </a:r>
            <a:r>
              <a:rPr lang="uk-UA" sz="4000" b="1" dirty="0">
                <a:solidFill>
                  <a:srgbClr val="C00000"/>
                </a:solidFill>
              </a:rPr>
              <a:t>потужною в економічному </a:t>
            </a:r>
            <a:r>
              <a:rPr lang="uk-UA" sz="4000" b="1" dirty="0" smtClean="0">
                <a:solidFill>
                  <a:srgbClr val="C00000"/>
                </a:solidFill>
              </a:rPr>
              <a:t>відношенні </a:t>
            </a:r>
            <a:r>
              <a:rPr lang="uk-UA" sz="4000" b="1" dirty="0">
                <a:solidFill>
                  <a:srgbClr val="C00000"/>
                </a:solidFill>
              </a:rPr>
              <a:t>країною світу — США.</a:t>
            </a:r>
            <a:r>
              <a:rPr lang="uk-UA" sz="4000" b="1" dirty="0"/>
              <a:t> Острівне розміщення фактично дає Японії змогу </a:t>
            </a:r>
            <a:r>
              <a:rPr lang="uk-UA" sz="4000" b="1" dirty="0" smtClean="0"/>
              <a:t>використовувати </a:t>
            </a:r>
            <a:r>
              <a:rPr lang="uk-UA" sz="4000" b="1" dirty="0"/>
              <a:t>океан як безмежну кількість транспортних магістралей. </a:t>
            </a:r>
            <a:r>
              <a:rPr lang="uk-UA" sz="4000" b="1" dirty="0">
                <a:solidFill>
                  <a:srgbClr val="00B050"/>
                </a:solidFill>
              </a:rPr>
              <a:t>А </a:t>
            </a:r>
            <a:r>
              <a:rPr lang="uk-UA" sz="4000" b="1" dirty="0" smtClean="0">
                <a:solidFill>
                  <a:srgbClr val="00B050"/>
                </a:solidFill>
              </a:rPr>
              <a:t>безліч глибоких </a:t>
            </a:r>
            <a:r>
              <a:rPr lang="uk-UA" sz="4000" b="1" dirty="0">
                <a:solidFill>
                  <a:srgbClr val="00B050"/>
                </a:solidFill>
              </a:rPr>
              <a:t>морських бухт та заток є зручними для будівництва </a:t>
            </a:r>
            <a:r>
              <a:rPr lang="uk-UA" sz="4000" b="1" dirty="0" smtClean="0">
                <a:solidFill>
                  <a:srgbClr val="00B050"/>
                </a:solidFill>
              </a:rPr>
              <a:t>портових </a:t>
            </a:r>
            <a:r>
              <a:rPr lang="uk-UA" sz="4000" b="1" dirty="0">
                <a:solidFill>
                  <a:srgbClr val="00B050"/>
                </a:solidFill>
              </a:rPr>
              <a:t>споруд</a:t>
            </a:r>
          </a:p>
        </p:txBody>
      </p:sp>
    </p:spTree>
    <p:extLst>
      <p:ext uri="{BB962C8B-B14F-4D97-AF65-F5344CB8AC3E}">
        <p14:creationId xmlns:p14="http://schemas.microsoft.com/office/powerpoint/2010/main" val="149512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-1" y="0"/>
            <a:ext cx="12007121" cy="6430780"/>
          </a:xfrm>
        </p:spPr>
        <p:txBody>
          <a:bodyPr/>
          <a:lstStyle/>
          <a:p>
            <a:pPr marL="45720" indent="0" algn="just">
              <a:buNone/>
            </a:pPr>
            <a:r>
              <a:rPr lang="uk-UA" b="1" dirty="0"/>
              <a:t>Японія володіє багатими рекреаційними ресурсами, які представлені </a:t>
            </a:r>
            <a:r>
              <a:rPr lang="uk-UA" b="1" dirty="0" smtClean="0"/>
              <a:t>пам’ятниками </a:t>
            </a:r>
            <a:r>
              <a:rPr lang="uk-UA" b="1" dirty="0"/>
              <a:t>давньої культури та унікальною за красою природою. до Світової </a:t>
            </a:r>
            <a:r>
              <a:rPr lang="uk-UA" b="1" dirty="0" smtClean="0"/>
              <a:t>спадщини </a:t>
            </a:r>
            <a:r>
              <a:rPr lang="uk-UA" b="1" dirty="0" err="1"/>
              <a:t>ЮНЕСКо</a:t>
            </a:r>
            <a:r>
              <a:rPr lang="uk-UA" b="1" dirty="0"/>
              <a:t> віднесено 20 об’єктів, серед яких найвідомішими є замок </a:t>
            </a:r>
            <a:r>
              <a:rPr lang="uk-UA" b="1" dirty="0" err="1" smtClean="0"/>
              <a:t>Хімедзі</a:t>
            </a:r>
            <a:r>
              <a:rPr lang="uk-UA" b="1" dirty="0" smtClean="0"/>
              <a:t>, старовинні </a:t>
            </a:r>
            <a:r>
              <a:rPr lang="uk-UA" b="1" dirty="0"/>
              <a:t>Квартали Кіото та Нари, гора Фудзіяма, меморіал Миру в </a:t>
            </a:r>
            <a:r>
              <a:rPr lang="uk-UA" b="1" dirty="0" err="1"/>
              <a:t>Хіросимі</a:t>
            </a:r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29" y="1271508"/>
            <a:ext cx="5321509" cy="323850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11" y="4747275"/>
            <a:ext cx="2628900" cy="174307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463" y="4767536"/>
            <a:ext cx="2619375" cy="175260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639" y="2589237"/>
            <a:ext cx="5134758" cy="3841543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2639" y="1064302"/>
            <a:ext cx="2138051" cy="1435579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9030" y="1102319"/>
            <a:ext cx="2408652" cy="1330064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8804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119922"/>
            <a:ext cx="9509760" cy="86943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/>
              <a:t>Населення Японії</a:t>
            </a:r>
            <a:endParaRPr lang="uk-UA" sz="6600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02" y="1101639"/>
            <a:ext cx="6260323" cy="5284171"/>
          </a:xfr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169889" y="1101639"/>
            <a:ext cx="5376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</a:t>
            </a:r>
            <a:r>
              <a:rPr lang="ru-RU" b="1" dirty="0" err="1" smtClean="0"/>
              <a:t>Із</a:t>
            </a:r>
            <a:r>
              <a:rPr lang="ru-RU" b="1" dirty="0" smtClean="0"/>
              <a:t> </a:t>
            </a:r>
            <a:r>
              <a:rPr lang="ru-RU" b="1" dirty="0"/>
              <a:t>2007 р. </a:t>
            </a:r>
            <a:r>
              <a:rPr lang="ru-RU" b="1" dirty="0" err="1"/>
              <a:t>кількість</a:t>
            </a:r>
            <a:endParaRPr lang="ru-RU" b="1" dirty="0"/>
          </a:p>
          <a:p>
            <a:pPr algn="just"/>
            <a:r>
              <a:rPr lang="ru-RU" b="1" dirty="0" err="1"/>
              <a:t>жителів</a:t>
            </a:r>
            <a:r>
              <a:rPr lang="ru-RU" b="1" dirty="0"/>
              <a:t> </a:t>
            </a:r>
            <a:r>
              <a:rPr lang="ru-RU" b="1" dirty="0" err="1"/>
              <a:t>країни</a:t>
            </a:r>
            <a:r>
              <a:rPr lang="ru-RU" b="1" dirty="0"/>
              <a:t> </a:t>
            </a:r>
            <a:r>
              <a:rPr lang="ru-RU" b="1" dirty="0" err="1"/>
              <a:t>поступово</a:t>
            </a:r>
            <a:r>
              <a:rPr lang="ru-RU" b="1" dirty="0"/>
              <a:t> </a:t>
            </a:r>
            <a:r>
              <a:rPr lang="ru-RU" b="1" dirty="0" err="1" smtClean="0"/>
              <a:t>зменшується</a:t>
            </a:r>
            <a:endParaRPr lang="ru-RU" b="1" dirty="0" smtClean="0"/>
          </a:p>
          <a:p>
            <a:pPr algn="just"/>
            <a:r>
              <a:rPr lang="ru-RU" b="1" dirty="0" smtClean="0"/>
              <a:t>-</a:t>
            </a:r>
            <a:r>
              <a:rPr lang="ru-RU" b="1" dirty="0" err="1" smtClean="0"/>
              <a:t>Японці</a:t>
            </a:r>
            <a:r>
              <a:rPr lang="ru-RU" b="1" dirty="0" smtClean="0"/>
              <a:t> </a:t>
            </a:r>
            <a:r>
              <a:rPr lang="ru-RU" b="1" dirty="0" err="1"/>
              <a:t>складають</a:t>
            </a:r>
            <a:r>
              <a:rPr lang="ru-RU" b="1" dirty="0"/>
              <a:t> у </a:t>
            </a:r>
            <a:r>
              <a:rPr lang="ru-RU" b="1" dirty="0" err="1"/>
              <a:t>країні</a:t>
            </a:r>
            <a:r>
              <a:rPr lang="ru-RU" b="1" dirty="0"/>
              <a:t> </a:t>
            </a:r>
            <a:r>
              <a:rPr lang="ru-RU" b="1" dirty="0" err="1"/>
              <a:t>понад</a:t>
            </a:r>
            <a:r>
              <a:rPr lang="ru-RU" b="1" dirty="0"/>
              <a:t> 99 %</a:t>
            </a:r>
          </a:p>
          <a:p>
            <a:pPr algn="just"/>
            <a:r>
              <a:rPr lang="ru-RU" b="1" dirty="0" err="1" smtClean="0"/>
              <a:t>населення</a:t>
            </a:r>
            <a:endParaRPr lang="ru-RU" b="1" dirty="0" smtClean="0"/>
          </a:p>
          <a:p>
            <a:pPr algn="just"/>
            <a:r>
              <a:rPr lang="uk-UA" b="1" dirty="0" smtClean="0"/>
              <a:t>-Серед </a:t>
            </a:r>
            <a:r>
              <a:rPr lang="uk-UA" b="1" dirty="0"/>
              <a:t>інших національностей є </a:t>
            </a:r>
            <a:r>
              <a:rPr lang="uk-UA" b="1" dirty="0" smtClean="0"/>
              <a:t>корейці </a:t>
            </a:r>
            <a:r>
              <a:rPr lang="uk-UA" b="1" dirty="0"/>
              <a:t>та китайці, що потрапили на </a:t>
            </a:r>
            <a:r>
              <a:rPr lang="uk-UA" b="1" dirty="0" smtClean="0"/>
              <a:t>Японські острови </a:t>
            </a:r>
            <a:r>
              <a:rPr lang="uk-UA" b="1" dirty="0"/>
              <a:t>як дешева робоча сила, і корінне населення острова </a:t>
            </a:r>
            <a:r>
              <a:rPr lang="uk-UA" b="1" dirty="0" smtClean="0"/>
              <a:t>Хоккайдо </a:t>
            </a:r>
            <a:r>
              <a:rPr lang="uk-UA" b="1" dirty="0"/>
              <a:t>— </a:t>
            </a:r>
            <a:r>
              <a:rPr lang="uk-UA" b="1" dirty="0" err="1" smtClean="0"/>
              <a:t>айни</a:t>
            </a:r>
            <a:endParaRPr lang="uk-UA" b="1" dirty="0" smtClean="0"/>
          </a:p>
          <a:p>
            <a:pPr algn="just"/>
            <a:r>
              <a:rPr lang="uk-UA" b="1" dirty="0" smtClean="0"/>
              <a:t>-</a:t>
            </a:r>
            <a:r>
              <a:rPr lang="ru-RU" b="1" dirty="0" err="1"/>
              <a:t>С</a:t>
            </a:r>
            <a:r>
              <a:rPr lang="ru-RU" b="1" dirty="0" err="1" smtClean="0"/>
              <a:t>ередня</a:t>
            </a:r>
            <a:r>
              <a:rPr lang="ru-RU" b="1" dirty="0" smtClean="0"/>
              <a:t> густота </a:t>
            </a:r>
            <a:r>
              <a:rPr lang="ru-RU" b="1" dirty="0" err="1" smtClean="0"/>
              <a:t>населення</a:t>
            </a:r>
            <a:r>
              <a:rPr lang="ru-RU" b="1" dirty="0" smtClean="0"/>
              <a:t> — </a:t>
            </a:r>
            <a:r>
              <a:rPr lang="ru-RU" b="1" dirty="0" err="1"/>
              <a:t>понад</a:t>
            </a:r>
            <a:endParaRPr lang="ru-RU" b="1" dirty="0"/>
          </a:p>
          <a:p>
            <a:pPr algn="just"/>
            <a:r>
              <a:rPr lang="ru-RU" b="1" dirty="0"/>
              <a:t>330 </a:t>
            </a:r>
            <a:r>
              <a:rPr lang="ru-RU" b="1" dirty="0" err="1"/>
              <a:t>осіб</a:t>
            </a:r>
            <a:r>
              <a:rPr lang="ru-RU" b="1" dirty="0"/>
              <a:t>/км 2 (у 7 </a:t>
            </a:r>
            <a:r>
              <a:rPr lang="ru-RU" b="1" dirty="0" err="1"/>
              <a:t>разів</a:t>
            </a:r>
            <a:r>
              <a:rPr lang="ru-RU" b="1" dirty="0"/>
              <a:t> </a:t>
            </a:r>
            <a:r>
              <a:rPr lang="ru-RU" b="1" dirty="0" err="1"/>
              <a:t>більше</a:t>
            </a:r>
            <a:r>
              <a:rPr lang="ru-RU" b="1" dirty="0"/>
              <a:t> за </a:t>
            </a:r>
            <a:r>
              <a:rPr lang="ru-RU" b="1" dirty="0" err="1"/>
              <a:t>середньосвітову</a:t>
            </a:r>
            <a:r>
              <a:rPr lang="ru-RU" b="1" dirty="0" smtClean="0"/>
              <a:t>)</a:t>
            </a:r>
          </a:p>
          <a:p>
            <a:pPr algn="just"/>
            <a:r>
              <a:rPr lang="ru-RU" b="1" dirty="0"/>
              <a:t>-</a:t>
            </a:r>
            <a:r>
              <a:rPr lang="ru-RU" b="1" dirty="0" err="1"/>
              <a:t>Майже</a:t>
            </a:r>
            <a:r>
              <a:rPr lang="ru-RU" b="1" dirty="0"/>
              <a:t> 93,5 % </a:t>
            </a:r>
            <a:r>
              <a:rPr lang="ru-RU" b="1" dirty="0" err="1"/>
              <a:t>населення</a:t>
            </a:r>
            <a:r>
              <a:rPr lang="ru-RU" b="1" dirty="0"/>
              <a:t> </a:t>
            </a:r>
            <a:r>
              <a:rPr lang="ru-RU" b="1" dirty="0" err="1"/>
              <a:t>Японії</a:t>
            </a:r>
            <a:r>
              <a:rPr lang="ru-RU" b="1" dirty="0"/>
              <a:t> </a:t>
            </a:r>
            <a:r>
              <a:rPr lang="ru-RU" b="1" dirty="0" err="1"/>
              <a:t>становлять</a:t>
            </a:r>
            <a:r>
              <a:rPr lang="ru-RU" b="1" dirty="0"/>
              <a:t> </a:t>
            </a:r>
            <a:r>
              <a:rPr lang="ru-RU" b="1" dirty="0" err="1"/>
              <a:t>жителі</a:t>
            </a:r>
            <a:r>
              <a:rPr lang="ru-RU" b="1" dirty="0"/>
              <a:t> </a:t>
            </a:r>
            <a:r>
              <a:rPr lang="ru-RU" b="1" dirty="0" err="1" smtClean="0"/>
              <a:t>міст</a:t>
            </a:r>
            <a:endParaRPr lang="ru-RU" b="1" dirty="0" smtClean="0"/>
          </a:p>
          <a:p>
            <a:pPr algn="just"/>
            <a:r>
              <a:rPr lang="uk-UA" b="1" dirty="0" smtClean="0"/>
              <a:t>-</a:t>
            </a:r>
            <a:r>
              <a:rPr lang="ru-RU" b="1" dirty="0" err="1"/>
              <a:t>Країна</a:t>
            </a:r>
            <a:r>
              <a:rPr lang="ru-RU" b="1" dirty="0"/>
              <a:t> </a:t>
            </a:r>
            <a:r>
              <a:rPr lang="ru-RU" b="1" dirty="0" err="1"/>
              <a:t>дуже</a:t>
            </a:r>
            <a:r>
              <a:rPr lang="ru-RU" b="1" dirty="0"/>
              <a:t> добре </a:t>
            </a:r>
            <a:r>
              <a:rPr lang="ru-RU" b="1" dirty="0" err="1"/>
              <a:t>забезпечена</a:t>
            </a:r>
            <a:r>
              <a:rPr lang="ru-RU" b="1" dirty="0"/>
              <a:t> </a:t>
            </a:r>
            <a:r>
              <a:rPr lang="ru-RU" b="1" dirty="0" err="1"/>
              <a:t>трудовими</a:t>
            </a:r>
            <a:r>
              <a:rPr lang="ru-RU" b="1" dirty="0"/>
              <a:t> ресурсами — як </a:t>
            </a:r>
            <a:r>
              <a:rPr lang="ru-RU" b="1" dirty="0" err="1" smtClean="0"/>
              <a:t>кількісно</a:t>
            </a:r>
            <a:r>
              <a:rPr lang="ru-RU" b="1" dirty="0"/>
              <a:t>, так і </a:t>
            </a:r>
            <a:r>
              <a:rPr lang="ru-RU" b="1" dirty="0" err="1" smtClean="0"/>
              <a:t>якісно</a:t>
            </a:r>
            <a:endParaRPr lang="ru-RU" b="1" dirty="0" smtClean="0"/>
          </a:p>
          <a:p>
            <a:pPr algn="just"/>
            <a:r>
              <a:rPr lang="uk-UA" b="1" dirty="0" smtClean="0"/>
              <a:t>-</a:t>
            </a:r>
            <a:r>
              <a:rPr lang="ru-RU" b="1" dirty="0"/>
              <a:t>У </a:t>
            </a:r>
            <a:r>
              <a:rPr lang="ru-RU" b="1" dirty="0" err="1"/>
              <a:t>промисловості</a:t>
            </a:r>
            <a:r>
              <a:rPr lang="ru-RU" b="1" dirty="0"/>
              <a:t> </a:t>
            </a:r>
            <a:r>
              <a:rPr lang="ru-RU" b="1" dirty="0" err="1"/>
              <a:t>зайнято</a:t>
            </a:r>
            <a:r>
              <a:rPr lang="ru-RU" b="1" dirty="0"/>
              <a:t> 26,2 %, у </a:t>
            </a:r>
            <a:r>
              <a:rPr lang="ru-RU" b="1" dirty="0" err="1"/>
              <a:t>сільському</a:t>
            </a:r>
            <a:r>
              <a:rPr lang="ru-RU" b="1" dirty="0"/>
              <a:t> </a:t>
            </a:r>
            <a:r>
              <a:rPr lang="ru-RU" b="1" dirty="0" err="1" smtClean="0"/>
              <a:t>господарстві</a:t>
            </a:r>
            <a:r>
              <a:rPr lang="ru-RU" b="1" dirty="0" smtClean="0"/>
              <a:t> </a:t>
            </a:r>
            <a:r>
              <a:rPr lang="ru-RU" b="1" dirty="0"/>
              <a:t>— 2,9 %, у </a:t>
            </a:r>
            <a:r>
              <a:rPr lang="ru-RU" b="1" dirty="0" err="1"/>
              <a:t>сфері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— </a:t>
            </a:r>
            <a:r>
              <a:rPr lang="ru-RU" b="1" u="sng" dirty="0">
                <a:solidFill>
                  <a:srgbClr val="00B050"/>
                </a:solidFill>
              </a:rPr>
              <a:t>70,9</a:t>
            </a:r>
            <a:r>
              <a:rPr lang="ru-RU" b="1" dirty="0"/>
              <a:t> </a:t>
            </a:r>
            <a:r>
              <a:rPr lang="ru-RU" b="1" dirty="0" smtClean="0"/>
              <a:t>%</a:t>
            </a:r>
          </a:p>
          <a:p>
            <a:pPr algn="just"/>
            <a:r>
              <a:rPr lang="ru-RU" b="1" dirty="0" smtClean="0"/>
              <a:t>-</a:t>
            </a:r>
            <a:r>
              <a:rPr lang="ru-RU" b="1" dirty="0" err="1" smtClean="0"/>
              <a:t>Бідність</a:t>
            </a:r>
            <a:r>
              <a:rPr lang="ru-RU" b="1" dirty="0" smtClean="0"/>
              <a:t> </a:t>
            </a:r>
            <a:r>
              <a:rPr lang="ru-RU" b="1" dirty="0" err="1"/>
              <a:t>ресурсної</a:t>
            </a:r>
            <a:r>
              <a:rPr lang="ru-RU" b="1" dirty="0"/>
              <a:t> </a:t>
            </a:r>
            <a:r>
              <a:rPr lang="ru-RU" b="1" dirty="0" err="1"/>
              <a:t>бази</a:t>
            </a:r>
            <a:r>
              <a:rPr lang="ru-RU" b="1" dirty="0"/>
              <a:t> </a:t>
            </a:r>
            <a:r>
              <a:rPr lang="ru-RU" b="1" dirty="0" err="1"/>
              <a:t>Японії</a:t>
            </a:r>
            <a:r>
              <a:rPr lang="ru-RU" b="1" dirty="0"/>
              <a:t> </a:t>
            </a:r>
            <a:r>
              <a:rPr lang="ru-RU" b="1" dirty="0" err="1"/>
              <a:t>компенсується</a:t>
            </a:r>
            <a:r>
              <a:rPr lang="ru-RU" b="1" dirty="0"/>
              <a:t> </a:t>
            </a:r>
            <a:r>
              <a:rPr lang="ru-RU" b="1" dirty="0" err="1"/>
              <a:t>високою</a:t>
            </a:r>
            <a:r>
              <a:rPr lang="ru-RU" b="1" dirty="0"/>
              <a:t> </a:t>
            </a:r>
            <a:r>
              <a:rPr lang="ru-RU" b="1" dirty="0" err="1" smtClean="0"/>
              <a:t>працьовитістю</a:t>
            </a:r>
            <a:r>
              <a:rPr lang="ru-RU" b="1" dirty="0" smtClean="0"/>
              <a:t> </a:t>
            </a:r>
            <a:r>
              <a:rPr lang="ru-RU" b="1" dirty="0"/>
              <a:t>та </a:t>
            </a:r>
            <a:r>
              <a:rPr lang="ru-RU" b="1" dirty="0" err="1"/>
              <a:t>кваліфікацією</a:t>
            </a:r>
            <a:r>
              <a:rPr lang="ru-RU" b="1" dirty="0"/>
              <a:t> </a:t>
            </a:r>
            <a:r>
              <a:rPr lang="ru-RU" b="1" dirty="0" err="1"/>
              <a:t>населення</a:t>
            </a:r>
            <a:endParaRPr lang="ru-RU" b="1" dirty="0" smtClean="0"/>
          </a:p>
          <a:p>
            <a:pPr algn="just"/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58070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7168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7200" b="1" dirty="0" smtClean="0"/>
              <a:t>Релігія</a:t>
            </a:r>
            <a:endParaRPr lang="uk-UA" sz="7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4892" y="989352"/>
            <a:ext cx="11827239" cy="50402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b="1" dirty="0"/>
              <a:t>Релігійний склад населення має досить своєрідні особливості. </a:t>
            </a:r>
            <a:r>
              <a:rPr lang="uk-UA" b="1" dirty="0" smtClean="0"/>
              <a:t>Дві основні </a:t>
            </a:r>
            <a:r>
              <a:rPr lang="uk-UA" b="1" dirty="0"/>
              <a:t>релігії в країні — синтоїзм, давня національна релігія Японії, </a:t>
            </a:r>
            <a:r>
              <a:rPr lang="uk-UA" b="1" dirty="0" smtClean="0"/>
              <a:t>та буддизм</a:t>
            </a:r>
            <a:r>
              <a:rPr lang="uk-UA" b="1" dirty="0"/>
              <a:t>, що прийшов зі сходу Азії в </a:t>
            </a:r>
            <a:r>
              <a:rPr lang="en-US" b="1" dirty="0"/>
              <a:t>X </a:t>
            </a:r>
            <a:r>
              <a:rPr lang="uk-UA" b="1" dirty="0"/>
              <a:t>ст. Цікаво, що Японія не знала </a:t>
            </a:r>
            <a:r>
              <a:rPr lang="uk-UA" b="1" dirty="0" smtClean="0"/>
              <a:t>релігійних </a:t>
            </a:r>
            <a:r>
              <a:rPr lang="uk-UA" b="1" dirty="0"/>
              <a:t>війн: дві досить різні релігії утворили щось схоже на союз. </a:t>
            </a:r>
            <a:r>
              <a:rPr lang="uk-UA" b="1" dirty="0" smtClean="0"/>
              <a:t>Більшість </a:t>
            </a:r>
            <a:r>
              <a:rPr lang="uk-UA" b="1" dirty="0"/>
              <a:t>японців зараховують себе до прихильників і тієї, і іншої релігії.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2" y="2350488"/>
            <a:ext cx="6917579" cy="4080291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559" y="2106867"/>
            <a:ext cx="4119484" cy="2471690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559" y="4696654"/>
            <a:ext cx="4119483" cy="173412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0201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02" y="164891"/>
            <a:ext cx="11902190" cy="155897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>
                <a:solidFill>
                  <a:srgbClr val="C00000"/>
                </a:solidFill>
              </a:rPr>
              <a:t>Особливості</a:t>
            </a:r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dirty="0" err="1">
                <a:solidFill>
                  <a:srgbClr val="C00000"/>
                </a:solidFill>
              </a:rPr>
              <a:t>сучасного</a:t>
            </a:r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u="sng" dirty="0" err="1">
                <a:solidFill>
                  <a:srgbClr val="C00000"/>
                </a:solidFill>
              </a:rPr>
              <a:t>постіндустріального</a:t>
            </a:r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dirty="0" err="1">
                <a:solidFill>
                  <a:srgbClr val="C00000"/>
                </a:solidFill>
              </a:rPr>
              <a:t>розвитку</a:t>
            </a:r>
            <a:r>
              <a:rPr lang="ru-RU" sz="5400" b="1" dirty="0">
                <a:solidFill>
                  <a:srgbClr val="C00000"/>
                </a:solidFill>
              </a:rPr>
              <a:t> </a:t>
            </a:r>
            <a:r>
              <a:rPr lang="ru-RU" sz="5400" b="1" dirty="0" err="1">
                <a:solidFill>
                  <a:srgbClr val="C00000"/>
                </a:solidFill>
              </a:rPr>
              <a:t>країни</a:t>
            </a:r>
            <a:endParaRPr lang="uk-UA" sz="5400" b="1" dirty="0">
              <a:solidFill>
                <a:srgbClr val="C0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902" y="1723868"/>
            <a:ext cx="4886793" cy="4811843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dirty="0"/>
              <a:t>Японія — яскравий приклад того, як люди можуть долати </a:t>
            </a:r>
            <a:r>
              <a:rPr lang="uk-UA" dirty="0" smtClean="0"/>
              <a:t>несприятливі </a:t>
            </a:r>
            <a:r>
              <a:rPr lang="uk-UA" dirty="0"/>
              <a:t>природні умови та досягати надзвичайно високих успіхів в </a:t>
            </a:r>
            <a:r>
              <a:rPr lang="uk-UA" dirty="0" smtClean="0"/>
              <a:t>економіці</a:t>
            </a:r>
            <a:r>
              <a:rPr lang="uk-UA" dirty="0"/>
              <a:t>. Країна вийшла з Другої світової війни зі зруйнованою </a:t>
            </a:r>
            <a:r>
              <a:rPr lang="uk-UA" dirty="0" smtClean="0"/>
              <a:t>промисловістю</a:t>
            </a:r>
            <a:r>
              <a:rPr lang="uk-UA" dirty="0"/>
              <a:t>, зубожілим сільським господарством і майже відсутністю </a:t>
            </a:r>
            <a:r>
              <a:rPr lang="uk-UA" dirty="0" smtClean="0"/>
              <a:t>запасів основних </a:t>
            </a:r>
            <a:r>
              <a:rPr lang="uk-UA" dirty="0"/>
              <a:t>мінеральних ресурсів. Однак уже наприкінці 1960-х рр. </a:t>
            </a:r>
            <a:r>
              <a:rPr lang="uk-UA" dirty="0" smtClean="0"/>
              <a:t>Японія посіла </a:t>
            </a:r>
            <a:r>
              <a:rPr lang="uk-UA" dirty="0"/>
              <a:t>друге місце у світі за обсягом промислового виробництва, а на </a:t>
            </a:r>
            <a:r>
              <a:rPr lang="uk-UA" dirty="0" smtClean="0"/>
              <a:t>початку </a:t>
            </a:r>
            <a:r>
              <a:rPr lang="uk-UA" dirty="0"/>
              <a:t>1970-х рр. — і за обсягом ВВП. У другій половині </a:t>
            </a:r>
            <a:r>
              <a:rPr lang="en-US" dirty="0"/>
              <a:t>XX </a:t>
            </a:r>
            <a:r>
              <a:rPr lang="uk-UA" dirty="0"/>
              <a:t>ст. </a:t>
            </a:r>
            <a:r>
              <a:rPr lang="uk-UA" dirty="0" smtClean="0"/>
              <a:t>темпи зростання </a:t>
            </a:r>
            <a:r>
              <a:rPr lang="uk-UA" dirty="0"/>
              <a:t>економіки країни були найвищими у світі — близько 11 % </a:t>
            </a:r>
            <a:r>
              <a:rPr lang="uk-UA" dirty="0" smtClean="0"/>
              <a:t>на рік</a:t>
            </a:r>
            <a:r>
              <a:rPr lang="uk-UA" dirty="0"/>
              <a:t>. </a:t>
            </a:r>
            <a:r>
              <a:rPr lang="uk-UA" b="1" dirty="0"/>
              <a:t>Це явище дістало назву японського «економічного дива».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5236562" y="4519533"/>
            <a:ext cx="68155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ЧИННИКИ «ЕКОНОМІЧНОГО ДИВА»</a:t>
            </a:r>
          </a:p>
          <a:p>
            <a:r>
              <a:rPr lang="ru-RU" b="1" dirty="0" smtClean="0"/>
              <a:t>1)</a:t>
            </a:r>
            <a:r>
              <a:rPr lang="ru-RU" b="1" dirty="0" err="1" smtClean="0"/>
              <a:t>ретельно</a:t>
            </a:r>
            <a:r>
              <a:rPr lang="ru-RU" b="1" dirty="0" smtClean="0"/>
              <a:t> </a:t>
            </a:r>
            <a:r>
              <a:rPr lang="ru-RU" b="1" dirty="0" err="1"/>
              <a:t>зважена</a:t>
            </a:r>
            <a:r>
              <a:rPr lang="ru-RU" b="1" dirty="0"/>
              <a:t> </a:t>
            </a:r>
            <a:r>
              <a:rPr lang="ru-RU" b="1" dirty="0" err="1"/>
              <a:t>національна</a:t>
            </a:r>
            <a:r>
              <a:rPr lang="ru-RU" b="1" dirty="0"/>
              <a:t> </a:t>
            </a:r>
            <a:r>
              <a:rPr lang="ru-RU" b="1" dirty="0" err="1"/>
              <a:t>стратегія</a:t>
            </a:r>
            <a:r>
              <a:rPr lang="ru-RU" b="1" dirty="0"/>
              <a:t> </a:t>
            </a:r>
            <a:r>
              <a:rPr lang="ru-RU" b="1" dirty="0" err="1" smtClean="0"/>
              <a:t>економічного</a:t>
            </a:r>
            <a:r>
              <a:rPr lang="ru-RU" b="1" dirty="0" smtClean="0"/>
              <a:t> </a:t>
            </a:r>
            <a:r>
              <a:rPr lang="ru-RU" b="1" dirty="0" err="1" smtClean="0"/>
              <a:t>розвитку</a:t>
            </a:r>
            <a:r>
              <a:rPr lang="ru-RU" b="1" dirty="0"/>
              <a:t>; </a:t>
            </a:r>
            <a:endParaRPr lang="ru-RU" b="1" dirty="0" smtClean="0"/>
          </a:p>
          <a:p>
            <a:r>
              <a:rPr lang="ru-RU" b="1" dirty="0" smtClean="0"/>
              <a:t>2</a:t>
            </a:r>
            <a:r>
              <a:rPr lang="ru-RU" b="1" dirty="0"/>
              <a:t>) </a:t>
            </a:r>
            <a:r>
              <a:rPr lang="ru-RU" b="1" dirty="0" err="1" smtClean="0"/>
              <a:t>широке</a:t>
            </a:r>
            <a:r>
              <a:rPr lang="ru-RU" b="1" dirty="0" smtClean="0"/>
              <a:t> </a:t>
            </a:r>
            <a:r>
              <a:rPr lang="ru-RU" b="1" dirty="0" err="1"/>
              <a:t>запозичення</a:t>
            </a:r>
            <a:r>
              <a:rPr lang="ru-RU" b="1" dirty="0"/>
              <a:t> </a:t>
            </a:r>
            <a:r>
              <a:rPr lang="ru-RU" b="1" dirty="0" err="1"/>
              <a:t>науково-технічних</a:t>
            </a:r>
            <a:r>
              <a:rPr lang="ru-RU" b="1" dirty="0"/>
              <a:t> </a:t>
            </a:r>
            <a:r>
              <a:rPr lang="ru-RU" b="1" dirty="0" err="1"/>
              <a:t>досягнень</a:t>
            </a:r>
            <a:r>
              <a:rPr lang="ru-RU" b="1" dirty="0"/>
              <a:t>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розвинених</a:t>
            </a:r>
            <a:r>
              <a:rPr lang="ru-RU" b="1" dirty="0"/>
              <a:t> </a:t>
            </a:r>
            <a:r>
              <a:rPr lang="ru-RU" b="1" dirty="0" err="1"/>
              <a:t>країн</a:t>
            </a:r>
            <a:r>
              <a:rPr lang="ru-RU" b="1" dirty="0"/>
              <a:t>;</a:t>
            </a:r>
          </a:p>
          <a:p>
            <a:r>
              <a:rPr lang="ru-RU" b="1" dirty="0"/>
              <a:t>3) </a:t>
            </a:r>
            <a:r>
              <a:rPr lang="ru-RU" b="1" dirty="0" err="1"/>
              <a:t>порівняно</a:t>
            </a:r>
            <a:r>
              <a:rPr lang="ru-RU" b="1" dirty="0"/>
              <a:t> </a:t>
            </a:r>
            <a:r>
              <a:rPr lang="ru-RU" b="1" dirty="0" err="1"/>
              <a:t>низькі</a:t>
            </a:r>
            <a:r>
              <a:rPr lang="ru-RU" b="1" dirty="0"/>
              <a:t> </a:t>
            </a:r>
            <a:r>
              <a:rPr lang="ru-RU" b="1" dirty="0" err="1"/>
              <a:t>витрати</a:t>
            </a:r>
            <a:r>
              <a:rPr lang="ru-RU" b="1" dirty="0"/>
              <a:t> на оборону; </a:t>
            </a:r>
            <a:endParaRPr lang="ru-RU" b="1" dirty="0" smtClean="0"/>
          </a:p>
          <a:p>
            <a:r>
              <a:rPr lang="ru-RU" b="1" dirty="0" smtClean="0"/>
              <a:t>4</a:t>
            </a:r>
            <a:r>
              <a:rPr lang="ru-RU" b="1" dirty="0"/>
              <a:t>) </a:t>
            </a:r>
            <a:r>
              <a:rPr lang="ru-RU" b="1" dirty="0" err="1"/>
              <a:t>інтенсивна</a:t>
            </a:r>
            <a:r>
              <a:rPr lang="ru-RU" b="1" dirty="0"/>
              <a:t> </a:t>
            </a:r>
            <a:r>
              <a:rPr lang="ru-RU" b="1" dirty="0" err="1"/>
              <a:t>праця</a:t>
            </a:r>
            <a:r>
              <a:rPr lang="ru-RU" b="1" dirty="0"/>
              <a:t> </a:t>
            </a:r>
            <a:r>
              <a:rPr lang="ru-RU" b="1" dirty="0" err="1" smtClean="0"/>
              <a:t>японців</a:t>
            </a:r>
            <a:endParaRPr lang="uk-UA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997" y="1839513"/>
            <a:ext cx="4252212" cy="2564375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3645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Оформлення зі смугами в синіх тонах 16x9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1307987_TF16391941_TF16391941" id="{A5F25733-FF16-466C-A3E5-4461CE184DFC}" vid="{7BB755F5-084F-4FA3-A444-6FCF4286F827}"/>
    </a:ext>
  </a:extLst>
</a:theme>
</file>

<file path=ppt/theme/theme2.xml><?xml version="1.0" encoding="utf-8"?>
<a:theme xmlns:a="http://schemas.openxmlformats.org/drawingml/2006/main" name="Тема Offic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зі смугами в синіх тонах із фотографією сходу сонця в горах (широкоформатна)</Template>
  <TotalTime>120</TotalTime>
  <Words>1281</Words>
  <Application>Microsoft Office PowerPoint</Application>
  <PresentationFormat>Широкий екран</PresentationFormat>
  <Paragraphs>77</Paragraphs>
  <Slides>21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5" baseType="lpstr">
      <vt:lpstr>Arial</vt:lpstr>
      <vt:lpstr>Corbel</vt:lpstr>
      <vt:lpstr>Euphemia</vt:lpstr>
      <vt:lpstr>Оформлення зі смугами в синіх тонах 16x9</vt:lpstr>
      <vt:lpstr>Японія: ЕГП, природно-ресурсний потенціал, населення. Господарство</vt:lpstr>
      <vt:lpstr>ЯПОНСЬКА ДЕРЖАВА - острівна держава в Східній Азії</vt:lpstr>
      <vt:lpstr>Презентація PowerPoint</vt:lpstr>
      <vt:lpstr>Економіко – географічне розташування Японії</vt:lpstr>
      <vt:lpstr>Презентація PowerPoint</vt:lpstr>
      <vt:lpstr>Презентація PowerPoint</vt:lpstr>
      <vt:lpstr>Населення Японії</vt:lpstr>
      <vt:lpstr>Релігія</vt:lpstr>
      <vt:lpstr>Особливості сучасного постіндустріального розвитку країни</vt:lpstr>
      <vt:lpstr>Економічна модель, яку використовують у Японії, має назву «ієрархічний корпоративізм». Її сутність базується на активній участі держави в економіці країни. Тісні зв’язки між урядом, банками та основ ними корпораціями дозволяють розробити стратегію «продуманого планування» економічного розвитку</vt:lpstr>
      <vt:lpstr>Японські ТНК, на відміну від американських та європейських, спеціалізуються переважно на виробництві промислової продукції, зокрема автомобілебудуванні та електроніці (наприклад «Тойота», «Хонда», «Хитачі», «Соні»)</vt:lpstr>
      <vt:lpstr>Домінуючі складові третинного сектору</vt:lpstr>
      <vt:lpstr>На півдні Кюсю в місті Кагосіма діє космічний центр, а на розташованому поруч острові Танегасімо — космодром.Кюсю -  «Кремнієвий острів- центр технополісів і технопарків»</vt:lpstr>
      <vt:lpstr>Вторинний сектор економіки</vt:lpstr>
      <vt:lpstr>Презентація PowerPoint</vt:lpstr>
      <vt:lpstr>Презентація PowerPoint</vt:lpstr>
      <vt:lpstr>Найбільшим районом концентрації сучасної промисловості Японії є Тихоокеанський промисловий пояс</vt:lpstr>
      <vt:lpstr>Презентація PowerPoint</vt:lpstr>
      <vt:lpstr>Презентація PowerPoint</vt:lpstr>
      <vt:lpstr>Презентація PowerPoint</vt:lpstr>
      <vt:lpstr>Незважаючи на географічну віддаленість, Україна та Японія мають різнобічні двосторонні зв’язки. Українським споживачам добре відома продукція японського виробництва: автомобілі, комп’ютери, телевізори, годинники, фотоапарати тощо. Україна постачає в Японію руди металів та продукти харчування.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Японія: ЕГП, природно-ресурсний потенціал, населення. Господарство</dc:title>
  <dc:creator>Закликовська А.В.</dc:creator>
  <cp:lastModifiedBy>Закликовська А.В.</cp:lastModifiedBy>
  <cp:revision>30</cp:revision>
  <dcterms:created xsi:type="dcterms:W3CDTF">2020-12-09T15:09:48Z</dcterms:created>
  <dcterms:modified xsi:type="dcterms:W3CDTF">2021-08-23T15:06:43Z</dcterms:modified>
</cp:coreProperties>
</file>