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6" r:id="rId21"/>
    <p:sldId id="275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сфера послуг</c:v>
                </c:pt>
                <c:pt idx="1">
                  <c:v>промисловість</c:v>
                </c:pt>
                <c:pt idx="2">
                  <c:v>сільське господарство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69.3</c:v>
                </c:pt>
                <c:pt idx="1">
                  <c:v>29.7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90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77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64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00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64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04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41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3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9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11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8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3C251-7248-40F5-8CF1-C81B826C626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D96BD-E683-4C9C-9544-C5059A6C42A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0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7241" y="4509120"/>
            <a:ext cx="7772400" cy="1470025"/>
          </a:xfrm>
        </p:spPr>
        <p:txBody>
          <a:bodyPr>
            <a:noAutofit/>
          </a:bodyPr>
          <a:lstStyle/>
          <a:p>
            <a:r>
              <a:rPr lang="uk-UA" sz="8800" b="1" dirty="0" smtClean="0"/>
              <a:t>Японія: господарство</a:t>
            </a:r>
            <a:endParaRPr lang="ru-RU" sz="8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4107"/>
            <a:ext cx="7128792" cy="3745341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91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Кремнієвий острів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689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 smtClean="0"/>
              <a:t>В 1970-х роках на острові </a:t>
            </a:r>
            <a:r>
              <a:rPr lang="uk-UA" b="1" dirty="0" smtClean="0">
                <a:solidFill>
                  <a:srgbClr val="FF0000"/>
                </a:solidFill>
              </a:rPr>
              <a:t>Кюсю</a:t>
            </a:r>
            <a:r>
              <a:rPr lang="uk-UA" dirty="0" smtClean="0"/>
              <a:t> фірми почали будувати підприємства по виробництву кремнієвих напівпровідникових  приборів. Головною галуззю на Кюсю є електроніка. Розвиток був технологій був настільки стрімким, що острів отримав назву «Кремнієвий острів»</a:t>
            </a:r>
            <a:endParaRPr lang="uk-UA" dirty="0"/>
          </a:p>
          <a:p>
            <a:pPr marL="0" indent="0" algn="just">
              <a:buNone/>
            </a:pPr>
            <a:endParaRPr lang="uk-UA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73727"/>
            <a:ext cx="3600400" cy="239590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31303"/>
            <a:ext cx="2952328" cy="183832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3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Транспортна система Японії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dirty="0"/>
              <a:t>о</a:t>
            </a:r>
            <a:r>
              <a:rPr lang="uk-UA" dirty="0" smtClean="0"/>
              <a:t>сновні види внутрішнього транспорту:</a:t>
            </a:r>
          </a:p>
          <a:p>
            <a:pPr marL="0" indent="0" algn="ctr">
              <a:buNone/>
            </a:pPr>
            <a:r>
              <a:rPr lang="uk-UA" dirty="0"/>
              <a:t>а</a:t>
            </a:r>
            <a:r>
              <a:rPr lang="uk-UA" dirty="0" smtClean="0"/>
              <a:t>втомобільний та залізничний</a:t>
            </a:r>
          </a:p>
          <a:p>
            <a:pPr marL="0" indent="0" algn="ctr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 algn="ctr">
              <a:buNone/>
            </a:pPr>
            <a:endParaRPr lang="uk-UA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uk-UA" b="1" dirty="0" err="1" smtClean="0">
                <a:solidFill>
                  <a:srgbClr val="002060"/>
                </a:solidFill>
              </a:rPr>
              <a:t>Сінкансен</a:t>
            </a:r>
            <a:r>
              <a:rPr lang="uk-UA" b="1" dirty="0" smtClean="0">
                <a:solidFill>
                  <a:srgbClr val="002060"/>
                </a:solidFill>
              </a:rPr>
              <a:t>- система швидкісних залізниць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887" y="4060870"/>
            <a:ext cx="2935742" cy="1953603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60869"/>
            <a:ext cx="2880320" cy="196980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93100"/>
            <a:ext cx="2808312" cy="149542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2371118"/>
            <a:ext cx="2448272" cy="133939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754" y="2301693"/>
            <a:ext cx="2931875" cy="151891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9" y="4076211"/>
            <a:ext cx="2342727" cy="1938261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57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За обсягами промислового виробництва -  </a:t>
            </a:r>
            <a:r>
              <a:rPr lang="uk-UA" b="1" dirty="0" smtClean="0">
                <a:solidFill>
                  <a:srgbClr val="FF0000"/>
                </a:solidFill>
              </a:rPr>
              <a:t>третє </a:t>
            </a:r>
            <a:r>
              <a:rPr lang="uk-UA" b="1" dirty="0" smtClean="0"/>
              <a:t>місце після Китаю та  США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-машинобудування</a:t>
            </a:r>
          </a:p>
          <a:p>
            <a:pPr marL="0" indent="0">
              <a:buNone/>
            </a:pPr>
            <a:r>
              <a:rPr lang="uk-UA" dirty="0" smtClean="0"/>
              <a:t>-чорна металургія</a:t>
            </a:r>
          </a:p>
          <a:p>
            <a:pPr marL="0" indent="0">
              <a:buNone/>
            </a:pPr>
            <a:r>
              <a:rPr lang="uk-UA" dirty="0"/>
              <a:t>-</a:t>
            </a:r>
            <a:r>
              <a:rPr lang="uk-UA" dirty="0" smtClean="0"/>
              <a:t>хімічна галузь</a:t>
            </a:r>
          </a:p>
          <a:p>
            <a:pPr marL="0" indent="0">
              <a:buNone/>
            </a:pPr>
            <a:r>
              <a:rPr lang="uk-UA" dirty="0" smtClean="0"/>
              <a:t>-нафтохімічна</a:t>
            </a:r>
          </a:p>
          <a:p>
            <a:pPr marL="0" indent="0">
              <a:buNone/>
            </a:pPr>
            <a:r>
              <a:rPr lang="uk-UA" dirty="0" smtClean="0"/>
              <a:t>-електроенергетика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176464" cy="302433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95087"/>
            <a:ext cx="2651787" cy="198884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859457"/>
            <a:ext cx="2600325" cy="176212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937304"/>
            <a:ext cx="2503165" cy="1691027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31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Сільське господарство Японії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16023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Сільськогосподарські</a:t>
            </a:r>
            <a:r>
              <a:rPr lang="ru-RU" dirty="0" smtClean="0"/>
              <a:t> </a:t>
            </a:r>
            <a:r>
              <a:rPr lang="ru-RU" dirty="0" err="1" smtClean="0"/>
              <a:t>угіддя</a:t>
            </a:r>
            <a:r>
              <a:rPr lang="ru-RU" dirty="0" smtClean="0"/>
              <a:t> </a:t>
            </a:r>
            <a:r>
              <a:rPr lang="ru-RU" dirty="0" err="1" smtClean="0"/>
              <a:t>Японії</a:t>
            </a:r>
            <a:r>
              <a:rPr lang="ru-RU" dirty="0" smtClean="0"/>
              <a:t> </a:t>
            </a:r>
            <a:r>
              <a:rPr lang="ru-RU" dirty="0" err="1" smtClean="0"/>
              <a:t>складають</a:t>
            </a:r>
            <a:r>
              <a:rPr lang="ru-RU" dirty="0" smtClean="0"/>
              <a:t> </a:t>
            </a:r>
            <a:r>
              <a:rPr lang="ru-RU" dirty="0" err="1" smtClean="0"/>
              <a:t>близько</a:t>
            </a:r>
            <a:r>
              <a:rPr lang="ru-RU" dirty="0" smtClean="0"/>
              <a:t> 13%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.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половини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угідь</a:t>
            </a:r>
            <a:r>
              <a:rPr lang="ru-RU" dirty="0" smtClean="0"/>
              <a:t> — </a:t>
            </a:r>
            <a:r>
              <a:rPr lang="ru-RU" dirty="0" err="1" smtClean="0"/>
              <a:t>заливні</a:t>
            </a:r>
            <a:r>
              <a:rPr lang="ru-RU" dirty="0" smtClean="0"/>
              <a:t> поля,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 для </a:t>
            </a:r>
            <a:r>
              <a:rPr lang="ru-RU" dirty="0" err="1" smtClean="0"/>
              <a:t>рисівництва</a:t>
            </a:r>
            <a:r>
              <a:rPr lang="ru-RU" dirty="0" smtClean="0"/>
              <a:t>. </a:t>
            </a:r>
            <a:r>
              <a:rPr lang="ru-RU" dirty="0" err="1" smtClean="0"/>
              <a:t>Переважають</a:t>
            </a:r>
            <a:r>
              <a:rPr lang="ru-RU" dirty="0" smtClean="0"/>
              <a:t> </a:t>
            </a:r>
            <a:r>
              <a:rPr lang="ru-RU" dirty="0" err="1" smtClean="0"/>
              <a:t>дрібні</a:t>
            </a:r>
            <a:r>
              <a:rPr lang="ru-RU" dirty="0" smtClean="0"/>
              <a:t> </a:t>
            </a:r>
            <a:r>
              <a:rPr lang="ru-RU" dirty="0" err="1" smtClean="0"/>
              <a:t>господарства</a:t>
            </a:r>
            <a:r>
              <a:rPr lang="ru-RU" dirty="0" smtClean="0"/>
              <a:t>. Характерною для </a:t>
            </a:r>
            <a:r>
              <a:rPr lang="ru-RU" dirty="0" err="1" smtClean="0"/>
              <a:t>тваринництва</a:t>
            </a:r>
            <a:r>
              <a:rPr lang="ru-RU" dirty="0" smtClean="0"/>
              <a:t> </a:t>
            </a:r>
            <a:r>
              <a:rPr lang="ru-RU" dirty="0" err="1" smtClean="0"/>
              <a:t>Японії</a:t>
            </a:r>
            <a:r>
              <a:rPr lang="ru-RU" dirty="0" smtClean="0"/>
              <a:t> є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власної</a:t>
            </a:r>
            <a:r>
              <a:rPr lang="ru-RU" dirty="0" smtClean="0"/>
              <a:t> </a:t>
            </a:r>
            <a:r>
              <a:rPr lang="ru-RU" dirty="0" err="1" smtClean="0"/>
              <a:t>кормової</a:t>
            </a:r>
            <a:r>
              <a:rPr lang="ru-RU" dirty="0" smtClean="0"/>
              <a:t> </a:t>
            </a:r>
            <a:r>
              <a:rPr lang="ru-RU" dirty="0" err="1" smtClean="0"/>
              <a:t>бази</a:t>
            </a:r>
            <a:r>
              <a:rPr lang="ru-RU" dirty="0" smtClean="0"/>
              <a:t>. </a:t>
            </a:r>
            <a:r>
              <a:rPr lang="ru-RU" dirty="0" err="1" smtClean="0"/>
              <a:t>Значна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кормів</a:t>
            </a:r>
            <a:r>
              <a:rPr lang="ru-RU" dirty="0" smtClean="0"/>
              <a:t> </a:t>
            </a:r>
            <a:r>
              <a:rPr lang="ru-RU" dirty="0" err="1" smtClean="0"/>
              <a:t>імпортується</a:t>
            </a:r>
            <a:r>
              <a:rPr lang="ru-RU" dirty="0" smtClean="0"/>
              <a:t>. </a:t>
            </a:r>
            <a:r>
              <a:rPr lang="ru-RU" dirty="0" err="1" smtClean="0"/>
              <a:t>Власне</a:t>
            </a:r>
            <a:r>
              <a:rPr lang="ru-RU" dirty="0" smtClean="0"/>
              <a:t> </a:t>
            </a:r>
            <a:r>
              <a:rPr lang="ru-RU" dirty="0" err="1" smtClean="0"/>
              <a:t>виробництво</a:t>
            </a:r>
            <a:r>
              <a:rPr lang="ru-RU" dirty="0" smtClean="0"/>
              <a:t> </a:t>
            </a:r>
            <a:r>
              <a:rPr lang="ru-RU" dirty="0" err="1" smtClean="0"/>
              <a:t>забезпечує</a:t>
            </a:r>
            <a:r>
              <a:rPr lang="ru-RU" dirty="0" smtClean="0"/>
              <a:t> не </a:t>
            </a:r>
            <a:r>
              <a:rPr lang="ru-RU" dirty="0" err="1" smtClean="0"/>
              <a:t>більше</a:t>
            </a:r>
            <a:r>
              <a:rPr lang="ru-RU" dirty="0" smtClean="0"/>
              <a:t> 1/3 потреб </a:t>
            </a:r>
            <a:r>
              <a:rPr lang="ru-RU" dirty="0" err="1" smtClean="0"/>
              <a:t>тваринництва</a:t>
            </a:r>
            <a:r>
              <a:rPr lang="ru-RU" dirty="0" smtClean="0"/>
              <a:t> у кормах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55" y="3717032"/>
            <a:ext cx="4032448" cy="280831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501008"/>
            <a:ext cx="4104457" cy="302433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0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Провідним є рослинництво</a:t>
            </a:r>
            <a:endParaRPr lang="ru-RU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312368" cy="221928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71017"/>
            <a:ext cx="4176464" cy="280146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7" y="3912624"/>
            <a:ext cx="3660411" cy="274177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61373"/>
            <a:ext cx="2458194" cy="239302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11730"/>
            <a:ext cx="2101775" cy="1892311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2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Тваринництво</a:t>
            </a:r>
            <a:endParaRPr lang="ru-RU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84984"/>
            <a:ext cx="5151846" cy="3310061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96752"/>
            <a:ext cx="3096344" cy="26860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05" y="4221088"/>
            <a:ext cx="2619375" cy="2369393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3412263" cy="174307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42667"/>
            <a:ext cx="1240534" cy="177704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57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Японія</a:t>
            </a:r>
            <a:r>
              <a:rPr lang="ru-RU" dirty="0" smtClean="0"/>
              <a:t> </a:t>
            </a:r>
            <a:r>
              <a:rPr lang="ru-RU" dirty="0" err="1" smtClean="0"/>
              <a:t>міцно</a:t>
            </a:r>
            <a:r>
              <a:rPr lang="ru-RU" dirty="0" smtClean="0"/>
              <a:t> </a:t>
            </a:r>
            <a:r>
              <a:rPr lang="ru-RU" dirty="0" err="1" smtClean="0"/>
              <a:t>займає</a:t>
            </a:r>
            <a:r>
              <a:rPr lang="ru-RU" dirty="0" smtClean="0"/>
              <a:t> перше </a:t>
            </a:r>
            <a:r>
              <a:rPr lang="ru-RU" dirty="0" err="1" smtClean="0"/>
              <a:t>місце</a:t>
            </a:r>
            <a:r>
              <a:rPr lang="ru-RU" dirty="0" smtClean="0"/>
              <a:t> у </a:t>
            </a:r>
            <a:r>
              <a:rPr lang="ru-RU" dirty="0" err="1" smtClean="0"/>
              <a:t>світі</a:t>
            </a:r>
            <a:r>
              <a:rPr lang="ru-RU" dirty="0" smtClean="0"/>
              <a:t> за </a:t>
            </a:r>
            <a:r>
              <a:rPr lang="ru-RU" dirty="0" err="1" smtClean="0"/>
              <a:t>видобутком</a:t>
            </a:r>
            <a:r>
              <a:rPr lang="ru-RU" dirty="0" smtClean="0"/>
              <a:t> </a:t>
            </a:r>
            <a:r>
              <a:rPr lang="ru-RU" dirty="0" err="1" smtClean="0"/>
              <a:t>морепродуктів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стало </a:t>
            </a:r>
            <a:r>
              <a:rPr lang="ru-RU" dirty="0" err="1" smtClean="0"/>
              <a:t>можливим</a:t>
            </a:r>
            <a:r>
              <a:rPr lang="ru-RU" dirty="0" smtClean="0"/>
              <a:t> </a:t>
            </a:r>
            <a:r>
              <a:rPr lang="ru-RU" dirty="0" err="1" smtClean="0"/>
              <a:t>завдяки</a:t>
            </a:r>
            <a:r>
              <a:rPr lang="ru-RU" dirty="0" smtClean="0"/>
              <a:t> </a:t>
            </a:r>
            <a:r>
              <a:rPr lang="ru-RU" dirty="0" err="1" smtClean="0"/>
              <a:t>збалансованому</a:t>
            </a:r>
            <a:r>
              <a:rPr lang="ru-RU" dirty="0" smtClean="0"/>
              <a:t> </a:t>
            </a:r>
            <a:r>
              <a:rPr lang="ru-RU" dirty="0" err="1" smtClean="0"/>
              <a:t>веденню</a:t>
            </a:r>
            <a:r>
              <a:rPr lang="ru-RU" dirty="0" smtClean="0"/>
              <a:t> </a:t>
            </a:r>
            <a:r>
              <a:rPr lang="ru-RU" dirty="0" err="1" smtClean="0"/>
              <a:t>океанічного</a:t>
            </a:r>
            <a:r>
              <a:rPr lang="ru-RU" dirty="0" smtClean="0"/>
              <a:t>, </a:t>
            </a:r>
            <a:r>
              <a:rPr lang="ru-RU" dirty="0" err="1" smtClean="0"/>
              <a:t>морського</a:t>
            </a:r>
            <a:r>
              <a:rPr lang="ru-RU" dirty="0" smtClean="0"/>
              <a:t> та прибережного </a:t>
            </a:r>
            <a:r>
              <a:rPr lang="ru-RU" dirty="0" err="1" smtClean="0"/>
              <a:t>промислу</a:t>
            </a:r>
            <a:r>
              <a:rPr lang="ru-RU" dirty="0" smtClean="0"/>
              <a:t>, </a:t>
            </a:r>
            <a:r>
              <a:rPr lang="ru-RU" dirty="0" err="1" smtClean="0"/>
              <a:t>інтенсивному</a:t>
            </a:r>
            <a:r>
              <a:rPr lang="ru-RU" dirty="0" smtClean="0"/>
              <a:t> </a:t>
            </a:r>
            <a:r>
              <a:rPr lang="ru-RU" dirty="0" err="1" smtClean="0"/>
              <a:t>риборозведенню</a:t>
            </a:r>
            <a:r>
              <a:rPr lang="ru-RU" dirty="0" smtClean="0"/>
              <a:t> у </a:t>
            </a:r>
            <a:r>
              <a:rPr lang="ru-RU" dirty="0" err="1" smtClean="0"/>
              <a:t>прісних</a:t>
            </a:r>
            <a:r>
              <a:rPr lang="ru-RU" dirty="0" smtClean="0"/>
              <a:t> </a:t>
            </a:r>
            <a:r>
              <a:rPr lang="ru-RU" dirty="0" err="1" smtClean="0"/>
              <a:t>водоймах</a:t>
            </a:r>
            <a:r>
              <a:rPr lang="ru-RU" dirty="0" smtClean="0"/>
              <a:t>. Один </a:t>
            </a:r>
            <a:r>
              <a:rPr lang="ru-RU" dirty="0" err="1" smtClean="0"/>
              <a:t>японець</a:t>
            </a:r>
            <a:r>
              <a:rPr lang="ru-RU" dirty="0" smtClean="0"/>
              <a:t> в </a:t>
            </a:r>
            <a:r>
              <a:rPr lang="ru-RU" dirty="0" err="1" smtClean="0"/>
              <a:t>рік</a:t>
            </a:r>
            <a:r>
              <a:rPr lang="ru-RU" dirty="0" smtClean="0"/>
              <a:t> </a:t>
            </a:r>
            <a:r>
              <a:rPr lang="ru-RU" dirty="0" err="1" smtClean="0"/>
              <a:t>вживає</a:t>
            </a:r>
            <a:r>
              <a:rPr lang="ru-RU" dirty="0" smtClean="0"/>
              <a:t> 168кг </a:t>
            </a:r>
            <a:r>
              <a:rPr lang="ru-RU" dirty="0" err="1" smtClean="0"/>
              <a:t>риби</a:t>
            </a:r>
            <a:r>
              <a:rPr lang="ru-RU" dirty="0" smtClean="0"/>
              <a:t> в </a:t>
            </a:r>
            <a:r>
              <a:rPr lang="ru-RU" dirty="0" err="1" smtClean="0"/>
              <a:t>рік</a:t>
            </a:r>
            <a:r>
              <a:rPr lang="ru-RU" dirty="0" smtClean="0"/>
              <a:t> в </a:t>
            </a:r>
            <a:r>
              <a:rPr lang="ru-RU" dirty="0" err="1" smtClean="0"/>
              <a:t>середньому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48" y="3861048"/>
            <a:ext cx="3022044" cy="257860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861048"/>
            <a:ext cx="4704523" cy="257860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97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Експорт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997152"/>
          </a:xfrm>
        </p:spPr>
        <p:txBody>
          <a:bodyPr>
            <a:normAutofit/>
          </a:bodyPr>
          <a:lstStyle/>
          <a:p>
            <a:r>
              <a:rPr lang="uk-UA" sz="4000" dirty="0" smtClean="0"/>
              <a:t>-транспортні засоби</a:t>
            </a:r>
          </a:p>
          <a:p>
            <a:r>
              <a:rPr lang="uk-UA" sz="4000" dirty="0" smtClean="0"/>
              <a:t>-метали</a:t>
            </a:r>
          </a:p>
          <a:p>
            <a:r>
              <a:rPr lang="uk-UA" sz="4000" dirty="0" smtClean="0"/>
              <a:t>-напівпровідники</a:t>
            </a:r>
          </a:p>
          <a:p>
            <a:r>
              <a:rPr lang="uk-UA" sz="4000" dirty="0" smtClean="0"/>
              <a:t>-автозапчастини</a:t>
            </a:r>
          </a:p>
          <a:p>
            <a:r>
              <a:rPr lang="uk-UA" sz="4000" dirty="0" smtClean="0"/>
              <a:t>-енергетичне обладнання</a:t>
            </a:r>
          </a:p>
          <a:p>
            <a:r>
              <a:rPr lang="uk-UA" sz="4000" dirty="0" smtClean="0"/>
              <a:t>-пластмаси</a:t>
            </a:r>
            <a:endParaRPr lang="ru-RU" sz="4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857" y="1203027"/>
            <a:ext cx="3243612" cy="266429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54" y="4221088"/>
            <a:ext cx="2909018" cy="2181763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9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Імпорт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-нафта</a:t>
            </a:r>
          </a:p>
          <a:p>
            <a:r>
              <a:rPr lang="uk-UA" sz="4800" dirty="0" smtClean="0"/>
              <a:t>-природний газ</a:t>
            </a:r>
          </a:p>
          <a:p>
            <a:r>
              <a:rPr lang="uk-UA" sz="4800" dirty="0" smtClean="0"/>
              <a:t>-вугілля</a:t>
            </a:r>
          </a:p>
          <a:p>
            <a:r>
              <a:rPr lang="uk-UA" sz="4800" dirty="0" smtClean="0"/>
              <a:t>-продукти харчування</a:t>
            </a:r>
          </a:p>
          <a:p>
            <a:r>
              <a:rPr lang="uk-UA" sz="4800" dirty="0" smtClean="0"/>
              <a:t>-одяг</a:t>
            </a:r>
            <a:endParaRPr lang="ru-RU" sz="4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12775"/>
            <a:ext cx="3384376" cy="2808313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233" y="4941168"/>
            <a:ext cx="2571750" cy="178117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6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Цікаві факти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Токіо</a:t>
            </a:r>
            <a:r>
              <a:rPr lang="ru-RU" dirty="0" smtClean="0"/>
              <a:t> так само є </a:t>
            </a:r>
            <a:r>
              <a:rPr lang="ru-RU" dirty="0" err="1" smtClean="0"/>
              <a:t>найдорожчим</a:t>
            </a:r>
            <a:r>
              <a:rPr lang="ru-RU" dirty="0" smtClean="0"/>
              <a:t> </a:t>
            </a:r>
            <a:r>
              <a:rPr lang="ru-RU" dirty="0" err="1" smtClean="0"/>
              <a:t>містом</a:t>
            </a:r>
            <a:r>
              <a:rPr lang="ru-RU" dirty="0" smtClean="0"/>
              <a:t> для </a:t>
            </a:r>
            <a:r>
              <a:rPr lang="ru-RU" dirty="0" err="1" smtClean="0"/>
              <a:t>життя</a:t>
            </a:r>
            <a:r>
              <a:rPr lang="ru-RU" dirty="0" smtClean="0"/>
              <a:t> у </a:t>
            </a:r>
            <a:r>
              <a:rPr lang="ru-RU" dirty="0" err="1" smtClean="0"/>
              <a:t>світі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Японія</a:t>
            </a:r>
            <a:r>
              <a:rPr lang="ru-RU" dirty="0" smtClean="0"/>
              <a:t> </a:t>
            </a:r>
            <a:r>
              <a:rPr lang="ru-RU" dirty="0" err="1" smtClean="0"/>
              <a:t>єдина</a:t>
            </a:r>
            <a:r>
              <a:rPr lang="ru-RU" dirty="0" smtClean="0"/>
              <a:t> </a:t>
            </a:r>
            <a:r>
              <a:rPr lang="ru-RU" dirty="0" err="1" smtClean="0"/>
              <a:t>країна</a:t>
            </a:r>
            <a:r>
              <a:rPr lang="ru-RU" dirty="0" smtClean="0"/>
              <a:t> у </a:t>
            </a:r>
            <a:r>
              <a:rPr lang="ru-RU" dirty="0" err="1" smtClean="0"/>
              <a:t>світі</a:t>
            </a:r>
            <a:r>
              <a:rPr lang="ru-RU" dirty="0" smtClean="0"/>
              <a:t>, яка </a:t>
            </a:r>
            <a:r>
              <a:rPr lang="ru-RU" dirty="0" err="1" smtClean="0"/>
              <a:t>зазнала</a:t>
            </a:r>
            <a:r>
              <a:rPr lang="ru-RU" dirty="0" smtClean="0"/>
              <a:t> весь </a:t>
            </a:r>
            <a:r>
              <a:rPr lang="ru-RU" dirty="0" err="1" smtClean="0"/>
              <a:t>жах</a:t>
            </a:r>
            <a:r>
              <a:rPr lang="ru-RU" dirty="0" smtClean="0"/>
              <a:t> </a:t>
            </a:r>
            <a:r>
              <a:rPr lang="ru-RU" dirty="0" err="1" smtClean="0"/>
              <a:t>ядерної</a:t>
            </a:r>
            <a:r>
              <a:rPr lang="ru-RU" dirty="0" smtClean="0"/>
              <a:t> </a:t>
            </a:r>
            <a:r>
              <a:rPr lang="ru-RU" dirty="0" err="1" smtClean="0"/>
              <a:t>зброї</a:t>
            </a:r>
            <a:r>
              <a:rPr lang="ru-RU" dirty="0" smtClean="0"/>
              <a:t>.</a:t>
            </a:r>
          </a:p>
          <a:p>
            <a:r>
              <a:rPr lang="uk-UA" dirty="0" smtClean="0"/>
              <a:t>Японія є батьківщиною різних видів бойових мистецтв, таких як карате, дзюдо, сумо, </a:t>
            </a:r>
            <a:r>
              <a:rPr lang="uk-UA" dirty="0" err="1" smtClean="0"/>
              <a:t>ніндзюцу</a:t>
            </a:r>
            <a:r>
              <a:rPr lang="uk-UA" dirty="0" smtClean="0"/>
              <a:t>, </a:t>
            </a:r>
            <a:r>
              <a:rPr lang="uk-UA" dirty="0" err="1" smtClean="0"/>
              <a:t>Кендо</a:t>
            </a:r>
            <a:r>
              <a:rPr lang="uk-UA" dirty="0" smtClean="0"/>
              <a:t>, </a:t>
            </a:r>
            <a:r>
              <a:rPr lang="uk-UA" dirty="0" err="1" smtClean="0"/>
              <a:t>Дзю-дзюцу</a:t>
            </a:r>
            <a:r>
              <a:rPr lang="uk-UA" dirty="0" smtClean="0"/>
              <a:t>, айкідо та інших.</a:t>
            </a:r>
          </a:p>
          <a:p>
            <a:r>
              <a:rPr lang="uk-UA" dirty="0" smtClean="0"/>
              <a:t>Стародавні воїни Японії були відомі як самураї. Вони були дуже досвідчені у бою, їх головною зброєю був катана - гострий меч з невеликим вигином.</a:t>
            </a:r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40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Японія- високорозвинена постіндустріальна держава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r>
              <a:rPr lang="uk-UA" dirty="0" smtClean="0"/>
              <a:t>Загальний ВВП: 5,4 </a:t>
            </a:r>
            <a:r>
              <a:rPr lang="uk-UA" dirty="0" err="1" smtClean="0"/>
              <a:t>трл</a:t>
            </a:r>
            <a:r>
              <a:rPr lang="uk-UA" dirty="0" smtClean="0"/>
              <a:t> $</a:t>
            </a:r>
          </a:p>
          <a:p>
            <a:r>
              <a:rPr lang="uk-UA" dirty="0" smtClean="0"/>
              <a:t>ВВП на душу населення-42,7 тис $</a:t>
            </a:r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7848872" cy="354997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25889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Показник</a:t>
            </a:r>
            <a:r>
              <a:rPr lang="ru-RU" dirty="0" smtClean="0"/>
              <a:t> ВВП </a:t>
            </a:r>
            <a:r>
              <a:rPr lang="ru-RU" dirty="0" err="1" smtClean="0"/>
              <a:t>Японії</a:t>
            </a:r>
            <a:r>
              <a:rPr lang="ru-RU" dirty="0" smtClean="0"/>
              <a:t> на </a:t>
            </a:r>
            <a:r>
              <a:rPr lang="ru-RU" dirty="0" err="1" smtClean="0"/>
              <a:t>кінець</a:t>
            </a:r>
            <a:r>
              <a:rPr lang="ru-RU" dirty="0" smtClean="0"/>
              <a:t> 2015 року, за </a:t>
            </a:r>
            <a:r>
              <a:rPr lang="ru-RU" dirty="0" err="1" smtClean="0"/>
              <a:t>даними</a:t>
            </a:r>
            <a:r>
              <a:rPr lang="ru-RU" dirty="0" smtClean="0"/>
              <a:t> МВФ (трлн дол.)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2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19268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25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Цікаві факти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Японським</a:t>
            </a:r>
            <a:r>
              <a:rPr lang="ru-RU" dirty="0" smtClean="0"/>
              <a:t> кухарям для того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готувати</a:t>
            </a:r>
            <a:r>
              <a:rPr lang="ru-RU" dirty="0" smtClean="0"/>
              <a:t> </a:t>
            </a:r>
            <a:r>
              <a:rPr lang="ru-RU" dirty="0" err="1" smtClean="0"/>
              <a:t>рибу</a:t>
            </a:r>
            <a:r>
              <a:rPr lang="ru-RU" dirty="0" smtClean="0"/>
              <a:t> - фугу </a:t>
            </a:r>
            <a:r>
              <a:rPr lang="ru-RU" dirty="0" err="1" smtClean="0"/>
              <a:t>доводитися</a:t>
            </a:r>
            <a:r>
              <a:rPr lang="ru-RU" dirty="0" smtClean="0"/>
              <a:t> </a:t>
            </a:r>
            <a:r>
              <a:rPr lang="ru-RU" dirty="0" err="1" smtClean="0"/>
              <a:t>навчатися</a:t>
            </a:r>
            <a:r>
              <a:rPr lang="ru-RU" dirty="0" smtClean="0"/>
              <a:t> не </a:t>
            </a:r>
            <a:r>
              <a:rPr lang="ru-RU" dirty="0" err="1" smtClean="0"/>
              <a:t>менше</a:t>
            </a:r>
            <a:r>
              <a:rPr lang="ru-RU" dirty="0" smtClean="0"/>
              <a:t> 2 </a:t>
            </a:r>
            <a:r>
              <a:rPr lang="ru-RU" dirty="0" err="1" smtClean="0"/>
              <a:t>років</a:t>
            </a:r>
            <a:endParaRPr lang="ru-RU" dirty="0" smtClean="0"/>
          </a:p>
          <a:p>
            <a:r>
              <a:rPr lang="ru-RU" dirty="0" err="1" smtClean="0"/>
              <a:t>Дуже</a:t>
            </a:r>
            <a:r>
              <a:rPr lang="ru-RU" dirty="0" smtClean="0"/>
              <a:t> популярною </a:t>
            </a:r>
            <a:r>
              <a:rPr lang="ru-RU" dirty="0" err="1" smtClean="0"/>
              <a:t>їжею</a:t>
            </a:r>
            <a:r>
              <a:rPr lang="ru-RU" dirty="0" smtClean="0"/>
              <a:t> в </a:t>
            </a:r>
            <a:r>
              <a:rPr lang="ru-RU" dirty="0" err="1" smtClean="0"/>
              <a:t>Японії</a:t>
            </a:r>
            <a:r>
              <a:rPr lang="ru-RU" dirty="0" smtClean="0"/>
              <a:t> є </a:t>
            </a:r>
            <a:r>
              <a:rPr lang="ru-RU" dirty="0" err="1" smtClean="0"/>
              <a:t>сире</a:t>
            </a:r>
            <a:r>
              <a:rPr lang="ru-RU" dirty="0" smtClean="0"/>
              <a:t> </a:t>
            </a:r>
            <a:r>
              <a:rPr lang="ru-RU" dirty="0" err="1" smtClean="0"/>
              <a:t>м'ясо</a:t>
            </a:r>
            <a:r>
              <a:rPr lang="ru-RU" dirty="0" smtClean="0"/>
              <a:t> коня.</a:t>
            </a:r>
          </a:p>
          <a:p>
            <a:r>
              <a:rPr lang="uk-UA" dirty="0" smtClean="0"/>
              <a:t>На японське </a:t>
            </a:r>
            <a:r>
              <a:rPr lang="uk-UA" dirty="0" err="1" smtClean="0"/>
              <a:t>аніме</a:t>
            </a:r>
            <a:r>
              <a:rPr lang="uk-UA" dirty="0" smtClean="0"/>
              <a:t> припадає 60% від усієї анімації у світі. Є близько 130 голосових шкіл акторської майстерності для </a:t>
            </a:r>
            <a:r>
              <a:rPr lang="uk-UA" dirty="0" err="1" smtClean="0"/>
              <a:t>аніме</a:t>
            </a:r>
            <a:r>
              <a:rPr lang="uk-UA" dirty="0" smtClean="0"/>
              <a:t> голосів.</a:t>
            </a:r>
          </a:p>
          <a:p>
            <a:r>
              <a:rPr lang="ru-RU" dirty="0" err="1" smtClean="0"/>
              <a:t>Найдорожчий</a:t>
            </a:r>
            <a:r>
              <a:rPr lang="ru-RU" dirty="0" smtClean="0"/>
              <a:t> </a:t>
            </a:r>
            <a:r>
              <a:rPr lang="ru-RU" dirty="0" err="1" smtClean="0"/>
              <a:t>тунець</a:t>
            </a:r>
            <a:r>
              <a:rPr lang="ru-RU" dirty="0" smtClean="0"/>
              <a:t> у </a:t>
            </a:r>
            <a:r>
              <a:rPr lang="ru-RU" dirty="0" err="1" smtClean="0"/>
              <a:t>світі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продано в </a:t>
            </a:r>
            <a:r>
              <a:rPr lang="ru-RU" dirty="0" err="1" smtClean="0"/>
              <a:t>Японії</a:t>
            </a:r>
            <a:r>
              <a:rPr lang="ru-RU" dirty="0" smtClean="0"/>
              <a:t> за 735 000 USD.</a:t>
            </a:r>
          </a:p>
          <a:p>
            <a:r>
              <a:rPr lang="ru-RU" dirty="0" err="1" smtClean="0"/>
              <a:t>Єдиною</a:t>
            </a:r>
            <a:r>
              <a:rPr lang="ru-RU" dirty="0" smtClean="0"/>
              <a:t> </a:t>
            </a:r>
            <a:r>
              <a:rPr lang="ru-RU" dirty="0" err="1" smtClean="0"/>
              <a:t>іноземною</a:t>
            </a:r>
            <a:r>
              <a:rPr lang="ru-RU" dirty="0" smtClean="0"/>
              <a:t> </a:t>
            </a:r>
            <a:r>
              <a:rPr lang="ru-RU" dirty="0" err="1" smtClean="0"/>
              <a:t>мовою</a:t>
            </a:r>
            <a:r>
              <a:rPr lang="ru-RU" dirty="0" smtClean="0"/>
              <a:t> для </a:t>
            </a:r>
            <a:r>
              <a:rPr lang="ru-RU" dirty="0" err="1" smtClean="0"/>
              <a:t>вивчення</a:t>
            </a:r>
            <a:r>
              <a:rPr lang="ru-RU" dirty="0" smtClean="0"/>
              <a:t> в </a:t>
            </a:r>
            <a:r>
              <a:rPr lang="ru-RU" dirty="0" err="1" smtClean="0"/>
              <a:t>японських</a:t>
            </a:r>
            <a:r>
              <a:rPr lang="ru-RU" dirty="0" smtClean="0"/>
              <a:t> школах є </a:t>
            </a:r>
            <a:r>
              <a:rPr lang="ru-RU" dirty="0" err="1" smtClean="0"/>
              <a:t>англійська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Національним</a:t>
            </a:r>
            <a:r>
              <a:rPr lang="ru-RU" dirty="0" smtClean="0"/>
              <a:t> видом спорту </a:t>
            </a:r>
            <a:r>
              <a:rPr lang="ru-RU" dirty="0" err="1" smtClean="0"/>
              <a:t>Японії</a:t>
            </a:r>
            <a:r>
              <a:rPr lang="ru-RU" dirty="0" smtClean="0"/>
              <a:t> є Сумо.</a:t>
            </a:r>
            <a:endParaRPr lang="uk-UA" dirty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38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40161" cy="619268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2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Цікаві факти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Японії</a:t>
            </a:r>
            <a:r>
              <a:rPr lang="ru-RU" dirty="0" smtClean="0"/>
              <a:t> </a:t>
            </a:r>
            <a:r>
              <a:rPr lang="ru-RU" dirty="0" err="1" smtClean="0"/>
              <a:t>їдять</a:t>
            </a:r>
            <a:r>
              <a:rPr lang="ru-RU" dirty="0" smtClean="0"/>
              <a:t> </a:t>
            </a:r>
            <a:r>
              <a:rPr lang="ru-RU" dirty="0" err="1" smtClean="0"/>
              <a:t>дельфінів</a:t>
            </a:r>
            <a:r>
              <a:rPr lang="ru-RU" dirty="0" smtClean="0"/>
              <a:t>. </a:t>
            </a:r>
            <a:r>
              <a:rPr lang="ru-RU" dirty="0" err="1" smtClean="0"/>
              <a:t>Із</a:t>
            </a:r>
            <a:r>
              <a:rPr lang="ru-RU" dirty="0" smtClean="0"/>
              <a:t> них </a:t>
            </a:r>
            <a:r>
              <a:rPr lang="ru-RU" dirty="0" err="1" smtClean="0"/>
              <a:t>роблять</a:t>
            </a:r>
            <a:r>
              <a:rPr lang="ru-RU" dirty="0" smtClean="0"/>
              <a:t> суп, </a:t>
            </a:r>
            <a:r>
              <a:rPr lang="ru-RU" dirty="0" err="1" smtClean="0"/>
              <a:t>готують</a:t>
            </a:r>
            <a:r>
              <a:rPr lang="ru-RU" dirty="0" smtClean="0"/>
              <a:t> </a:t>
            </a:r>
            <a:r>
              <a:rPr lang="ru-RU" dirty="0" err="1" smtClean="0"/>
              <a:t>кусіякі</a:t>
            </a:r>
            <a:r>
              <a:rPr lang="ru-RU" dirty="0" smtClean="0"/>
              <a:t> (</a:t>
            </a:r>
            <a:r>
              <a:rPr lang="ru-RU" dirty="0" err="1" smtClean="0"/>
              <a:t>японський</a:t>
            </a:r>
            <a:r>
              <a:rPr lang="ru-RU" dirty="0" smtClean="0"/>
              <a:t> </a:t>
            </a:r>
            <a:r>
              <a:rPr lang="ru-RU" dirty="0" err="1" smtClean="0"/>
              <a:t>шашлик</a:t>
            </a:r>
            <a:r>
              <a:rPr lang="ru-RU" dirty="0" smtClean="0"/>
              <a:t>), </a:t>
            </a:r>
            <a:r>
              <a:rPr lang="ru-RU" dirty="0" err="1" smtClean="0"/>
              <a:t>навіть</a:t>
            </a:r>
            <a:r>
              <a:rPr lang="ru-RU" dirty="0" smtClean="0"/>
              <a:t> </a:t>
            </a:r>
            <a:r>
              <a:rPr lang="ru-RU" dirty="0" err="1" smtClean="0"/>
              <a:t>їдять</a:t>
            </a:r>
            <a:r>
              <a:rPr lang="ru-RU" dirty="0" smtClean="0"/>
              <a:t> </a:t>
            </a:r>
            <a:r>
              <a:rPr lang="ru-RU" dirty="0" err="1" smtClean="0"/>
              <a:t>сирим</a:t>
            </a:r>
            <a:r>
              <a:rPr lang="ru-RU" dirty="0" smtClean="0"/>
              <a:t>. У </a:t>
            </a:r>
            <a:r>
              <a:rPr lang="ru-RU" dirty="0" err="1" smtClean="0"/>
              <a:t>дельфіна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смачне</a:t>
            </a:r>
            <a:r>
              <a:rPr lang="ru-RU" dirty="0" smtClean="0"/>
              <a:t> </a:t>
            </a:r>
            <a:r>
              <a:rPr lang="ru-RU" dirty="0" err="1" smtClean="0"/>
              <a:t>м'ясо</a:t>
            </a:r>
            <a:r>
              <a:rPr lang="ru-RU" dirty="0" smtClean="0"/>
              <a:t>, з </a:t>
            </a:r>
            <a:r>
              <a:rPr lang="ru-RU" dirty="0" err="1" smtClean="0"/>
              <a:t>яскраво</a:t>
            </a:r>
            <a:r>
              <a:rPr lang="ru-RU" dirty="0" smtClean="0"/>
              <a:t> </a:t>
            </a:r>
            <a:r>
              <a:rPr lang="ru-RU" dirty="0" err="1" smtClean="0"/>
              <a:t>вираженим</a:t>
            </a:r>
            <a:r>
              <a:rPr lang="ru-RU" dirty="0" smtClean="0"/>
              <a:t> смаком, і </a:t>
            </a:r>
            <a:r>
              <a:rPr lang="ru-RU" dirty="0" err="1" smtClean="0"/>
              <a:t>зовсім</a:t>
            </a:r>
            <a:r>
              <a:rPr lang="ru-RU" dirty="0" smtClean="0"/>
              <a:t> несхоже на </a:t>
            </a:r>
            <a:r>
              <a:rPr lang="ru-RU" dirty="0" err="1" smtClean="0"/>
              <a:t>рибу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Японії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чесні</a:t>
            </a:r>
            <a:r>
              <a:rPr lang="ru-RU" dirty="0" smtClean="0"/>
              <a:t> люди.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загубили </a:t>
            </a:r>
            <a:r>
              <a:rPr lang="ru-RU" dirty="0" err="1" smtClean="0"/>
              <a:t>гаманець</a:t>
            </a:r>
            <a:r>
              <a:rPr lang="ru-RU" dirty="0" smtClean="0"/>
              <a:t> у метро, 90% </a:t>
            </a:r>
            <a:r>
              <a:rPr lang="ru-RU" dirty="0" err="1" smtClean="0"/>
              <a:t>імовірності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здадуть</a:t>
            </a:r>
            <a:r>
              <a:rPr lang="ru-RU" dirty="0" smtClean="0"/>
              <a:t> у бюро </a:t>
            </a:r>
            <a:r>
              <a:rPr lang="ru-RU" dirty="0" err="1" smtClean="0"/>
              <a:t>знахідок</a:t>
            </a:r>
            <a:r>
              <a:rPr lang="ru-RU" dirty="0" smtClean="0"/>
              <a:t>.</a:t>
            </a:r>
          </a:p>
          <a:p>
            <a:pPr algn="just"/>
            <a:r>
              <a:rPr lang="uk-UA" dirty="0" smtClean="0"/>
              <a:t>Приходити на роботу вчасно в Японії вважається поганим тоном. На місці треба бути хоча б на півгодини раніше.</a:t>
            </a:r>
          </a:p>
          <a:p>
            <a:pPr algn="just"/>
            <a:r>
              <a:rPr lang="uk-UA" dirty="0" smtClean="0"/>
              <a:t>У японській мові навіть є слово "</a:t>
            </a:r>
            <a:r>
              <a:rPr lang="uk-UA" dirty="0" err="1" smtClean="0"/>
              <a:t>кароші</a:t>
            </a:r>
            <a:r>
              <a:rPr lang="uk-UA" dirty="0" smtClean="0"/>
              <a:t>", що буквально перекладається, як "смерть від </a:t>
            </a:r>
            <a:r>
              <a:rPr lang="uk-UA" dirty="0" err="1" smtClean="0"/>
              <a:t>перепрацювання</a:t>
            </a:r>
            <a:r>
              <a:rPr lang="uk-UA" dirty="0" smtClean="0"/>
              <a:t>". У середньому щороку з цим діагнозом помирає десять тисяч осіб.</a:t>
            </a:r>
            <a:endParaRPr lang="uk-UA" dirty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80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14977" cy="633670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04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Структура ВВП Японії</a:t>
            </a:r>
            <a:endParaRPr lang="ru-RU" sz="6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7829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292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Японське</a:t>
            </a:r>
            <a:r>
              <a:rPr lang="ru-RU" b="1" dirty="0" smtClean="0"/>
              <a:t> </a:t>
            </a:r>
            <a:r>
              <a:rPr lang="ru-RU" b="1" dirty="0" err="1" smtClean="0"/>
              <a:t>економічне</a:t>
            </a:r>
            <a:r>
              <a:rPr lang="ru-RU" b="1" dirty="0" smtClean="0"/>
              <a:t> диво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явище</a:t>
            </a:r>
            <a:r>
              <a:rPr lang="ru-RU" dirty="0" smtClean="0"/>
              <a:t> </a:t>
            </a:r>
            <a:r>
              <a:rPr lang="ru-RU" dirty="0" err="1" smtClean="0"/>
              <a:t>стрімкого</a:t>
            </a:r>
            <a:r>
              <a:rPr lang="ru-RU" dirty="0" smtClean="0"/>
              <a:t> росту </a:t>
            </a:r>
            <a:r>
              <a:rPr lang="ru-RU" dirty="0" err="1" smtClean="0"/>
              <a:t>японської</a:t>
            </a:r>
            <a:r>
              <a:rPr lang="ru-RU" dirty="0" smtClean="0"/>
              <a:t> </a:t>
            </a:r>
            <a:r>
              <a:rPr lang="ru-RU" dirty="0" err="1" smtClean="0"/>
              <a:t>економіки</a:t>
            </a:r>
            <a:r>
              <a:rPr lang="ru-RU" dirty="0" smtClean="0"/>
              <a:t> з </a:t>
            </a:r>
            <a:r>
              <a:rPr lang="ru-RU" dirty="0" err="1" smtClean="0"/>
              <a:t>середини</a:t>
            </a:r>
            <a:r>
              <a:rPr lang="ru-RU" dirty="0" smtClean="0"/>
              <a:t> 1950-х </a:t>
            </a:r>
            <a:r>
              <a:rPr lang="ru-RU" dirty="0" err="1" smtClean="0"/>
              <a:t>років</a:t>
            </a:r>
            <a:r>
              <a:rPr lang="ru-RU" dirty="0" smtClean="0"/>
              <a:t> до </a:t>
            </a:r>
            <a:r>
              <a:rPr lang="ru-RU" dirty="0" err="1" smtClean="0"/>
              <a:t>нафтової</a:t>
            </a:r>
            <a:r>
              <a:rPr lang="ru-RU" dirty="0" smtClean="0"/>
              <a:t> </a:t>
            </a:r>
            <a:r>
              <a:rPr lang="ru-RU" dirty="0" err="1" smtClean="0"/>
              <a:t>кризи</a:t>
            </a:r>
            <a:r>
              <a:rPr lang="ru-RU" dirty="0" smtClean="0"/>
              <a:t> 1973 року.     </a:t>
            </a:r>
          </a:p>
          <a:p>
            <a:pPr marL="0" indent="0" algn="just">
              <a:buNone/>
            </a:pPr>
            <a:r>
              <a:rPr lang="ru-RU" dirty="0" err="1" smtClean="0"/>
              <a:t>Передумови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>-</a:t>
            </a:r>
            <a:r>
              <a:rPr lang="ru-RU" dirty="0" err="1" smtClean="0">
                <a:solidFill>
                  <a:srgbClr val="002060"/>
                </a:solidFill>
              </a:rPr>
              <a:t>закупівля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ліцензій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патентів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використання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нових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технологій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реформа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податкової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системи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запропонована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американцем Доджем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 err="1" smtClean="0">
                <a:solidFill>
                  <a:srgbClr val="FF0000"/>
                </a:solidFill>
              </a:rPr>
              <a:t>відносна</a:t>
            </a:r>
            <a:r>
              <a:rPr lang="ru-RU" dirty="0" smtClean="0">
                <a:solidFill>
                  <a:srgbClr val="FF0000"/>
                </a:solidFill>
              </a:rPr>
              <a:t> дешевизна </a:t>
            </a:r>
            <a:r>
              <a:rPr lang="ru-RU" dirty="0" err="1" smtClean="0">
                <a:solidFill>
                  <a:srgbClr val="FF0000"/>
                </a:solidFill>
              </a:rPr>
              <a:t>японської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робочої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сили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 err="1" smtClean="0">
                <a:solidFill>
                  <a:srgbClr val="0070C0"/>
                </a:solidFill>
              </a:rPr>
              <a:t>відсутність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значних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військових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витрат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 err="1" smtClean="0">
                <a:solidFill>
                  <a:srgbClr val="002060"/>
                </a:solidFill>
              </a:rPr>
              <a:t>кредити</a:t>
            </a:r>
            <a:r>
              <a:rPr lang="ru-RU" dirty="0" smtClean="0">
                <a:solidFill>
                  <a:srgbClr val="002060"/>
                </a:solidFill>
              </a:rPr>
              <a:t> США, </a:t>
            </a:r>
            <a:r>
              <a:rPr lang="ru-RU" dirty="0" err="1" smtClean="0">
                <a:solidFill>
                  <a:srgbClr val="002060"/>
                </a:solidFill>
              </a:rPr>
              <a:t>великі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замовлення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під</a:t>
            </a:r>
            <a:r>
              <a:rPr lang="ru-RU" dirty="0" smtClean="0">
                <a:solidFill>
                  <a:srgbClr val="002060"/>
                </a:solidFill>
              </a:rPr>
              <a:t> час </a:t>
            </a:r>
            <a:r>
              <a:rPr lang="ru-RU" dirty="0" err="1" smtClean="0">
                <a:solidFill>
                  <a:srgbClr val="002060"/>
                </a:solidFill>
              </a:rPr>
              <a:t>війн</a:t>
            </a:r>
            <a:r>
              <a:rPr lang="ru-RU" dirty="0" smtClean="0">
                <a:solidFill>
                  <a:srgbClr val="002060"/>
                </a:solidFill>
              </a:rPr>
              <a:t> США в </a:t>
            </a:r>
            <a:r>
              <a:rPr lang="ru-RU" dirty="0" err="1" smtClean="0">
                <a:solidFill>
                  <a:srgbClr val="002060"/>
                </a:solidFill>
              </a:rPr>
              <a:t>Кореї</a:t>
            </a:r>
            <a:r>
              <a:rPr lang="ru-RU" dirty="0" smtClean="0">
                <a:solidFill>
                  <a:srgbClr val="002060"/>
                </a:solidFill>
              </a:rPr>
              <a:t> і </a:t>
            </a:r>
            <a:r>
              <a:rPr lang="ru-RU" dirty="0" err="1" smtClean="0">
                <a:solidFill>
                  <a:srgbClr val="002060"/>
                </a:solidFill>
              </a:rPr>
              <a:t>В'єтнамі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 err="1" smtClean="0">
                <a:solidFill>
                  <a:srgbClr val="7030A0"/>
                </a:solidFill>
              </a:rPr>
              <a:t>зниження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цін</a:t>
            </a:r>
            <a:r>
              <a:rPr lang="ru-RU" dirty="0" smtClean="0">
                <a:solidFill>
                  <a:srgbClr val="7030A0"/>
                </a:solidFill>
              </a:rPr>
              <a:t> на </a:t>
            </a:r>
            <a:r>
              <a:rPr lang="ru-RU" dirty="0" err="1" smtClean="0">
                <a:solidFill>
                  <a:srgbClr val="7030A0"/>
                </a:solidFill>
              </a:rPr>
              <a:t>світових</a:t>
            </a:r>
            <a:r>
              <a:rPr lang="ru-RU" dirty="0" smtClean="0">
                <a:solidFill>
                  <a:srgbClr val="7030A0"/>
                </a:solidFill>
              </a:rPr>
              <a:t> ринках на </a:t>
            </a:r>
            <a:r>
              <a:rPr lang="ru-RU" dirty="0" err="1" smtClean="0">
                <a:solidFill>
                  <a:srgbClr val="7030A0"/>
                </a:solidFill>
              </a:rPr>
              <a:t>сировину</a:t>
            </a:r>
            <a:r>
              <a:rPr lang="ru-RU" dirty="0" smtClean="0">
                <a:solidFill>
                  <a:srgbClr val="7030A0"/>
                </a:solidFill>
              </a:rPr>
              <a:t> і </a:t>
            </a:r>
            <a:r>
              <a:rPr lang="ru-RU" dirty="0" err="1" smtClean="0">
                <a:solidFill>
                  <a:srgbClr val="7030A0"/>
                </a:solidFill>
              </a:rPr>
              <a:t>паливо</a:t>
            </a:r>
            <a:r>
              <a:rPr lang="ru-RU" dirty="0" smtClean="0">
                <a:solidFill>
                  <a:srgbClr val="7030A0"/>
                </a:solidFill>
              </a:rPr>
              <a:t> та </a:t>
            </a:r>
            <a:r>
              <a:rPr lang="ru-RU" dirty="0" err="1" smtClean="0">
                <a:solidFill>
                  <a:srgbClr val="7030A0"/>
                </a:solidFill>
              </a:rPr>
              <a:t>деякі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інші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4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Економічна модель-</a:t>
            </a:r>
            <a:br>
              <a:rPr lang="uk-UA" b="1" dirty="0" smtClean="0"/>
            </a:br>
            <a:r>
              <a:rPr lang="uk-UA" b="1" dirty="0" smtClean="0"/>
              <a:t> «ієрархічний корпоративізм»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uk-UA" dirty="0" smtClean="0"/>
              <a:t>1.Ретельно зважена національна стратегія</a:t>
            </a:r>
          </a:p>
          <a:p>
            <a:r>
              <a:rPr lang="uk-UA" dirty="0" smtClean="0"/>
              <a:t>2.Широке запозичення науково –технічних досягнень інших розвинених країн</a:t>
            </a:r>
          </a:p>
          <a:p>
            <a:r>
              <a:rPr lang="uk-UA" dirty="0" smtClean="0"/>
              <a:t>3.Порівняно низькі витрати на оборону</a:t>
            </a:r>
          </a:p>
          <a:p>
            <a:r>
              <a:rPr lang="uk-UA" dirty="0" smtClean="0"/>
              <a:t>4.Інтенсивна праця японців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437112"/>
            <a:ext cx="4506206" cy="224224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3672408" cy="209851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85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 smtClean="0">
                <a:solidFill>
                  <a:srgbClr val="FF0000"/>
                </a:solidFill>
              </a:rPr>
              <a:t>Кейрецу</a:t>
            </a:r>
            <a:r>
              <a:rPr lang="uk-UA" b="1" i="1" dirty="0"/>
              <a:t> </a:t>
            </a:r>
            <a:r>
              <a:rPr lang="uk-UA" b="1" i="1" dirty="0" smtClean="0"/>
              <a:t>-</a:t>
            </a:r>
            <a:r>
              <a:rPr lang="uk-UA" b="1" dirty="0" smtClean="0"/>
              <a:t> об‘єднання фірм у промислово – фінансові групи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корпоративні</a:t>
            </a:r>
            <a:r>
              <a:rPr lang="ru-RU" dirty="0" smtClean="0"/>
              <a:t> </a:t>
            </a:r>
            <a:r>
              <a:rPr lang="ru-RU" dirty="0" err="1" smtClean="0"/>
              <a:t>конгломерати</a:t>
            </a:r>
            <a:r>
              <a:rPr lang="ru-RU" dirty="0" smtClean="0"/>
              <a:t> і холдинги, </a:t>
            </a:r>
            <a:r>
              <a:rPr lang="ru-RU" dirty="0" err="1" smtClean="0"/>
              <a:t>спадкоємці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старої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корпоративної</a:t>
            </a:r>
            <a:r>
              <a:rPr lang="ru-RU" dirty="0" smtClean="0"/>
              <a:t> </a:t>
            </a:r>
            <a:r>
              <a:rPr lang="ru-RU" dirty="0" err="1" smtClean="0"/>
              <a:t>структури</a:t>
            </a:r>
            <a:r>
              <a:rPr lang="ru-RU" dirty="0" smtClean="0"/>
              <a:t>, </a:t>
            </a:r>
            <a:r>
              <a:rPr lang="ru-RU" i="1" dirty="0" smtClean="0"/>
              <a:t>дзайбацу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залишилися</a:t>
            </a:r>
            <a:r>
              <a:rPr lang="ru-RU" dirty="0" smtClean="0"/>
              <a:t> фундаментально </a:t>
            </a:r>
            <a:r>
              <a:rPr lang="ru-RU" dirty="0" err="1" smtClean="0"/>
              <a:t>пов'язаними</a:t>
            </a:r>
            <a:r>
              <a:rPr lang="ru-RU" dirty="0" smtClean="0"/>
              <a:t> один з одним в </a:t>
            </a:r>
            <a:r>
              <a:rPr lang="ru-RU" dirty="0" err="1" smtClean="0"/>
              <a:t>економічний</a:t>
            </a:r>
            <a:r>
              <a:rPr lang="ru-RU" dirty="0" smtClean="0"/>
              <a:t> кластер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876" y="4149080"/>
            <a:ext cx="2536676" cy="253667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99595"/>
            <a:ext cx="2770740" cy="203564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99595"/>
            <a:ext cx="2880320" cy="215746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06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Токіо</a:t>
            </a:r>
            <a:r>
              <a:rPr lang="uk-UA" b="1" dirty="0" smtClean="0"/>
              <a:t> – промисловий, фінансовий, культурний центр</a:t>
            </a:r>
            <a:endParaRPr lang="ru-RU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1"/>
            <a:ext cx="8064896" cy="4992555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Потужна фінансово – банківська система</a:t>
            </a:r>
            <a:endParaRPr lang="ru-RU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2814439" cy="256293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653" y="1556792"/>
            <a:ext cx="3123194" cy="182151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75" y="3645024"/>
            <a:ext cx="5029150" cy="281632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86398"/>
            <a:ext cx="2901417" cy="23749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41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Наука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4800" dirty="0" smtClean="0"/>
              <a:t>    біотехнології                                               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                                 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                            </a:t>
            </a:r>
            <a:r>
              <a:rPr lang="uk-UA" sz="4700" dirty="0" smtClean="0"/>
              <a:t>нові види</a:t>
            </a:r>
          </a:p>
          <a:p>
            <a:pPr marL="0" indent="0">
              <a:buNone/>
            </a:pPr>
            <a:r>
              <a:rPr lang="uk-UA" sz="4700" dirty="0"/>
              <a:t> </a:t>
            </a:r>
            <a:r>
              <a:rPr lang="uk-UA" sz="4700" dirty="0" smtClean="0"/>
              <a:t>                                      енергії</a:t>
            </a:r>
            <a:endParaRPr lang="uk-UA" sz="4700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r>
              <a:rPr lang="uk-UA" sz="4100" dirty="0" smtClean="0"/>
              <a:t>системи дослідження Землі</a:t>
            </a:r>
            <a:endParaRPr lang="ru-RU" sz="41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31461"/>
            <a:ext cx="3403879" cy="1899839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71385"/>
            <a:ext cx="4153644" cy="274832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14388"/>
            <a:ext cx="1475963" cy="2438947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787" y="4437112"/>
            <a:ext cx="1561537" cy="1313111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9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679</Words>
  <Application>Microsoft Office PowerPoint</Application>
  <PresentationFormat>Екран (4:3)</PresentationFormat>
  <Paragraphs>89</Paragraphs>
  <Slides>24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Японія: господарство</vt:lpstr>
      <vt:lpstr>Японія- високорозвинена постіндустріальна держава</vt:lpstr>
      <vt:lpstr>Структура ВВП Японії</vt:lpstr>
      <vt:lpstr>Японське економічне диво </vt:lpstr>
      <vt:lpstr>Економічна модель-  «ієрархічний корпоративізм»</vt:lpstr>
      <vt:lpstr>Кейрецу - об‘єднання фірм у промислово – фінансові групи</vt:lpstr>
      <vt:lpstr>Токіо – промисловий, фінансовий, культурний центр</vt:lpstr>
      <vt:lpstr>Потужна фінансово – банківська система</vt:lpstr>
      <vt:lpstr>Наука</vt:lpstr>
      <vt:lpstr>Кремнієвий острів</vt:lpstr>
      <vt:lpstr>Транспортна система Японії</vt:lpstr>
      <vt:lpstr>За обсягами промислового виробництва -  третє місце після Китаю та  США</vt:lpstr>
      <vt:lpstr>Сільське господарство Японії</vt:lpstr>
      <vt:lpstr>Провідним є рослинництво</vt:lpstr>
      <vt:lpstr>Тваринництво</vt:lpstr>
      <vt:lpstr>Презентація PowerPoint</vt:lpstr>
      <vt:lpstr>Експорт</vt:lpstr>
      <vt:lpstr>Імпорт</vt:lpstr>
      <vt:lpstr>Цікаві факти</vt:lpstr>
      <vt:lpstr>Презентація PowerPoint</vt:lpstr>
      <vt:lpstr>Цікаві факти</vt:lpstr>
      <vt:lpstr>Презентація PowerPoint</vt:lpstr>
      <vt:lpstr>Цікаві факти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Японія: господарство</dc:title>
  <dc:creator>Закликовська А.В.</dc:creator>
  <cp:lastModifiedBy>Закликовська А.В.</cp:lastModifiedBy>
  <cp:revision>16</cp:revision>
  <dcterms:created xsi:type="dcterms:W3CDTF">2019-02-10T16:34:36Z</dcterms:created>
  <dcterms:modified xsi:type="dcterms:W3CDTF">2021-08-23T15:07:49Z</dcterms:modified>
</cp:coreProperties>
</file>