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  <p:sldId id="264" r:id="rId10"/>
    <p:sldId id="269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7" r:id="rId19"/>
    <p:sldId id="273" r:id="rId20"/>
    <p:sldId id="275" r:id="rId21"/>
    <p:sldId id="276" r:id="rId22"/>
    <p:sldId id="279" r:id="rId23"/>
    <p:sldId id="278" r:id="rId24"/>
    <p:sldId id="274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3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89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01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6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57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96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35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97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309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77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0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8215A-A7FD-4C64-B6AD-2AA3F35CFD43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09649-9F85-48C8-9E6A-CC67778785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60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000" dirty="0" err="1" smtClean="0"/>
              <a:t>Природні</a:t>
            </a:r>
            <a:r>
              <a:rPr lang="ru-RU" sz="8000" dirty="0" smtClean="0"/>
              <a:t> </a:t>
            </a:r>
            <a:r>
              <a:rPr lang="ru-RU" sz="8000" dirty="0" err="1" smtClean="0"/>
              <a:t>умови</a:t>
            </a:r>
            <a:r>
              <a:rPr lang="ru-RU" sz="8000" dirty="0" smtClean="0"/>
              <a:t> та </a:t>
            </a:r>
            <a:r>
              <a:rPr lang="ru-RU" sz="8000" dirty="0" err="1" smtClean="0"/>
              <a:t>ресурси</a:t>
            </a:r>
            <a:r>
              <a:rPr lang="ru-RU" sz="8000" dirty="0" smtClean="0"/>
              <a:t> </a:t>
            </a:r>
            <a:r>
              <a:rPr lang="ru-RU" sz="8000" dirty="0" err="1" smtClean="0"/>
              <a:t>Азії</a:t>
            </a:r>
            <a:r>
              <a:rPr lang="ru-RU" sz="8000" dirty="0" smtClean="0"/>
              <a:t>. </a:t>
            </a:r>
            <a:r>
              <a:rPr lang="ru-RU" sz="8000" dirty="0" err="1" smtClean="0"/>
              <a:t>Населення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85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Тайфуни</a:t>
            </a:r>
            <a:endParaRPr lang="ru-RU" sz="6000" b="1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617516" cy="208823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61048"/>
            <a:ext cx="5034136" cy="261851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54" y="1556792"/>
            <a:ext cx="3695700" cy="196215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01113"/>
            <a:ext cx="3384376" cy="2378452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Природні ресурси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Природні</a:t>
            </a:r>
            <a:r>
              <a:rPr lang="ru-RU" dirty="0" smtClean="0"/>
              <a:t> </a:t>
            </a:r>
            <a:r>
              <a:rPr lang="ru-RU" dirty="0" err="1" smtClean="0"/>
              <a:t>багатства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розміщені</a:t>
            </a:r>
            <a:r>
              <a:rPr lang="ru-RU" dirty="0" smtClean="0"/>
              <a:t> </a:t>
            </a:r>
            <a:r>
              <a:rPr lang="ru-RU" dirty="0" err="1" smtClean="0"/>
              <a:t>вкрай</a:t>
            </a:r>
            <a:r>
              <a:rPr lang="ru-RU" dirty="0" smtClean="0"/>
              <a:t> </a:t>
            </a:r>
            <a:r>
              <a:rPr lang="ru-RU" dirty="0" err="1" smtClean="0"/>
              <a:t>нерівномірно</a:t>
            </a:r>
            <a:r>
              <a:rPr lang="ru-RU" dirty="0" smtClean="0"/>
              <a:t>.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мінеральних</a:t>
            </a:r>
            <a:r>
              <a:rPr lang="ru-RU" dirty="0" smtClean="0"/>
              <a:t> </a:t>
            </a:r>
            <a:r>
              <a:rPr lang="ru-RU" dirty="0" err="1" smtClean="0"/>
              <a:t>ресурсів</a:t>
            </a:r>
            <a:r>
              <a:rPr lang="ru-RU" dirty="0" smtClean="0"/>
              <a:t>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запаси </a:t>
            </a:r>
            <a:r>
              <a:rPr lang="ru-RU" dirty="0" err="1" smtClean="0"/>
              <a:t>паливних</a:t>
            </a:r>
            <a:r>
              <a:rPr lang="ru-RU" dirty="0" smtClean="0"/>
              <a:t> </a:t>
            </a:r>
            <a:r>
              <a:rPr lang="ru-RU" dirty="0" err="1" smtClean="0"/>
              <a:t>корисних</a:t>
            </a:r>
            <a:r>
              <a:rPr lang="ru-RU" dirty="0" smtClean="0"/>
              <a:t> </a:t>
            </a:r>
            <a:r>
              <a:rPr lang="ru-RU" dirty="0" err="1" smtClean="0"/>
              <a:t>копалин</a:t>
            </a:r>
            <a:r>
              <a:rPr lang="ru-RU" dirty="0" smtClean="0"/>
              <a:t>. </a:t>
            </a:r>
            <a:r>
              <a:rPr lang="ru-RU" dirty="0" err="1" smtClean="0"/>
              <a:t>Значні</a:t>
            </a:r>
            <a:r>
              <a:rPr lang="ru-RU" dirty="0" smtClean="0"/>
              <a:t> запаси </a:t>
            </a:r>
            <a:r>
              <a:rPr lang="ru-RU" dirty="0" err="1" smtClean="0"/>
              <a:t>нафти</a:t>
            </a:r>
            <a:r>
              <a:rPr lang="ru-RU" dirty="0" smtClean="0"/>
              <a:t> та природного газу </a:t>
            </a:r>
            <a:r>
              <a:rPr lang="ru-RU" dirty="0" err="1" smtClean="0"/>
              <a:t>зосереджені</a:t>
            </a:r>
            <a:r>
              <a:rPr lang="ru-RU" dirty="0" smtClean="0"/>
              <a:t> в </a:t>
            </a:r>
            <a:r>
              <a:rPr lang="ru-RU" dirty="0" err="1" smtClean="0"/>
              <a:t>Центральноазійському</a:t>
            </a:r>
            <a:r>
              <a:rPr lang="ru-RU" dirty="0" smtClean="0"/>
              <a:t> та </a:t>
            </a:r>
            <a:r>
              <a:rPr lang="ru-RU" dirty="0" err="1" smtClean="0"/>
              <a:t>Зондському</a:t>
            </a:r>
            <a:r>
              <a:rPr lang="ru-RU" dirty="0" smtClean="0"/>
              <a:t> </a:t>
            </a:r>
            <a:r>
              <a:rPr lang="ru-RU" dirty="0" err="1" smtClean="0"/>
              <a:t>басейнах</a:t>
            </a:r>
            <a:r>
              <a:rPr lang="ru-RU" dirty="0" smtClean="0"/>
              <a:t>. </a:t>
            </a:r>
            <a:r>
              <a:rPr lang="ru-RU" dirty="0" err="1" smtClean="0"/>
              <a:t>Велике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поклади</a:t>
            </a:r>
            <a:r>
              <a:rPr lang="ru-RU" dirty="0" smtClean="0"/>
              <a:t> </a:t>
            </a:r>
            <a:r>
              <a:rPr lang="ru-RU" dirty="0" err="1" smtClean="0"/>
              <a:t>вугілля</a:t>
            </a:r>
            <a:r>
              <a:rPr lang="ru-RU" dirty="0" smtClean="0"/>
              <a:t>, на </a:t>
            </a:r>
            <a:r>
              <a:rPr lang="ru-RU" dirty="0" err="1" smtClean="0"/>
              <a:t>території</a:t>
            </a:r>
            <a:r>
              <a:rPr lang="ru-RU" dirty="0" smtClean="0"/>
              <a:t> Китаю та </a:t>
            </a:r>
            <a:r>
              <a:rPr lang="ru-RU" dirty="0" err="1" smtClean="0"/>
              <a:t>Індії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Рудними</a:t>
            </a:r>
            <a:r>
              <a:rPr lang="ru-RU" dirty="0" smtClean="0"/>
              <a:t> </a:t>
            </a:r>
            <a:r>
              <a:rPr lang="ru-RU" dirty="0" err="1" smtClean="0"/>
              <a:t>корисними</a:t>
            </a:r>
            <a:r>
              <a:rPr lang="ru-RU" dirty="0" smtClean="0"/>
              <a:t> </a:t>
            </a:r>
            <a:r>
              <a:rPr lang="ru-RU" dirty="0" err="1" smtClean="0"/>
              <a:t>копалинами</a:t>
            </a:r>
            <a:r>
              <a:rPr lang="ru-RU" dirty="0" smtClean="0"/>
              <a:t> </a:t>
            </a:r>
            <a:r>
              <a:rPr lang="ru-RU" dirty="0" err="1" smtClean="0"/>
              <a:t>найкраще</a:t>
            </a:r>
            <a:r>
              <a:rPr lang="ru-RU" dirty="0" smtClean="0"/>
              <a:t> </a:t>
            </a:r>
            <a:r>
              <a:rPr lang="ru-RU" dirty="0" err="1" smtClean="0"/>
              <a:t>забезпечені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Південної</a:t>
            </a:r>
            <a:r>
              <a:rPr lang="ru-RU" dirty="0" smtClean="0"/>
              <a:t>, </a:t>
            </a:r>
            <a:r>
              <a:rPr lang="ru-RU" dirty="0" err="1" smtClean="0"/>
              <a:t>Південно-Східної</a:t>
            </a:r>
            <a:r>
              <a:rPr lang="ru-RU" dirty="0" smtClean="0"/>
              <a:t> та </a:t>
            </a:r>
            <a:r>
              <a:rPr lang="ru-RU" dirty="0" err="1" smtClean="0"/>
              <a:t>Східної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Світове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запаси </a:t>
            </a:r>
            <a:r>
              <a:rPr lang="ru-RU" dirty="0" err="1" smtClean="0"/>
              <a:t>залізної</a:t>
            </a:r>
            <a:r>
              <a:rPr lang="ru-RU" dirty="0" smtClean="0"/>
              <a:t> та </a:t>
            </a:r>
            <a:r>
              <a:rPr lang="ru-RU" dirty="0" err="1" smtClean="0"/>
              <a:t>марганцевої</a:t>
            </a:r>
            <a:r>
              <a:rPr lang="ru-RU" dirty="0" smtClean="0"/>
              <a:t> руд,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залягають</a:t>
            </a:r>
            <a:r>
              <a:rPr lang="ru-RU" dirty="0" smtClean="0"/>
              <a:t> у </a:t>
            </a:r>
            <a:r>
              <a:rPr lang="ru-RU" dirty="0" err="1" smtClean="0"/>
              <a:t>надрах</a:t>
            </a:r>
            <a:r>
              <a:rPr lang="ru-RU" dirty="0" smtClean="0"/>
              <a:t> </a:t>
            </a:r>
            <a:r>
              <a:rPr lang="ru-RU" dirty="0" err="1" smtClean="0"/>
              <a:t>Індії</a:t>
            </a:r>
            <a:r>
              <a:rPr lang="ru-RU" dirty="0" smtClean="0"/>
              <a:t>, </a:t>
            </a:r>
            <a:r>
              <a:rPr lang="ru-RU" dirty="0" err="1" smtClean="0"/>
              <a:t>хромітів</a:t>
            </a:r>
            <a:r>
              <a:rPr lang="ru-RU" dirty="0" smtClean="0"/>
              <a:t> — у </a:t>
            </a:r>
            <a:r>
              <a:rPr lang="ru-RU" dirty="0" err="1" smtClean="0"/>
              <a:t>Туреччині</a:t>
            </a:r>
            <a:r>
              <a:rPr lang="ru-RU" dirty="0" smtClean="0"/>
              <a:t> й на </a:t>
            </a:r>
            <a:r>
              <a:rPr lang="ru-RU" dirty="0" err="1" smtClean="0"/>
              <a:t>Філіппінах</a:t>
            </a:r>
            <a:r>
              <a:rPr lang="ru-RU" dirty="0" smtClean="0"/>
              <a:t>, олова й вольфраму — у </a:t>
            </a:r>
            <a:r>
              <a:rPr lang="ru-RU" dirty="0" err="1" smtClean="0"/>
              <a:t>Малайзії</a:t>
            </a:r>
            <a:r>
              <a:rPr lang="ru-RU" dirty="0" smtClean="0"/>
              <a:t>, </a:t>
            </a:r>
            <a:r>
              <a:rPr lang="ru-RU" dirty="0" err="1" smtClean="0"/>
              <a:t>Таїланді</a:t>
            </a:r>
            <a:r>
              <a:rPr lang="ru-RU" dirty="0" smtClean="0"/>
              <a:t>, </a:t>
            </a:r>
            <a:r>
              <a:rPr lang="ru-RU" dirty="0" err="1" smtClean="0"/>
              <a:t>М’янмі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23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8006"/>
            <a:ext cx="8424936" cy="6297338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54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Водні ресурси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Великими є </a:t>
            </a:r>
            <a:r>
              <a:rPr lang="ru-RU" dirty="0" err="1" smtClean="0"/>
              <a:t>ресурси</a:t>
            </a:r>
            <a:r>
              <a:rPr lang="ru-RU" dirty="0" smtClean="0"/>
              <a:t> </a:t>
            </a:r>
            <a:r>
              <a:rPr lang="ru-RU" dirty="0" err="1" smtClean="0"/>
              <a:t>прісних</a:t>
            </a:r>
            <a:r>
              <a:rPr lang="ru-RU" dirty="0" smtClean="0"/>
              <a:t> вод, </a:t>
            </a:r>
            <a:r>
              <a:rPr lang="ru-RU" dirty="0" err="1" smtClean="0"/>
              <a:t>однак</a:t>
            </a:r>
            <a:r>
              <a:rPr lang="ru-RU" dirty="0" smtClean="0"/>
              <a:t> </a:t>
            </a:r>
            <a:r>
              <a:rPr lang="ru-RU" dirty="0" err="1" smtClean="0"/>
              <a:t>їхнє</a:t>
            </a:r>
            <a:r>
              <a:rPr lang="ru-RU" dirty="0" smtClean="0"/>
              <a:t> </a:t>
            </a:r>
            <a:r>
              <a:rPr lang="ru-RU" dirty="0" err="1" smtClean="0"/>
              <a:t>розміщення</a:t>
            </a:r>
            <a:r>
              <a:rPr lang="ru-RU" dirty="0" smtClean="0"/>
              <a:t> </a:t>
            </a:r>
            <a:r>
              <a:rPr lang="ru-RU" dirty="0" err="1" smtClean="0"/>
              <a:t>теж</a:t>
            </a:r>
            <a:r>
              <a:rPr lang="ru-RU" dirty="0" smtClean="0"/>
              <a:t> </a:t>
            </a:r>
            <a:r>
              <a:rPr lang="ru-RU" dirty="0" err="1" smtClean="0"/>
              <a:t>нерівномірне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У </a:t>
            </a:r>
            <a:r>
              <a:rPr lang="ru-RU" dirty="0" err="1" smtClean="0"/>
              <a:t>Південній</a:t>
            </a:r>
            <a:r>
              <a:rPr lang="ru-RU" dirty="0" smtClean="0"/>
              <a:t> та особливо </a:t>
            </a:r>
            <a:r>
              <a:rPr lang="ru-RU" dirty="0" err="1" smtClean="0"/>
              <a:t>Південно-Східній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r>
              <a:rPr lang="ru-RU" dirty="0" smtClean="0"/>
              <a:t> </a:t>
            </a:r>
            <a:r>
              <a:rPr lang="ru-RU" dirty="0" err="1" smtClean="0"/>
              <a:t>річкова</a:t>
            </a:r>
            <a:r>
              <a:rPr lang="ru-RU" dirty="0" smtClean="0"/>
              <a:t> мережа густа, а </a:t>
            </a:r>
            <a:r>
              <a:rPr lang="ru-RU" dirty="0" err="1" smtClean="0"/>
              <a:t>річки</a:t>
            </a:r>
            <a:r>
              <a:rPr lang="ru-RU" dirty="0" smtClean="0"/>
              <a:t> </a:t>
            </a:r>
            <a:r>
              <a:rPr lang="ru-RU" dirty="0" err="1" smtClean="0"/>
              <a:t>повноводні</a:t>
            </a:r>
            <a:r>
              <a:rPr lang="ru-RU" dirty="0" smtClean="0"/>
              <a:t>, у той час як у </a:t>
            </a:r>
            <a:r>
              <a:rPr lang="ru-RU" dirty="0" err="1" smtClean="0"/>
              <a:t>Західній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r>
              <a:rPr lang="ru-RU" dirty="0" smtClean="0"/>
              <a:t> </a:t>
            </a:r>
            <a:r>
              <a:rPr lang="ru-RU" dirty="0" err="1" smtClean="0"/>
              <a:t>переважають</a:t>
            </a:r>
            <a:r>
              <a:rPr lang="ru-RU" dirty="0" smtClean="0"/>
              <a:t> </a:t>
            </a:r>
            <a:r>
              <a:rPr lang="ru-RU" dirty="0" err="1" smtClean="0"/>
              <a:t>посушливі</a:t>
            </a:r>
            <a:r>
              <a:rPr lang="ru-RU" dirty="0" smtClean="0"/>
              <a:t> </a:t>
            </a:r>
            <a:r>
              <a:rPr lang="ru-RU" dirty="0" err="1" smtClean="0"/>
              <a:t>райони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4530080" cy="300117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115" y="3573017"/>
            <a:ext cx="3966374" cy="300117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41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Рисові терасові поля</a:t>
            </a:r>
            <a:endParaRPr lang="ru-RU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62900" cy="5228059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9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Лісові ресурси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8797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Лісовими</a:t>
            </a:r>
            <a:r>
              <a:rPr lang="ru-RU" dirty="0"/>
              <a:t> ресурсами </a:t>
            </a:r>
            <a:r>
              <a:rPr lang="ru-RU" dirty="0" err="1"/>
              <a:t>краще</a:t>
            </a:r>
            <a:r>
              <a:rPr lang="ru-RU" dirty="0"/>
              <a:t> за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регіони</a:t>
            </a:r>
            <a:r>
              <a:rPr lang="ru-RU" dirty="0"/>
              <a:t> </a:t>
            </a:r>
            <a:r>
              <a:rPr lang="ru-RU" dirty="0" err="1"/>
              <a:t>забезпечена</a:t>
            </a:r>
            <a:r>
              <a:rPr lang="ru-RU" dirty="0"/>
              <a:t> </a:t>
            </a:r>
            <a:r>
              <a:rPr lang="ru-RU" dirty="0" err="1"/>
              <a:t>Південно-Східна</a:t>
            </a:r>
            <a:r>
              <a:rPr lang="ru-RU" dirty="0"/>
              <a:t> </a:t>
            </a:r>
            <a:r>
              <a:rPr lang="ru-RU" dirty="0" err="1"/>
              <a:t>Азія</a:t>
            </a:r>
            <a:r>
              <a:rPr lang="ru-RU" dirty="0"/>
              <a:t>, де </a:t>
            </a:r>
            <a:r>
              <a:rPr lang="ru-RU" dirty="0" err="1"/>
              <a:t>збереглися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площі</a:t>
            </a:r>
            <a:r>
              <a:rPr lang="ru-RU" dirty="0"/>
              <a:t> </a:t>
            </a:r>
            <a:r>
              <a:rPr lang="ru-RU" dirty="0" err="1"/>
              <a:t>мусонних</a:t>
            </a:r>
            <a:r>
              <a:rPr lang="ru-RU" dirty="0"/>
              <a:t> та </a:t>
            </a:r>
            <a:r>
              <a:rPr lang="ru-RU" dirty="0" err="1"/>
              <a:t>вологих</a:t>
            </a:r>
            <a:r>
              <a:rPr lang="ru-RU" dirty="0"/>
              <a:t> </a:t>
            </a:r>
            <a:r>
              <a:rPr lang="ru-RU" dirty="0" err="1"/>
              <a:t>екваторіальних</a:t>
            </a:r>
            <a:r>
              <a:rPr lang="ru-RU" dirty="0"/>
              <a:t> </a:t>
            </a:r>
            <a:r>
              <a:rPr lang="ru-RU" dirty="0" err="1" smtClean="0"/>
              <a:t>лісів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Однак</a:t>
            </a:r>
            <a:r>
              <a:rPr lang="ru-RU" dirty="0" smtClean="0"/>
              <a:t> </a:t>
            </a:r>
            <a:r>
              <a:rPr lang="ru-RU" dirty="0" err="1" smtClean="0"/>
              <a:t>Азія</a:t>
            </a:r>
            <a:r>
              <a:rPr lang="ru-RU" dirty="0" smtClean="0"/>
              <a:t> </a:t>
            </a:r>
            <a:r>
              <a:rPr lang="ru-RU" dirty="0" err="1"/>
              <a:t>займає</a:t>
            </a:r>
            <a:r>
              <a:rPr lang="ru-RU" dirty="0"/>
              <a:t> перше </a:t>
            </a:r>
            <a:r>
              <a:rPr lang="ru-RU" dirty="0" err="1"/>
              <a:t>місце</a:t>
            </a:r>
            <a:r>
              <a:rPr lang="ru-RU" dirty="0"/>
              <a:t> по </a:t>
            </a:r>
            <a:r>
              <a:rPr lang="ru-RU" dirty="0" err="1"/>
              <a:t>заготівлі</a:t>
            </a:r>
            <a:r>
              <a:rPr lang="ru-RU" dirty="0"/>
              <a:t> </a:t>
            </a:r>
            <a:r>
              <a:rPr lang="ru-RU" dirty="0" err="1"/>
              <a:t>круглих</a:t>
            </a:r>
            <a:r>
              <a:rPr lang="ru-RU" dirty="0"/>
              <a:t> </a:t>
            </a:r>
            <a:r>
              <a:rPr lang="ru-RU" dirty="0" err="1"/>
              <a:t>лісоматеріалів</a:t>
            </a:r>
            <a:r>
              <a:rPr lang="ru-RU" dirty="0"/>
              <a:t> (33,7%) і </a:t>
            </a:r>
            <a:r>
              <a:rPr lang="ru-RU" dirty="0" err="1"/>
              <a:t>деревини</a:t>
            </a:r>
            <a:r>
              <a:rPr lang="ru-RU" dirty="0"/>
              <a:t> </a:t>
            </a:r>
            <a:r>
              <a:rPr lang="ru-RU" dirty="0" err="1"/>
              <a:t>листяних</a:t>
            </a:r>
            <a:r>
              <a:rPr lang="ru-RU" dirty="0"/>
              <a:t> </a:t>
            </a:r>
            <a:r>
              <a:rPr lang="ru-RU" dirty="0" err="1"/>
              <a:t>порід</a:t>
            </a:r>
            <a:r>
              <a:rPr lang="ru-RU" dirty="0"/>
              <a:t> – 1/3.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Азії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65% </a:t>
            </a:r>
            <a:r>
              <a:rPr lang="ru-RU" dirty="0" err="1"/>
              <a:t>світового</a:t>
            </a:r>
            <a:r>
              <a:rPr lang="ru-RU" dirty="0"/>
              <a:t> </a:t>
            </a:r>
            <a:r>
              <a:rPr lang="ru-RU" dirty="0" err="1"/>
              <a:t>експорту</a:t>
            </a:r>
            <a:r>
              <a:rPr lang="ru-RU" dirty="0"/>
              <a:t> </a:t>
            </a:r>
            <a:r>
              <a:rPr lang="ru-RU" dirty="0" err="1"/>
              <a:t>твердої</a:t>
            </a:r>
            <a:r>
              <a:rPr lang="ru-RU" dirty="0"/>
              <a:t> </a:t>
            </a:r>
            <a:r>
              <a:rPr lang="ru-RU" dirty="0" err="1"/>
              <a:t>деревини</a:t>
            </a:r>
            <a:r>
              <a:rPr lang="ru-RU" dirty="0"/>
              <a:t> і 43,5% </a:t>
            </a:r>
            <a:r>
              <a:rPr lang="ru-RU" dirty="0" err="1"/>
              <a:t>світових</a:t>
            </a:r>
            <a:r>
              <a:rPr lang="ru-RU" dirty="0"/>
              <a:t> заготовок дров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40000"/>
            <a:ext cx="3312368" cy="2709579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88173"/>
            <a:ext cx="4142110" cy="2761407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57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Лісові ресурси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2242592" cy="45259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err="1" smtClean="0"/>
              <a:t>Найбільші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dirty="0" err="1" smtClean="0"/>
              <a:t>країни-експортери</a:t>
            </a:r>
            <a:r>
              <a:rPr lang="ru-RU" dirty="0" smtClean="0"/>
              <a:t> </a:t>
            </a:r>
            <a:r>
              <a:rPr lang="ru-RU" dirty="0" err="1" smtClean="0"/>
              <a:t>деревини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ru-RU" dirty="0" err="1"/>
              <a:t>Індонезія</a:t>
            </a:r>
            <a:r>
              <a:rPr lang="ru-RU" dirty="0"/>
              <a:t>;</a:t>
            </a:r>
          </a:p>
          <a:p>
            <a:r>
              <a:rPr lang="ru-RU" dirty="0" err="1"/>
              <a:t>Малайзія</a:t>
            </a:r>
            <a:r>
              <a:rPr lang="ru-RU" dirty="0"/>
              <a:t>;</a:t>
            </a:r>
          </a:p>
          <a:p>
            <a:r>
              <a:rPr lang="ru-RU" dirty="0" err="1" smtClean="0"/>
              <a:t>Філіппіни</a:t>
            </a: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імпортери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 err="1"/>
              <a:t>Японія</a:t>
            </a:r>
            <a:r>
              <a:rPr lang="ru-RU" dirty="0"/>
              <a:t>;</a:t>
            </a:r>
          </a:p>
          <a:p>
            <a:r>
              <a:rPr lang="ru-RU" dirty="0" err="1"/>
              <a:t>Південна</a:t>
            </a:r>
            <a:r>
              <a:rPr lang="ru-RU" dirty="0"/>
              <a:t> </a:t>
            </a:r>
            <a:r>
              <a:rPr lang="ru-RU" dirty="0" smtClean="0"/>
              <a:t>Корея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123431" cy="2078501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88840"/>
            <a:ext cx="2619375" cy="2134253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37112"/>
            <a:ext cx="2889671" cy="2164464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17032"/>
            <a:ext cx="2669821" cy="261896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61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Населення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За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Азіатський</a:t>
            </a:r>
            <a:r>
              <a:rPr lang="ru-RU" dirty="0"/>
              <a:t> </a:t>
            </a:r>
            <a:r>
              <a:rPr lang="ru-RU" dirty="0" err="1"/>
              <a:t>регіон</a:t>
            </a:r>
            <a:r>
              <a:rPr lang="ru-RU" dirty="0"/>
              <a:t> є </a:t>
            </a:r>
            <a:r>
              <a:rPr lang="ru-RU" dirty="0" err="1"/>
              <a:t>лідером</a:t>
            </a:r>
            <a:r>
              <a:rPr lang="ru-RU" dirty="0"/>
              <a:t>: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у </a:t>
            </a:r>
            <a:r>
              <a:rPr lang="ru-RU" dirty="0" err="1"/>
              <a:t>світовому</a:t>
            </a:r>
            <a:r>
              <a:rPr lang="ru-RU" dirty="0"/>
              <a:t> </a:t>
            </a:r>
            <a:r>
              <a:rPr lang="ru-RU" dirty="0" err="1"/>
              <a:t>населенні</a:t>
            </a:r>
            <a:r>
              <a:rPr lang="ru-RU" dirty="0"/>
              <a:t> становить </a:t>
            </a:r>
            <a:r>
              <a:rPr lang="ru-RU" dirty="0" err="1"/>
              <a:t>майже</a:t>
            </a:r>
            <a:r>
              <a:rPr lang="ru-RU" dirty="0"/>
              <a:t> 60 % (</a:t>
            </a:r>
            <a:r>
              <a:rPr lang="ru-RU" dirty="0" err="1"/>
              <a:t>понад</a:t>
            </a:r>
            <a:r>
              <a:rPr lang="ru-RU" dirty="0"/>
              <a:t> 4,4 млрд </a:t>
            </a:r>
            <a:r>
              <a:rPr lang="ru-RU" dirty="0" err="1"/>
              <a:t>осіб</a:t>
            </a:r>
            <a:r>
              <a:rPr lang="ru-RU" dirty="0" smtClean="0"/>
              <a:t>)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жителів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 err="1"/>
              <a:t>Індії</a:t>
            </a:r>
            <a:r>
              <a:rPr lang="ru-RU" dirty="0"/>
              <a:t> та </a:t>
            </a:r>
            <a:r>
              <a:rPr lang="ru-RU" dirty="0" err="1"/>
              <a:t>Китаї</a:t>
            </a:r>
            <a:r>
              <a:rPr lang="ru-RU" dirty="0"/>
              <a:t> </a:t>
            </a:r>
            <a:r>
              <a:rPr lang="ru-RU" dirty="0" err="1" smtClean="0"/>
              <a:t>перевищує</a:t>
            </a:r>
            <a:r>
              <a:rPr lang="ru-RU" dirty="0" smtClean="0"/>
              <a:t>   </a:t>
            </a:r>
            <a:r>
              <a:rPr lang="ru-RU" dirty="0"/>
              <a:t>1 млрд </a:t>
            </a:r>
            <a:r>
              <a:rPr lang="ru-RU" dirty="0" err="1"/>
              <a:t>осіб</a:t>
            </a:r>
            <a:r>
              <a:rPr lang="ru-RU" dirty="0"/>
              <a:t> </a:t>
            </a: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49080"/>
            <a:ext cx="3771503" cy="250976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10090"/>
            <a:ext cx="3600400" cy="2187743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25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Густота населення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Середня</a:t>
            </a:r>
            <a:r>
              <a:rPr lang="ru-RU" dirty="0" smtClean="0"/>
              <a:t> </a:t>
            </a:r>
            <a:r>
              <a:rPr lang="ru-RU" dirty="0"/>
              <a:t>густота </a:t>
            </a:r>
            <a:r>
              <a:rPr lang="ru-RU" dirty="0" err="1"/>
              <a:t>населення</a:t>
            </a:r>
            <a:r>
              <a:rPr lang="ru-RU" dirty="0"/>
              <a:t> в </a:t>
            </a:r>
            <a:r>
              <a:rPr lang="ru-RU" dirty="0" err="1"/>
              <a:t>Азії</a:t>
            </a:r>
            <a:r>
              <a:rPr lang="ru-RU" dirty="0"/>
              <a:t> становить </a:t>
            </a:r>
            <a:r>
              <a:rPr lang="ru-RU" dirty="0" err="1"/>
              <a:t>близько</a:t>
            </a:r>
            <a:r>
              <a:rPr lang="ru-RU" dirty="0"/>
              <a:t> 100 </a:t>
            </a:r>
            <a:r>
              <a:rPr lang="ru-RU" dirty="0" err="1"/>
              <a:t>осіб</a:t>
            </a:r>
            <a:r>
              <a:rPr lang="ru-RU" dirty="0"/>
              <a:t>/км2 (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удвічі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за </a:t>
            </a:r>
            <a:r>
              <a:rPr lang="ru-RU" dirty="0" err="1"/>
              <a:t>середньосвітовий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проживає</a:t>
            </a:r>
            <a:r>
              <a:rPr lang="ru-RU" dirty="0"/>
              <a:t> на </a:t>
            </a:r>
            <a:r>
              <a:rPr lang="ru-RU" dirty="0" err="1"/>
              <a:t>узбережжях</a:t>
            </a:r>
            <a:r>
              <a:rPr lang="ru-RU" dirty="0"/>
              <a:t> </a:t>
            </a:r>
            <a:r>
              <a:rPr lang="ru-RU" dirty="0" err="1"/>
              <a:t>морів</a:t>
            </a:r>
            <a:r>
              <a:rPr lang="ru-RU" dirty="0"/>
              <a:t> та </a:t>
            </a:r>
            <a:r>
              <a:rPr lang="ru-RU" dirty="0" err="1"/>
              <a:t>океанів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поблизу</a:t>
            </a:r>
            <a:r>
              <a:rPr lang="ru-RU" dirty="0"/>
              <a:t> великих </a:t>
            </a:r>
            <a:r>
              <a:rPr lang="ru-RU" dirty="0" err="1"/>
              <a:t>річок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/>
              <a:t>Подекуди</a:t>
            </a:r>
            <a:r>
              <a:rPr lang="ru-RU" dirty="0"/>
              <a:t> густота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сягає</a:t>
            </a:r>
            <a:r>
              <a:rPr lang="ru-RU" dirty="0"/>
              <a:t> </a:t>
            </a:r>
            <a:r>
              <a:rPr lang="ru-RU" dirty="0" err="1"/>
              <a:t>рекордних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: Сингапур — 7697 </a:t>
            </a:r>
            <a:r>
              <a:rPr lang="ru-RU" dirty="0" err="1"/>
              <a:t>осіб</a:t>
            </a:r>
            <a:r>
              <a:rPr lang="ru-RU" dirty="0"/>
              <a:t>/км2, Бахрейн — 1772 особи/км2, Бангладеш — 1116 </a:t>
            </a:r>
            <a:r>
              <a:rPr lang="ru-RU" dirty="0" err="1"/>
              <a:t>осіб</a:t>
            </a:r>
            <a:r>
              <a:rPr lang="ru-RU" dirty="0"/>
              <a:t>/км2, </a:t>
            </a:r>
            <a:r>
              <a:rPr lang="ru-RU" dirty="0" err="1"/>
              <a:t>Ліван</a:t>
            </a:r>
            <a:r>
              <a:rPr lang="ru-RU" dirty="0"/>
              <a:t> — 560 </a:t>
            </a:r>
            <a:r>
              <a:rPr lang="ru-RU" dirty="0" err="1"/>
              <a:t>осіб</a:t>
            </a:r>
            <a:r>
              <a:rPr lang="ru-RU" dirty="0"/>
              <a:t>/км2, </a:t>
            </a:r>
            <a:r>
              <a:rPr lang="ru-RU" dirty="0" err="1"/>
              <a:t>Південна</a:t>
            </a:r>
            <a:r>
              <a:rPr lang="ru-RU" dirty="0"/>
              <a:t> Корея — 505 </a:t>
            </a:r>
            <a:r>
              <a:rPr lang="ru-RU" dirty="0" err="1"/>
              <a:t>осіб</a:t>
            </a:r>
            <a:r>
              <a:rPr lang="ru-RU" dirty="0"/>
              <a:t>/км2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пустельні</a:t>
            </a:r>
            <a:r>
              <a:rPr lang="ru-RU" dirty="0"/>
              <a:t>, </a:t>
            </a:r>
            <a:r>
              <a:rPr lang="ru-RU" dirty="0" err="1"/>
              <a:t>лісові</a:t>
            </a:r>
            <a:r>
              <a:rPr lang="ru-RU" dirty="0"/>
              <a:t>, </a:t>
            </a:r>
            <a:r>
              <a:rPr lang="ru-RU" dirty="0" err="1"/>
              <a:t>високогірні</a:t>
            </a:r>
            <a:r>
              <a:rPr lang="ru-RU" dirty="0"/>
              <a:t> </a:t>
            </a:r>
            <a:r>
              <a:rPr lang="ru-RU" dirty="0" err="1"/>
              <a:t>райони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безлюдними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3240360" cy="2156312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63528"/>
            <a:ext cx="4266031" cy="2157888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61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Політика скорочення населення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506916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Японія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темпів</a:t>
            </a:r>
            <a:r>
              <a:rPr lang="ru-RU" dirty="0"/>
              <a:t> природного приросту. </a:t>
            </a:r>
            <a:r>
              <a:rPr lang="ru-RU" dirty="0" err="1"/>
              <a:t>Нині</a:t>
            </a:r>
            <a:r>
              <a:rPr lang="ru-RU" dirty="0"/>
              <a:t> в </a:t>
            </a:r>
            <a:r>
              <a:rPr lang="ru-RU" dirty="0" err="1"/>
              <a:t>країні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природне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(–1,8 ‰).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цей</a:t>
            </a:r>
            <a:r>
              <a:rPr lang="ru-RU" dirty="0"/>
              <a:t> шлях вступив і Китай, де </a:t>
            </a:r>
            <a:r>
              <a:rPr lang="ru-RU" dirty="0" err="1"/>
              <a:t>проводилася</a:t>
            </a:r>
            <a:r>
              <a:rPr lang="ru-RU" dirty="0"/>
              <a:t> </a:t>
            </a:r>
            <a:r>
              <a:rPr lang="ru-RU" dirty="0" err="1"/>
              <a:t>жорстка</a:t>
            </a:r>
            <a:r>
              <a:rPr lang="ru-RU" dirty="0"/>
              <a:t> </a:t>
            </a:r>
            <a:r>
              <a:rPr lang="ru-RU" dirty="0" err="1"/>
              <a:t>демографічна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,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однодітної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За </a:t>
            </a:r>
            <a:r>
              <a:rPr lang="ru-RU" dirty="0" err="1"/>
              <a:t>півстоліття</a:t>
            </a:r>
            <a:r>
              <a:rPr lang="ru-RU" dirty="0"/>
              <a:t> </a:t>
            </a:r>
            <a:r>
              <a:rPr lang="ru-RU" dirty="0" err="1"/>
              <a:t>темпи</a:t>
            </a:r>
            <a:r>
              <a:rPr lang="ru-RU" dirty="0"/>
              <a:t> приросту </a:t>
            </a:r>
            <a:r>
              <a:rPr lang="ru-RU" dirty="0" err="1"/>
              <a:t>населення</a:t>
            </a:r>
            <a:r>
              <a:rPr lang="ru-RU" dirty="0"/>
              <a:t> в </a:t>
            </a:r>
            <a:r>
              <a:rPr lang="ru-RU" dirty="0" err="1"/>
              <a:t>Китаї</a:t>
            </a:r>
            <a:r>
              <a:rPr lang="ru-RU" dirty="0"/>
              <a:t> </a:t>
            </a:r>
            <a:r>
              <a:rPr lang="ru-RU" dirty="0" err="1"/>
              <a:t>зменшилися</a:t>
            </a:r>
            <a:r>
              <a:rPr lang="ru-RU" dirty="0"/>
              <a:t> в </a:t>
            </a:r>
            <a:r>
              <a:rPr lang="ru-RU" dirty="0" err="1"/>
              <a:t>понад</a:t>
            </a:r>
            <a:r>
              <a:rPr lang="ru-RU" dirty="0"/>
              <a:t> 5 </a:t>
            </a:r>
            <a:r>
              <a:rPr lang="ru-RU" dirty="0" err="1"/>
              <a:t>разів</a:t>
            </a:r>
            <a:r>
              <a:rPr lang="ru-RU" dirty="0"/>
              <a:t>. У 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 у </a:t>
            </a:r>
            <a:r>
              <a:rPr lang="ru-RU" dirty="0" err="1"/>
              <a:t>Сингапурі</a:t>
            </a:r>
            <a:r>
              <a:rPr lang="ru-RU" dirty="0"/>
              <a:t>, для </a:t>
            </a:r>
            <a:r>
              <a:rPr lang="ru-RU" dirty="0" err="1"/>
              <a:t>врегулювання</a:t>
            </a:r>
            <a:r>
              <a:rPr lang="ru-RU" dirty="0"/>
              <a:t> </a:t>
            </a:r>
            <a:r>
              <a:rPr lang="ru-RU" dirty="0" err="1"/>
              <a:t>народжуваності</a:t>
            </a:r>
            <a:r>
              <a:rPr lang="ru-RU" dirty="0"/>
              <a:t> в </a:t>
            </a:r>
            <a:r>
              <a:rPr lang="ru-RU" dirty="0" err="1"/>
              <a:t>середині</a:t>
            </a:r>
            <a:r>
              <a:rPr lang="ru-RU" dirty="0"/>
              <a:t> </a:t>
            </a:r>
            <a:r>
              <a:rPr lang="en-US" dirty="0"/>
              <a:t>XX </a:t>
            </a:r>
            <a:r>
              <a:rPr lang="ru-RU" dirty="0"/>
              <a:t>ст.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err="1"/>
              <a:t>вступу</a:t>
            </a:r>
            <a:r>
              <a:rPr lang="ru-RU" dirty="0"/>
              <a:t> </a:t>
            </a:r>
            <a:r>
              <a:rPr lang="ru-RU" dirty="0" err="1"/>
              <a:t>жінок</a:t>
            </a:r>
            <a:r>
              <a:rPr lang="ru-RU" dirty="0"/>
              <a:t> у перший </a:t>
            </a:r>
            <a:r>
              <a:rPr lang="ru-RU" dirty="0" err="1"/>
              <a:t>шлюб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підвищений</a:t>
            </a:r>
            <a:r>
              <a:rPr lang="ru-RU" dirty="0"/>
              <a:t> до 26 </a:t>
            </a:r>
            <a:r>
              <a:rPr lang="ru-RU" dirty="0" err="1"/>
              <a:t>років</a:t>
            </a:r>
            <a:r>
              <a:rPr lang="ru-RU" dirty="0"/>
              <a:t>, у </a:t>
            </a:r>
            <a:r>
              <a:rPr lang="ru-RU" dirty="0" err="1"/>
              <a:t>Таїланді</a:t>
            </a:r>
            <a:r>
              <a:rPr lang="ru-RU" dirty="0"/>
              <a:t> — до 22 </a:t>
            </a:r>
            <a:r>
              <a:rPr lang="ru-RU" dirty="0" err="1" smtClean="0"/>
              <a:t>років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888432" cy="2376264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74286"/>
            <a:ext cx="3857809" cy="2423442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0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b="1" dirty="0" err="1" smtClean="0"/>
              <a:t>Природні</a:t>
            </a:r>
            <a:r>
              <a:rPr lang="ru-RU" sz="7200" b="1" dirty="0" smtClean="0"/>
              <a:t> </a:t>
            </a:r>
            <a:r>
              <a:rPr lang="ru-RU" sz="7200" b="1" dirty="0" err="1" smtClean="0"/>
              <a:t>умови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Азія</a:t>
            </a:r>
            <a:r>
              <a:rPr lang="ru-RU" dirty="0" smtClean="0"/>
              <a:t> </a:t>
            </a:r>
            <a:r>
              <a:rPr lang="ru-RU" dirty="0" err="1" smtClean="0"/>
              <a:t>вирізняється</a:t>
            </a:r>
            <a:r>
              <a:rPr lang="ru-RU" dirty="0" smtClean="0"/>
              <a:t>  </a:t>
            </a:r>
            <a:r>
              <a:rPr lang="ru-RU" dirty="0" err="1" smtClean="0"/>
              <a:t>контрастним</a:t>
            </a:r>
            <a:r>
              <a:rPr lang="ru-RU" dirty="0" smtClean="0"/>
              <a:t> </a:t>
            </a:r>
            <a:r>
              <a:rPr lang="ru-RU" dirty="0" err="1" smtClean="0"/>
              <a:t>рельєфом</a:t>
            </a:r>
            <a:r>
              <a:rPr lang="ru-RU" dirty="0" smtClean="0"/>
              <a:t>. Три </a:t>
            </a:r>
            <a:r>
              <a:rPr lang="ru-RU" dirty="0" err="1" smtClean="0"/>
              <a:t>чверті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площі</a:t>
            </a:r>
            <a:r>
              <a:rPr lang="ru-RU" dirty="0" smtClean="0"/>
              <a:t> </a:t>
            </a:r>
            <a:r>
              <a:rPr lang="ru-RU" dirty="0" err="1" smtClean="0"/>
              <a:t>займають</a:t>
            </a:r>
            <a:r>
              <a:rPr lang="ru-RU" dirty="0" smtClean="0"/>
              <a:t> гори, </a:t>
            </a:r>
            <a:r>
              <a:rPr lang="ru-RU" dirty="0" err="1" smtClean="0"/>
              <a:t>нагір’я</a:t>
            </a:r>
            <a:r>
              <a:rPr lang="ru-RU" dirty="0" smtClean="0"/>
              <a:t> та </a:t>
            </a:r>
            <a:r>
              <a:rPr lang="ru-RU" dirty="0" err="1" smtClean="0"/>
              <a:t>плоскогір’я</a:t>
            </a:r>
            <a:r>
              <a:rPr lang="ru-RU" dirty="0" smtClean="0"/>
              <a:t>. На </a:t>
            </a:r>
            <a:r>
              <a:rPr lang="ru-RU" dirty="0" err="1" smtClean="0"/>
              <a:t>півдні</a:t>
            </a:r>
            <a:r>
              <a:rPr lang="ru-RU" dirty="0" smtClean="0"/>
              <a:t> та </a:t>
            </a:r>
            <a:r>
              <a:rPr lang="ru-RU" dirty="0" err="1" smtClean="0"/>
              <a:t>сході</a:t>
            </a:r>
            <a:r>
              <a:rPr lang="ru-RU" dirty="0" smtClean="0"/>
              <a:t> на </a:t>
            </a:r>
            <a:r>
              <a:rPr lang="ru-RU" dirty="0" err="1" smtClean="0"/>
              <a:t>тисячі</a:t>
            </a:r>
            <a:r>
              <a:rPr lang="ru-RU" dirty="0" smtClean="0"/>
              <a:t> </a:t>
            </a:r>
            <a:r>
              <a:rPr lang="ru-RU" dirty="0" err="1" smtClean="0"/>
              <a:t>кілометрів</a:t>
            </a:r>
            <a:r>
              <a:rPr lang="ru-RU" dirty="0" smtClean="0"/>
              <a:t> </a:t>
            </a:r>
            <a:r>
              <a:rPr lang="ru-RU" dirty="0" err="1" smtClean="0"/>
              <a:t>простягаються</a:t>
            </a:r>
            <a:r>
              <a:rPr lang="ru-RU" dirty="0" smtClean="0"/>
              <a:t> </a:t>
            </a:r>
            <a:r>
              <a:rPr lang="ru-RU" dirty="0" err="1" smtClean="0"/>
              <a:t>гірські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— </a:t>
            </a:r>
            <a:r>
              <a:rPr lang="ru-RU" dirty="0" err="1" smtClean="0"/>
              <a:t>молоді</a:t>
            </a:r>
            <a:r>
              <a:rPr lang="ru-RU" dirty="0" smtClean="0"/>
              <a:t> </a:t>
            </a:r>
            <a:r>
              <a:rPr lang="ru-RU" dirty="0" err="1" smtClean="0"/>
              <a:t>сейсмічно</a:t>
            </a:r>
            <a:r>
              <a:rPr lang="ru-RU" dirty="0" smtClean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гори </a:t>
            </a:r>
            <a:r>
              <a:rPr lang="ru-RU" dirty="0" err="1" smtClean="0"/>
              <a:t>Альпійсько-Гімалайського</a:t>
            </a:r>
            <a:r>
              <a:rPr lang="ru-RU" dirty="0" smtClean="0"/>
              <a:t> та </a:t>
            </a:r>
            <a:r>
              <a:rPr lang="ru-RU" dirty="0" err="1" smtClean="0"/>
              <a:t>Тихоокеанського</a:t>
            </a:r>
            <a:r>
              <a:rPr lang="ru-RU" dirty="0" smtClean="0"/>
              <a:t> </a:t>
            </a:r>
            <a:r>
              <a:rPr lang="ru-RU" dirty="0" err="1" smtClean="0"/>
              <a:t>поясів</a:t>
            </a:r>
            <a:r>
              <a:rPr lang="ru-RU" dirty="0" smtClean="0"/>
              <a:t>. </a:t>
            </a:r>
            <a:r>
              <a:rPr lang="ru-RU" dirty="0" err="1" smtClean="0"/>
              <a:t>Між</a:t>
            </a:r>
            <a:r>
              <a:rPr lang="ru-RU" dirty="0" smtClean="0"/>
              <a:t> ними </a:t>
            </a:r>
            <a:r>
              <a:rPr lang="ru-RU" dirty="0" err="1" smtClean="0"/>
              <a:t>розташовані</a:t>
            </a:r>
            <a:r>
              <a:rPr lang="ru-RU" dirty="0" smtClean="0"/>
              <a:t> </a:t>
            </a:r>
            <a:r>
              <a:rPr lang="ru-RU" dirty="0" err="1" smtClean="0"/>
              <a:t>великі</a:t>
            </a:r>
            <a:r>
              <a:rPr lang="ru-RU" dirty="0" smtClean="0"/>
              <a:t> за </a:t>
            </a:r>
            <a:r>
              <a:rPr lang="ru-RU" dirty="0" err="1" smtClean="0"/>
              <a:t>площею</a:t>
            </a:r>
            <a:r>
              <a:rPr lang="ru-RU" dirty="0" smtClean="0"/>
              <a:t> </a:t>
            </a:r>
            <a:r>
              <a:rPr lang="ru-RU" dirty="0" err="1" smtClean="0"/>
              <a:t>рівнини</a:t>
            </a:r>
            <a:r>
              <a:rPr lang="ru-RU" dirty="0" smtClean="0"/>
              <a:t>: Велика </a:t>
            </a:r>
            <a:r>
              <a:rPr lang="ru-RU" dirty="0" err="1" smtClean="0"/>
              <a:t>Китайська</a:t>
            </a:r>
            <a:r>
              <a:rPr lang="ru-RU" dirty="0" smtClean="0"/>
              <a:t>, </a:t>
            </a:r>
            <a:r>
              <a:rPr lang="ru-RU" dirty="0" err="1" smtClean="0"/>
              <a:t>плоскогір’я</a:t>
            </a:r>
            <a:r>
              <a:rPr lang="ru-RU" dirty="0" smtClean="0"/>
              <a:t> Декан та </a:t>
            </a:r>
            <a:r>
              <a:rPr lang="ru-RU" dirty="0" err="1" smtClean="0"/>
              <a:t>Аравійське</a:t>
            </a:r>
            <a:r>
              <a:rPr lang="ru-RU" dirty="0" smtClean="0"/>
              <a:t>, </a:t>
            </a:r>
            <a:r>
              <a:rPr lang="ru-RU" dirty="0" err="1" smtClean="0"/>
              <a:t>Туранська</a:t>
            </a:r>
            <a:r>
              <a:rPr lang="ru-RU" dirty="0" smtClean="0"/>
              <a:t> та </a:t>
            </a:r>
            <a:r>
              <a:rPr lang="ru-RU" dirty="0" err="1" smtClean="0"/>
              <a:t>Індо-Гангська</a:t>
            </a:r>
            <a:r>
              <a:rPr lang="ru-RU" dirty="0" smtClean="0"/>
              <a:t> </a:t>
            </a:r>
            <a:r>
              <a:rPr lang="ru-RU" dirty="0" err="1" smtClean="0"/>
              <a:t>низовини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2051" name="Picture 3" descr="C:\Users\User\Desktop\Без названи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96952"/>
            <a:ext cx="6120680" cy="3744416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Чоловіки чи жінки?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статевій</a:t>
            </a:r>
            <a:r>
              <a:rPr lang="ru-RU" dirty="0"/>
              <a:t>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Азії</a:t>
            </a:r>
            <a:r>
              <a:rPr lang="ru-RU" dirty="0"/>
              <a:t> </a:t>
            </a:r>
            <a:r>
              <a:rPr lang="ru-RU" dirty="0" err="1"/>
              <a:t>переважають</a:t>
            </a:r>
            <a:r>
              <a:rPr lang="ru-RU" dirty="0"/>
              <a:t> </a:t>
            </a:r>
            <a:r>
              <a:rPr lang="ru-RU" dirty="0" err="1"/>
              <a:t>чоловіки</a:t>
            </a:r>
            <a:r>
              <a:rPr lang="ru-RU" dirty="0"/>
              <a:t>: на 1000 </a:t>
            </a:r>
            <a:r>
              <a:rPr lang="ru-RU" dirty="0" err="1"/>
              <a:t>жінок</a:t>
            </a:r>
            <a:r>
              <a:rPr lang="ru-RU" dirty="0"/>
              <a:t> </a:t>
            </a:r>
            <a:r>
              <a:rPr lang="ru-RU" dirty="0" err="1"/>
              <a:t>припадає</a:t>
            </a:r>
            <a:r>
              <a:rPr lang="ru-RU" dirty="0"/>
              <a:t> 1034 </a:t>
            </a:r>
            <a:r>
              <a:rPr lang="ru-RU" dirty="0" err="1"/>
              <a:t>чоловіки</a:t>
            </a:r>
            <a:r>
              <a:rPr lang="ru-RU" dirty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430" y="3284984"/>
            <a:ext cx="5223504" cy="321446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21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Етнічний склад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Етнічний</a:t>
            </a:r>
            <a:r>
              <a:rPr lang="ru-RU" dirty="0"/>
              <a:t> склад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Азії</a:t>
            </a:r>
            <a:r>
              <a:rPr lang="ru-RU" dirty="0"/>
              <a:t> </a:t>
            </a:r>
            <a:r>
              <a:rPr lang="ru-RU" dirty="0" err="1"/>
              <a:t>відрізняється</a:t>
            </a:r>
            <a:r>
              <a:rPr lang="ru-RU" dirty="0"/>
              <a:t> великою </a:t>
            </a:r>
            <a:r>
              <a:rPr lang="ru-RU" dirty="0" err="1"/>
              <a:t>різноманітністю</a:t>
            </a:r>
            <a:r>
              <a:rPr lang="ru-RU" dirty="0"/>
              <a:t>: у </a:t>
            </a:r>
            <a:r>
              <a:rPr lang="ru-RU" dirty="0" err="1"/>
              <a:t>регіоні</a:t>
            </a:r>
            <a:r>
              <a:rPr lang="ru-RU" dirty="0"/>
              <a:t> </a:t>
            </a:r>
            <a:r>
              <a:rPr lang="ru-RU" dirty="0" err="1"/>
              <a:t>проживає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1000 </a:t>
            </a:r>
            <a:r>
              <a:rPr lang="ru-RU" dirty="0" err="1"/>
              <a:t>націй</a:t>
            </a:r>
            <a:r>
              <a:rPr lang="ru-RU" dirty="0"/>
              <a:t> і народностей. Тут </a:t>
            </a:r>
            <a:r>
              <a:rPr lang="ru-RU" dirty="0" err="1"/>
              <a:t>представлені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</a:t>
            </a:r>
            <a:r>
              <a:rPr lang="ru-RU" dirty="0" err="1"/>
              <a:t>мовні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.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багатонаціональних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35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Релігія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039" y="1340768"/>
            <a:ext cx="8229600" cy="67667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Азія</a:t>
            </a:r>
            <a:r>
              <a:rPr lang="ru-RU" dirty="0"/>
              <a:t> є </a:t>
            </a:r>
            <a:r>
              <a:rPr lang="ru-RU" dirty="0" err="1"/>
              <a:t>колискою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великих </a:t>
            </a:r>
            <a:r>
              <a:rPr lang="ru-RU" dirty="0" err="1"/>
              <a:t>релігій</a:t>
            </a:r>
            <a:r>
              <a:rPr lang="ru-RU" dirty="0"/>
              <a:t>: </a:t>
            </a:r>
            <a:r>
              <a:rPr lang="ru-RU" dirty="0" err="1"/>
              <a:t>християнства</a:t>
            </a:r>
            <a:r>
              <a:rPr lang="ru-RU" dirty="0"/>
              <a:t>, </a:t>
            </a:r>
            <a:r>
              <a:rPr lang="ru-RU" dirty="0" err="1"/>
              <a:t>юдаїзму</a:t>
            </a:r>
            <a:r>
              <a:rPr lang="ru-RU" dirty="0"/>
              <a:t>, буддизму, </a:t>
            </a:r>
            <a:r>
              <a:rPr lang="ru-RU" dirty="0" err="1"/>
              <a:t>індуїзму</a:t>
            </a:r>
            <a:r>
              <a:rPr lang="ru-RU" dirty="0"/>
              <a:t> та </a:t>
            </a:r>
            <a:r>
              <a:rPr lang="ru-RU" dirty="0" err="1"/>
              <a:t>ісламу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39" y="2204864"/>
            <a:ext cx="7933115" cy="450912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78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Урбанізація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118072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урбанізації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90 % (</a:t>
            </a:r>
            <a:r>
              <a:rPr lang="ru-RU" dirty="0" err="1"/>
              <a:t>Синґапур</a:t>
            </a:r>
            <a:r>
              <a:rPr lang="ru-RU" dirty="0"/>
              <a:t>, Кувейт, </a:t>
            </a:r>
            <a:r>
              <a:rPr lang="ru-RU" dirty="0" err="1"/>
              <a:t>Ізраїль</a:t>
            </a:r>
            <a:r>
              <a:rPr lang="ru-RU" dirty="0"/>
              <a:t>) до 10 % (Непал, Оман, Камбоджа, Бутан). </a:t>
            </a:r>
            <a:r>
              <a:rPr lang="ru-RU" dirty="0" err="1"/>
              <a:t>Із</a:t>
            </a:r>
            <a:r>
              <a:rPr lang="ru-RU" dirty="0"/>
              <a:t> десяти </a:t>
            </a:r>
            <a:r>
              <a:rPr lang="ru-RU" dirty="0" err="1"/>
              <a:t>найбільших</a:t>
            </a:r>
            <a:r>
              <a:rPr lang="ru-RU" dirty="0"/>
              <a:t> </a:t>
            </a:r>
            <a:r>
              <a:rPr lang="ru-RU" dirty="0" err="1"/>
              <a:t>агломерацій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вісім</a:t>
            </a:r>
            <a:r>
              <a:rPr lang="ru-RU" dirty="0"/>
              <a:t> </a:t>
            </a:r>
            <a:r>
              <a:rPr lang="ru-RU" dirty="0" err="1"/>
              <a:t>розміщені</a:t>
            </a:r>
            <a:r>
              <a:rPr lang="ru-RU" dirty="0"/>
              <a:t> в </a:t>
            </a:r>
            <a:r>
              <a:rPr lang="ru-RU" dirty="0" err="1"/>
              <a:t>Азії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280" y="2743595"/>
            <a:ext cx="4620682" cy="3264362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34172" y="62610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/>
              <a:t>Токіо</a:t>
            </a:r>
            <a:r>
              <a:rPr lang="ru-RU" dirty="0"/>
              <a:t> — </a:t>
            </a:r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агломерація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dirty="0" err="1" smtClean="0"/>
              <a:t>Японії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світу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5261028"/>
            <a:ext cx="3726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Мегалополіс</a:t>
            </a:r>
            <a:r>
              <a:rPr lang="ru-RU" dirty="0"/>
              <a:t> </a:t>
            </a:r>
            <a:r>
              <a:rPr lang="ru-RU" dirty="0" err="1"/>
              <a:t>Токайдо</a:t>
            </a:r>
            <a:r>
              <a:rPr lang="ru-RU" dirty="0"/>
              <a:t> — </a:t>
            </a:r>
            <a:r>
              <a:rPr lang="ru-RU" dirty="0" err="1"/>
              <a:t>найбільший</a:t>
            </a:r>
            <a:r>
              <a:rPr lang="ru-RU" dirty="0"/>
              <a:t> у </a:t>
            </a:r>
            <a:r>
              <a:rPr lang="ru-RU" dirty="0" err="1"/>
              <a:t>світі</a:t>
            </a:r>
            <a:r>
              <a:rPr lang="ru-RU" dirty="0"/>
              <a:t> за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протяжність</a:t>
            </a:r>
            <a:r>
              <a:rPr lang="ru-RU" dirty="0"/>
              <a:t> становить </a:t>
            </a:r>
            <a:r>
              <a:rPr lang="ru-RU" dirty="0" err="1"/>
              <a:t>близько</a:t>
            </a:r>
            <a:r>
              <a:rPr lang="ru-RU" dirty="0"/>
              <a:t> 700 км, тут </a:t>
            </a:r>
            <a:r>
              <a:rPr lang="ru-RU" dirty="0" err="1"/>
              <a:t>проживає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70 млн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56 %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Японії</a:t>
            </a:r>
            <a:r>
              <a:rPr lang="ru-RU" dirty="0"/>
              <a:t>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35923"/>
            <a:ext cx="3366628" cy="263862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08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Трудові міграції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err="1"/>
              <a:t>Основними</a:t>
            </a:r>
            <a:r>
              <a:rPr lang="ru-RU" dirty="0"/>
              <a:t> центрами </a:t>
            </a:r>
            <a:r>
              <a:rPr lang="ru-RU" dirty="0" err="1"/>
              <a:t>тяжіння</a:t>
            </a:r>
            <a:r>
              <a:rPr lang="ru-RU" dirty="0"/>
              <a:t> </a:t>
            </a:r>
            <a:r>
              <a:rPr lang="ru-RU" dirty="0" err="1"/>
              <a:t>робочої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в </a:t>
            </a:r>
            <a:r>
              <a:rPr lang="ru-RU" dirty="0" err="1"/>
              <a:t>регіоні</a:t>
            </a:r>
            <a:r>
              <a:rPr lang="ru-RU" dirty="0"/>
              <a:t> є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Перської</a:t>
            </a:r>
            <a:r>
              <a:rPr lang="ru-RU" dirty="0"/>
              <a:t> затоки (Бахрейн, Кувейт, Оман, Катар, </a:t>
            </a:r>
            <a:r>
              <a:rPr lang="ru-RU" dirty="0" err="1"/>
              <a:t>Саудівська</a:t>
            </a:r>
            <a:r>
              <a:rPr lang="ru-RU" dirty="0"/>
              <a:t> </a:t>
            </a:r>
            <a:r>
              <a:rPr lang="ru-RU" dirty="0" err="1"/>
              <a:t>Аравія</a:t>
            </a:r>
            <a:r>
              <a:rPr lang="ru-RU" dirty="0"/>
              <a:t>, </a:t>
            </a:r>
            <a:r>
              <a:rPr lang="ru-RU" dirty="0" err="1" smtClean="0"/>
              <a:t>Об’єднані</a:t>
            </a:r>
            <a:r>
              <a:rPr lang="ru-RU" dirty="0" smtClean="0"/>
              <a:t> </a:t>
            </a:r>
            <a:r>
              <a:rPr lang="ru-RU" dirty="0" err="1"/>
              <a:t>Арабські</a:t>
            </a:r>
            <a:r>
              <a:rPr lang="ru-RU" dirty="0"/>
              <a:t> </a:t>
            </a:r>
            <a:r>
              <a:rPr lang="ru-RU" dirty="0" err="1"/>
              <a:t>Емірати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індустріальні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(Сингапур, </a:t>
            </a:r>
            <a:r>
              <a:rPr lang="ru-RU" dirty="0" err="1"/>
              <a:t>Малайзія</a:t>
            </a:r>
            <a:r>
              <a:rPr lang="ru-RU" dirty="0"/>
              <a:t>, </a:t>
            </a:r>
            <a:r>
              <a:rPr lang="ru-RU" dirty="0" err="1"/>
              <a:t>Таїланд</a:t>
            </a:r>
            <a:r>
              <a:rPr lang="ru-RU" dirty="0"/>
              <a:t>).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08781"/>
            <a:ext cx="3560986" cy="231017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79222"/>
            <a:ext cx="3038475" cy="172097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8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Висновок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Загальні</a:t>
            </a:r>
            <a:r>
              <a:rPr lang="ru-RU" dirty="0" smtClean="0"/>
              <a:t> </a:t>
            </a:r>
            <a:r>
              <a:rPr lang="ru-RU" dirty="0" err="1"/>
              <a:t>риси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Азіатського</a:t>
            </a:r>
            <a:r>
              <a:rPr lang="ru-RU" dirty="0"/>
              <a:t> </a:t>
            </a:r>
            <a:r>
              <a:rPr lang="ru-RU" dirty="0" err="1"/>
              <a:t>регіону</a:t>
            </a:r>
            <a:r>
              <a:rPr lang="ru-RU" dirty="0"/>
              <a:t>: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</a:t>
            </a:r>
            <a:r>
              <a:rPr lang="ru-RU" dirty="0" err="1"/>
              <a:t>приріст</a:t>
            </a:r>
            <a:r>
              <a:rPr lang="ru-RU" dirty="0"/>
              <a:t> (за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Японії</a:t>
            </a:r>
            <a:r>
              <a:rPr lang="ru-RU" dirty="0"/>
              <a:t> та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err="1" smtClean="0"/>
              <a:t>строкатий</a:t>
            </a:r>
            <a:r>
              <a:rPr lang="ru-RU" dirty="0" smtClean="0"/>
              <a:t> </a:t>
            </a:r>
            <a:r>
              <a:rPr lang="ru-RU" dirty="0" err="1"/>
              <a:t>релігійний</a:t>
            </a:r>
            <a:r>
              <a:rPr lang="ru-RU" dirty="0"/>
              <a:t> та </a:t>
            </a:r>
            <a:r>
              <a:rPr lang="ru-RU" dirty="0" err="1"/>
              <a:t>етнічний</a:t>
            </a:r>
            <a:r>
              <a:rPr lang="ru-RU" dirty="0"/>
              <a:t> </a:t>
            </a:r>
            <a:r>
              <a:rPr lang="ru-RU" dirty="0" smtClean="0"/>
              <a:t>склад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/>
              <a:t>нерівномірність</a:t>
            </a:r>
            <a:r>
              <a:rPr lang="ru-RU" dirty="0"/>
              <a:t> </a:t>
            </a:r>
            <a:r>
              <a:rPr lang="ru-RU" dirty="0" err="1" smtClean="0"/>
              <a:t>розміщення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високі</a:t>
            </a:r>
            <a:r>
              <a:rPr lang="ru-RU" dirty="0" smtClean="0"/>
              <a:t> </a:t>
            </a:r>
            <a:r>
              <a:rPr lang="ru-RU" dirty="0" err="1"/>
              <a:t>темпи</a:t>
            </a:r>
            <a:r>
              <a:rPr lang="ru-RU" dirty="0"/>
              <a:t> </a:t>
            </a:r>
            <a:r>
              <a:rPr lang="ru-RU" dirty="0" err="1" smtClean="0"/>
              <a:t>урбанізації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багатонаселені</a:t>
            </a:r>
            <a:r>
              <a:rPr lang="ru-RU" dirty="0" smtClean="0"/>
              <a:t> </a:t>
            </a:r>
            <a:r>
              <a:rPr lang="ru-RU" dirty="0" err="1"/>
              <a:t>міські</a:t>
            </a:r>
            <a:r>
              <a:rPr lang="ru-RU" dirty="0"/>
              <a:t> </a:t>
            </a:r>
            <a:r>
              <a:rPr lang="ru-RU" dirty="0" err="1" smtClean="0"/>
              <a:t>агломерації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потужний</a:t>
            </a:r>
            <a:r>
              <a:rPr lang="ru-RU" dirty="0" smtClean="0"/>
              <a:t> </a:t>
            </a:r>
            <a:r>
              <a:rPr lang="ru-RU" dirty="0" err="1"/>
              <a:t>працересурсний</a:t>
            </a:r>
            <a:r>
              <a:rPr lang="ru-RU" dirty="0"/>
              <a:t> </a:t>
            </a:r>
            <a:r>
              <a:rPr lang="ru-RU" dirty="0" err="1" smtClean="0"/>
              <a:t>потенціал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78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b="1" dirty="0" smtClean="0"/>
              <a:t>Гімалаї</a:t>
            </a:r>
            <a:endParaRPr lang="ru-RU" sz="80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280920" cy="4896544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34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Японські Альпи</a:t>
            </a:r>
            <a:endParaRPr lang="ru-RU" sz="7200" b="1" dirty="0"/>
          </a:p>
        </p:txBody>
      </p:sp>
      <p:pic>
        <p:nvPicPr>
          <p:cNvPr id="1027" name="Picture 3" descr="C:\Users\User\Desktop\T7_ZRTcLSxM4BQ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00200"/>
            <a:ext cx="8424936" cy="507849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11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800" b="1" dirty="0" smtClean="0"/>
              <a:t>Тибет</a:t>
            </a:r>
            <a:endParaRPr lang="ru-RU" sz="8800" b="1" dirty="0"/>
          </a:p>
        </p:txBody>
      </p:sp>
      <p:pic>
        <p:nvPicPr>
          <p:cNvPr id="4098" name="Picture 2" descr="C:\Users\User\Desktop\1508773284_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08912" cy="4896544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6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Велика </a:t>
            </a:r>
            <a:r>
              <a:rPr lang="ru-RU" sz="5400" b="1" dirty="0" err="1" smtClean="0"/>
              <a:t>Китайська</a:t>
            </a:r>
            <a:r>
              <a:rPr lang="ru-RU" sz="5400" b="1" dirty="0" smtClean="0"/>
              <a:t> </a:t>
            </a:r>
            <a:r>
              <a:rPr lang="ru-RU" sz="5400" b="1" dirty="0" err="1" smtClean="0"/>
              <a:t>рівнина</a:t>
            </a:r>
            <a:endParaRPr lang="ru-RU" sz="54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1"/>
            <a:ext cx="7920880" cy="4861472"/>
          </a:xfrm>
          <a:prstGeom prst="rect">
            <a:avLst/>
          </a:prstGeom>
          <a:noFill/>
          <a:ln w="762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25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Плоскогір'я Декан</a:t>
            </a:r>
            <a:endParaRPr lang="ru-RU" sz="6600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920880" cy="508518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1"/>
            <a:ext cx="7067128" cy="305293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72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Клімат</a:t>
            </a:r>
            <a:endParaRPr lang="ru-RU" sz="72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80920" cy="5112568"/>
          </a:xfrm>
          <a:prstGeom prst="rect">
            <a:avLst/>
          </a:prstGeom>
          <a:noFill/>
          <a:ln w="571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53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Клімат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Величезна</a:t>
            </a:r>
            <a:r>
              <a:rPr lang="ru-RU" dirty="0" smtClean="0"/>
              <a:t> </a:t>
            </a:r>
            <a:r>
              <a:rPr lang="ru-RU" dirty="0" err="1" smtClean="0"/>
              <a:t>протяжність</a:t>
            </a:r>
            <a:r>
              <a:rPr lang="ru-RU" dirty="0" smtClean="0"/>
              <a:t> суходолу </a:t>
            </a:r>
            <a:r>
              <a:rPr lang="ru-RU" dirty="0" err="1" smtClean="0"/>
              <a:t>зумовлює</a:t>
            </a:r>
            <a:r>
              <a:rPr lang="ru-RU" dirty="0" smtClean="0"/>
              <a:t> </a:t>
            </a:r>
            <a:r>
              <a:rPr lang="ru-RU" dirty="0" err="1" smtClean="0"/>
              <a:t>різноманітні</a:t>
            </a:r>
            <a:r>
              <a:rPr lang="ru-RU" dirty="0" smtClean="0"/>
              <a:t> </a:t>
            </a:r>
            <a:r>
              <a:rPr lang="ru-RU" dirty="0" err="1" smtClean="0"/>
              <a:t>кліматичні</a:t>
            </a:r>
            <a:r>
              <a:rPr lang="ru-RU" dirty="0" smtClean="0"/>
              <a:t> </a:t>
            </a:r>
            <a:r>
              <a:rPr lang="ru-RU" dirty="0" err="1" smtClean="0"/>
              <a:t>умови</a:t>
            </a:r>
            <a:r>
              <a:rPr lang="ru-RU" dirty="0" smtClean="0"/>
              <a:t> в </a:t>
            </a:r>
            <a:r>
              <a:rPr lang="ru-RU" dirty="0" err="1" smtClean="0"/>
              <a:t>регіоні</a:t>
            </a:r>
            <a:r>
              <a:rPr lang="ru-RU" dirty="0" smtClean="0"/>
              <a:t>. </a:t>
            </a:r>
            <a:r>
              <a:rPr lang="ru-RU" dirty="0" err="1" smtClean="0"/>
              <a:t>Азія</a:t>
            </a:r>
            <a:r>
              <a:rPr lang="ru-RU" dirty="0" smtClean="0"/>
              <a:t> (без </a:t>
            </a:r>
            <a:r>
              <a:rPr lang="ru-RU" dirty="0" err="1" smtClean="0"/>
              <a:t>урахування</a:t>
            </a:r>
            <a:r>
              <a:rPr lang="ru-RU" dirty="0" smtClean="0"/>
              <a:t> </a:t>
            </a:r>
            <a:r>
              <a:rPr lang="ru-RU" dirty="0" err="1" smtClean="0"/>
              <a:t>території</a:t>
            </a:r>
            <a:r>
              <a:rPr lang="ru-RU" dirty="0" smtClean="0"/>
              <a:t> </a:t>
            </a:r>
            <a:r>
              <a:rPr lang="ru-RU" dirty="0" err="1" smtClean="0"/>
              <a:t>Росії</a:t>
            </a:r>
            <a:r>
              <a:rPr lang="ru-RU" dirty="0" smtClean="0"/>
              <a:t>) </a:t>
            </a:r>
            <a:r>
              <a:rPr lang="ru-RU" dirty="0" err="1" smtClean="0"/>
              <a:t>простягається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помірного</a:t>
            </a:r>
            <a:r>
              <a:rPr lang="ru-RU" dirty="0" smtClean="0"/>
              <a:t> </a:t>
            </a:r>
            <a:r>
              <a:rPr lang="ru-RU" dirty="0" err="1" smtClean="0"/>
              <a:t>кліматичного</a:t>
            </a:r>
            <a:r>
              <a:rPr lang="ru-RU" dirty="0" smtClean="0"/>
              <a:t> поясу на </a:t>
            </a:r>
            <a:r>
              <a:rPr lang="ru-RU" dirty="0" err="1" smtClean="0"/>
              <a:t>півночі</a:t>
            </a:r>
            <a:r>
              <a:rPr lang="ru-RU" dirty="0" smtClean="0"/>
              <a:t> до </a:t>
            </a:r>
            <a:r>
              <a:rPr lang="ru-RU" dirty="0" err="1" smtClean="0"/>
              <a:t>екваторіального</a:t>
            </a:r>
            <a:r>
              <a:rPr lang="ru-RU" dirty="0" smtClean="0"/>
              <a:t> – на </a:t>
            </a:r>
            <a:r>
              <a:rPr lang="ru-RU" dirty="0" err="1" smtClean="0"/>
              <a:t>півдні</a:t>
            </a:r>
            <a:r>
              <a:rPr lang="ru-RU" dirty="0" smtClean="0"/>
              <a:t>.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просуванням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узбережжя</a:t>
            </a:r>
            <a:r>
              <a:rPr lang="ru-RU" dirty="0" smtClean="0"/>
              <a:t> Тихого та </a:t>
            </a:r>
            <a:r>
              <a:rPr lang="ru-RU" dirty="0" err="1" smtClean="0"/>
              <a:t>Індійського</a:t>
            </a:r>
            <a:r>
              <a:rPr lang="ru-RU" dirty="0" smtClean="0"/>
              <a:t> </a:t>
            </a:r>
            <a:r>
              <a:rPr lang="ru-RU" dirty="0" err="1" smtClean="0"/>
              <a:t>океанів</a:t>
            </a:r>
            <a:r>
              <a:rPr lang="ru-RU" dirty="0" smtClean="0"/>
              <a:t> </a:t>
            </a:r>
            <a:r>
              <a:rPr lang="ru-RU" dirty="0" err="1" smtClean="0"/>
              <a:t>вглиб</a:t>
            </a:r>
            <a:r>
              <a:rPr lang="ru-RU" dirty="0" smtClean="0"/>
              <a:t> материка </a:t>
            </a:r>
            <a:r>
              <a:rPr lang="ru-RU" dirty="0" err="1" smtClean="0"/>
              <a:t>клімат</a:t>
            </a:r>
            <a:r>
              <a:rPr lang="ru-RU" dirty="0" smtClean="0"/>
              <a:t> </a:t>
            </a:r>
            <a:r>
              <a:rPr lang="ru-RU" dirty="0" err="1" smtClean="0"/>
              <a:t>змінюється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мусонного</a:t>
            </a:r>
            <a:r>
              <a:rPr lang="ru-RU" dirty="0" smtClean="0"/>
              <a:t> (з </a:t>
            </a:r>
            <a:r>
              <a:rPr lang="ru-RU" dirty="0" err="1" smtClean="0"/>
              <a:t>вологим</a:t>
            </a:r>
            <a:r>
              <a:rPr lang="ru-RU" dirty="0" smtClean="0"/>
              <a:t> </a:t>
            </a:r>
            <a:r>
              <a:rPr lang="ru-RU" dirty="0" err="1" smtClean="0"/>
              <a:t>літом</a:t>
            </a:r>
            <a:r>
              <a:rPr lang="ru-RU" dirty="0" smtClean="0"/>
              <a:t> і сухою зимою) до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посушливого</a:t>
            </a:r>
            <a:r>
              <a:rPr lang="ru-RU" dirty="0" smtClean="0"/>
              <a:t> континентального. На </a:t>
            </a:r>
            <a:r>
              <a:rPr lang="ru-RU" dirty="0" err="1" smtClean="0"/>
              <a:t>крайньому</a:t>
            </a:r>
            <a:r>
              <a:rPr lang="ru-RU" dirty="0" smtClean="0"/>
              <a:t> </a:t>
            </a:r>
            <a:r>
              <a:rPr lang="ru-RU" dirty="0" err="1" smtClean="0"/>
              <a:t>заході</a:t>
            </a:r>
            <a:r>
              <a:rPr lang="ru-RU" dirty="0" smtClean="0"/>
              <a:t> </a:t>
            </a:r>
            <a:r>
              <a:rPr lang="ru-RU" dirty="0" err="1" smtClean="0"/>
              <a:t>спостерігається</a:t>
            </a:r>
            <a:r>
              <a:rPr lang="ru-RU" dirty="0" smtClean="0"/>
              <a:t> </a:t>
            </a:r>
            <a:r>
              <a:rPr lang="ru-RU" dirty="0" err="1" smtClean="0"/>
              <a:t>субтропічний</a:t>
            </a:r>
            <a:r>
              <a:rPr lang="ru-RU" dirty="0" smtClean="0"/>
              <a:t> </a:t>
            </a:r>
            <a:r>
              <a:rPr lang="ru-RU" dirty="0" err="1" smtClean="0"/>
              <a:t>середземноморський</a:t>
            </a:r>
            <a:r>
              <a:rPr lang="ru-RU" dirty="0" smtClean="0"/>
              <a:t> тип </a:t>
            </a:r>
            <a:r>
              <a:rPr lang="ru-RU" dirty="0" err="1" smtClean="0"/>
              <a:t>клімату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спекотним</a:t>
            </a:r>
            <a:r>
              <a:rPr lang="ru-RU" dirty="0" smtClean="0"/>
              <a:t> сухим </a:t>
            </a:r>
            <a:r>
              <a:rPr lang="ru-RU" dirty="0" err="1" smtClean="0"/>
              <a:t>літом</a:t>
            </a:r>
            <a:r>
              <a:rPr lang="ru-RU" dirty="0" smtClean="0"/>
              <a:t> та теплою </a:t>
            </a:r>
            <a:r>
              <a:rPr lang="ru-RU" dirty="0" err="1" smtClean="0"/>
              <a:t>вологою</a:t>
            </a:r>
            <a:r>
              <a:rPr lang="ru-RU" dirty="0" smtClean="0"/>
              <a:t> зимою. </a:t>
            </a:r>
            <a:r>
              <a:rPr lang="ru-RU" dirty="0" err="1" smtClean="0"/>
              <a:t>Восени</a:t>
            </a:r>
            <a:r>
              <a:rPr lang="ru-RU" dirty="0" smtClean="0"/>
              <a:t> </a:t>
            </a:r>
            <a:r>
              <a:rPr lang="ru-RU" dirty="0" err="1" smtClean="0"/>
              <a:t>поблизу</a:t>
            </a:r>
            <a:r>
              <a:rPr lang="ru-RU" dirty="0" smtClean="0"/>
              <a:t> </a:t>
            </a:r>
            <a:r>
              <a:rPr lang="ru-RU" dirty="0" err="1" smtClean="0"/>
              <a:t>східноазійських</a:t>
            </a:r>
            <a:r>
              <a:rPr lang="ru-RU" dirty="0" smtClean="0"/>
              <a:t> </a:t>
            </a:r>
            <a:r>
              <a:rPr lang="ru-RU" dirty="0" err="1" smtClean="0"/>
              <a:t>берегів</a:t>
            </a:r>
            <a:r>
              <a:rPr lang="ru-RU" dirty="0" smtClean="0"/>
              <a:t> </a:t>
            </a:r>
            <a:r>
              <a:rPr lang="ru-RU" dirty="0" err="1" smtClean="0"/>
              <a:t>нерідко</a:t>
            </a:r>
            <a:r>
              <a:rPr lang="ru-RU" dirty="0" smtClean="0"/>
              <a:t> </a:t>
            </a:r>
            <a:r>
              <a:rPr lang="ru-RU" dirty="0" err="1" smtClean="0"/>
              <a:t>проходять</a:t>
            </a:r>
            <a:r>
              <a:rPr lang="ru-RU" dirty="0" smtClean="0"/>
              <a:t> </a:t>
            </a:r>
            <a:r>
              <a:rPr lang="ru-RU" dirty="0" err="1" smtClean="0"/>
              <a:t>тропічні</a:t>
            </a:r>
            <a:r>
              <a:rPr lang="ru-RU" dirty="0" smtClean="0"/>
              <a:t> </a:t>
            </a:r>
            <a:r>
              <a:rPr lang="ru-RU" dirty="0" err="1" smtClean="0"/>
              <a:t>циклони</a:t>
            </a:r>
            <a:r>
              <a:rPr lang="ru-RU" dirty="0" smtClean="0"/>
              <a:t> (</a:t>
            </a:r>
            <a:r>
              <a:rPr lang="ru-RU" dirty="0" err="1" smtClean="0"/>
              <a:t>тайфуни</a:t>
            </a:r>
            <a:r>
              <a:rPr lang="ru-RU" dirty="0" smtClean="0"/>
              <a:t>),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супроводжуються</a:t>
            </a:r>
            <a:r>
              <a:rPr lang="ru-RU" dirty="0" smtClean="0"/>
              <a:t> </a:t>
            </a:r>
            <a:r>
              <a:rPr lang="ru-RU" dirty="0" err="1" smtClean="0"/>
              <a:t>ураганними</a:t>
            </a:r>
            <a:r>
              <a:rPr lang="ru-RU" dirty="0" smtClean="0"/>
              <a:t> </a:t>
            </a:r>
            <a:r>
              <a:rPr lang="ru-RU" dirty="0" err="1" smtClean="0"/>
              <a:t>вітрами</a:t>
            </a:r>
            <a:r>
              <a:rPr lang="ru-RU" dirty="0" smtClean="0"/>
              <a:t> й </a:t>
            </a:r>
            <a:r>
              <a:rPr lang="ru-RU" dirty="0" err="1" smtClean="0"/>
              <a:t>зливами</a:t>
            </a:r>
            <a:r>
              <a:rPr lang="ru-RU" dirty="0" smtClean="0"/>
              <a:t>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  </a:t>
            </a:r>
            <a:r>
              <a:rPr lang="ru-RU" dirty="0" err="1" smtClean="0"/>
              <a:t>Природну</a:t>
            </a:r>
            <a:r>
              <a:rPr lang="ru-RU" dirty="0" smtClean="0"/>
              <a:t> </a:t>
            </a:r>
            <a:r>
              <a:rPr lang="ru-RU" dirty="0" err="1" smtClean="0"/>
              <a:t>перешкоду</a:t>
            </a:r>
            <a:r>
              <a:rPr lang="ru-RU" dirty="0" smtClean="0"/>
              <a:t> для </a:t>
            </a:r>
            <a:r>
              <a:rPr lang="ru-RU" dirty="0" err="1" smtClean="0"/>
              <a:t>освоєння</a:t>
            </a:r>
            <a:r>
              <a:rPr lang="ru-RU" dirty="0" smtClean="0"/>
              <a:t>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територій</a:t>
            </a:r>
            <a:r>
              <a:rPr lang="ru-RU" dirty="0" smtClean="0"/>
              <a:t> </a:t>
            </a:r>
            <a:r>
              <a:rPr lang="ru-RU" dirty="0" err="1" smtClean="0"/>
              <a:t>Монголії</a:t>
            </a:r>
            <a:r>
              <a:rPr lang="ru-RU" dirty="0" smtClean="0"/>
              <a:t> та Китаю </a:t>
            </a:r>
            <a:r>
              <a:rPr lang="ru-RU" dirty="0" err="1" smtClean="0"/>
              <a:t>створює</a:t>
            </a:r>
            <a:r>
              <a:rPr lang="ru-RU" dirty="0" smtClean="0"/>
              <a:t> </a:t>
            </a:r>
            <a:r>
              <a:rPr lang="ru-RU" dirty="0" err="1" smtClean="0"/>
              <a:t>багаторічна</a:t>
            </a:r>
            <a:r>
              <a:rPr lang="ru-RU" dirty="0" smtClean="0"/>
              <a:t> мерзлота,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займає</a:t>
            </a:r>
            <a:r>
              <a:rPr lang="ru-RU" dirty="0" smtClean="0"/>
              <a:t> </a:t>
            </a:r>
            <a:r>
              <a:rPr lang="ru-RU" dirty="0" err="1" smtClean="0"/>
              <a:t>майже</a:t>
            </a:r>
            <a:r>
              <a:rPr lang="ru-RU" dirty="0" smtClean="0"/>
              <a:t> </a:t>
            </a:r>
            <a:r>
              <a:rPr lang="ru-RU" dirty="0" err="1" smtClean="0"/>
              <a:t>чверть</a:t>
            </a:r>
            <a:r>
              <a:rPr lang="ru-RU" dirty="0" smtClean="0"/>
              <a:t> </a:t>
            </a:r>
            <a:r>
              <a:rPr lang="ru-RU" dirty="0" err="1" smtClean="0"/>
              <a:t>площі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28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00000"/>
      </a:dk1>
      <a:lt1>
        <a:srgbClr val="92D050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722</Words>
  <Application>Microsoft Office PowerPoint</Application>
  <PresentationFormat>Экран (4:3)</PresentationFormat>
  <Paragraphs>71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Природні умови та ресурси Азії. Населення</vt:lpstr>
      <vt:lpstr>Природні умови</vt:lpstr>
      <vt:lpstr>Гімалаї</vt:lpstr>
      <vt:lpstr>Японські Альпи</vt:lpstr>
      <vt:lpstr>Тибет</vt:lpstr>
      <vt:lpstr>Велика Китайська рівнина</vt:lpstr>
      <vt:lpstr>Плоскогір'я Декан</vt:lpstr>
      <vt:lpstr>Клімат</vt:lpstr>
      <vt:lpstr>Клімат</vt:lpstr>
      <vt:lpstr>Тайфуни</vt:lpstr>
      <vt:lpstr>Природні ресурси</vt:lpstr>
      <vt:lpstr>Презентация PowerPoint</vt:lpstr>
      <vt:lpstr>Водні ресурси</vt:lpstr>
      <vt:lpstr>Рисові терасові поля</vt:lpstr>
      <vt:lpstr>Лісові ресурси</vt:lpstr>
      <vt:lpstr>Лісові ресурси</vt:lpstr>
      <vt:lpstr>Населення</vt:lpstr>
      <vt:lpstr>Густота населення</vt:lpstr>
      <vt:lpstr>Політика скорочення населення</vt:lpstr>
      <vt:lpstr>Чоловіки чи жінки?</vt:lpstr>
      <vt:lpstr>Етнічний склад</vt:lpstr>
      <vt:lpstr>Релігія</vt:lpstr>
      <vt:lpstr>Урбанізація</vt:lpstr>
      <vt:lpstr>Трудові міграції</vt:lpstr>
      <vt:lpstr>Висновок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умови та ресурси Азії. Населення</dc:title>
  <dc:creator>Закликовська А.В.</dc:creator>
  <cp:lastModifiedBy>Закликовська А.В.</cp:lastModifiedBy>
  <cp:revision>16</cp:revision>
  <dcterms:created xsi:type="dcterms:W3CDTF">2019-01-03T19:26:13Z</dcterms:created>
  <dcterms:modified xsi:type="dcterms:W3CDTF">2019-01-04T21:01:38Z</dcterms:modified>
</cp:coreProperties>
</file>