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61" r:id="rId5"/>
    <p:sldId id="262" r:id="rId6"/>
    <p:sldId id="263" r:id="rId7"/>
    <p:sldId id="265" r:id="rId8"/>
    <p:sldId id="264" r:id="rId9"/>
    <p:sldId id="267" r:id="rId10"/>
    <p:sldId id="268" r:id="rId11"/>
    <p:sldId id="270" r:id="rId12"/>
    <p:sldId id="269" r:id="rId13"/>
    <p:sldId id="271" r:id="rId14"/>
    <p:sldId id="272" r:id="rId15"/>
    <p:sldId id="273" r:id="rId16"/>
    <p:sldId id="274" r:id="rId17"/>
    <p:sldId id="275"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3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uk-UA" smtClean="0"/>
              <a:t>Зразок заголовка</a:t>
            </a:r>
            <a:endParaRPr lang="uk-UA"/>
          </a:p>
        </p:txBody>
      </p:sp>
      <p:sp>
        <p:nvSpPr>
          <p:cNvPr id="3" name="Пі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smtClean="0"/>
              <a:t>Зразок підзаголовка</a:t>
            </a:r>
            <a:endParaRPr lang="uk-UA"/>
          </a:p>
        </p:txBody>
      </p:sp>
      <p:sp>
        <p:nvSpPr>
          <p:cNvPr id="4" name="Місце для дати 3"/>
          <p:cNvSpPr>
            <a:spLocks noGrp="1"/>
          </p:cNvSpPr>
          <p:nvPr>
            <p:ph type="dt" sz="half" idx="10"/>
          </p:nvPr>
        </p:nvSpPr>
        <p:spPr/>
        <p:txBody>
          <a:bodyPr/>
          <a:lstStyle/>
          <a:p>
            <a:fld id="{5F262FEF-1A8F-4DA9-81B9-8AE16519167D}" type="datetimeFigureOut">
              <a:rPr lang="uk-UA" smtClean="0"/>
              <a:t>23.08.2021</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8BF7EBA4-82D6-43E6-B6A8-8AB58540A43C}" type="slidenum">
              <a:rPr lang="uk-UA" smtClean="0"/>
              <a:t>‹№›</a:t>
            </a:fld>
            <a:endParaRPr lang="uk-UA"/>
          </a:p>
        </p:txBody>
      </p:sp>
    </p:spTree>
    <p:extLst>
      <p:ext uri="{BB962C8B-B14F-4D97-AF65-F5344CB8AC3E}">
        <p14:creationId xmlns:p14="http://schemas.microsoft.com/office/powerpoint/2010/main" val="1678317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5F262FEF-1A8F-4DA9-81B9-8AE16519167D}" type="datetimeFigureOut">
              <a:rPr lang="uk-UA" smtClean="0"/>
              <a:t>23.08.2021</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8BF7EBA4-82D6-43E6-B6A8-8AB58540A43C}" type="slidenum">
              <a:rPr lang="uk-UA" smtClean="0"/>
              <a:t>‹№›</a:t>
            </a:fld>
            <a:endParaRPr lang="uk-UA"/>
          </a:p>
        </p:txBody>
      </p:sp>
    </p:spTree>
    <p:extLst>
      <p:ext uri="{BB962C8B-B14F-4D97-AF65-F5344CB8AC3E}">
        <p14:creationId xmlns:p14="http://schemas.microsoft.com/office/powerpoint/2010/main" val="3215593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8724900" y="365125"/>
            <a:ext cx="2628900" cy="5811838"/>
          </a:xfrm>
        </p:spPr>
        <p:txBody>
          <a:bodyPr vert="eaVert"/>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a:xfrm>
            <a:off x="838200" y="365125"/>
            <a:ext cx="7734300" cy="5811838"/>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5F262FEF-1A8F-4DA9-81B9-8AE16519167D}" type="datetimeFigureOut">
              <a:rPr lang="uk-UA" smtClean="0"/>
              <a:t>23.08.2021</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8BF7EBA4-82D6-43E6-B6A8-8AB58540A43C}" type="slidenum">
              <a:rPr lang="uk-UA" smtClean="0"/>
              <a:t>‹№›</a:t>
            </a:fld>
            <a:endParaRPr lang="uk-UA"/>
          </a:p>
        </p:txBody>
      </p:sp>
    </p:spTree>
    <p:extLst>
      <p:ext uri="{BB962C8B-B14F-4D97-AF65-F5344CB8AC3E}">
        <p14:creationId xmlns:p14="http://schemas.microsoft.com/office/powerpoint/2010/main" val="3885159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5F262FEF-1A8F-4DA9-81B9-8AE16519167D}" type="datetimeFigureOut">
              <a:rPr lang="uk-UA" smtClean="0"/>
              <a:t>23.08.2021</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8BF7EBA4-82D6-43E6-B6A8-8AB58540A43C}" type="slidenum">
              <a:rPr lang="uk-UA" smtClean="0"/>
              <a:t>‹№›</a:t>
            </a:fld>
            <a:endParaRPr lang="uk-UA"/>
          </a:p>
        </p:txBody>
      </p:sp>
    </p:spTree>
    <p:extLst>
      <p:ext uri="{BB962C8B-B14F-4D97-AF65-F5344CB8AC3E}">
        <p14:creationId xmlns:p14="http://schemas.microsoft.com/office/powerpoint/2010/main" val="2433966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uk-UA" smtClean="0"/>
              <a:t>Зразок заголовка</a:t>
            </a:r>
            <a:endParaRPr lang="uk-UA"/>
          </a:p>
        </p:txBody>
      </p:sp>
      <p:sp>
        <p:nvSpPr>
          <p:cNvPr id="3" name="Місце для тексту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smtClean="0"/>
              <a:t>Зразок тексту</a:t>
            </a:r>
          </a:p>
        </p:txBody>
      </p:sp>
      <p:sp>
        <p:nvSpPr>
          <p:cNvPr id="4" name="Місце для дати 3"/>
          <p:cNvSpPr>
            <a:spLocks noGrp="1"/>
          </p:cNvSpPr>
          <p:nvPr>
            <p:ph type="dt" sz="half" idx="10"/>
          </p:nvPr>
        </p:nvSpPr>
        <p:spPr/>
        <p:txBody>
          <a:bodyPr/>
          <a:lstStyle/>
          <a:p>
            <a:fld id="{5F262FEF-1A8F-4DA9-81B9-8AE16519167D}" type="datetimeFigureOut">
              <a:rPr lang="uk-UA" smtClean="0"/>
              <a:t>23.08.2021</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8BF7EBA4-82D6-43E6-B6A8-8AB58540A43C}" type="slidenum">
              <a:rPr lang="uk-UA" smtClean="0"/>
              <a:t>‹№›</a:t>
            </a:fld>
            <a:endParaRPr lang="uk-UA"/>
          </a:p>
        </p:txBody>
      </p:sp>
    </p:spTree>
    <p:extLst>
      <p:ext uri="{BB962C8B-B14F-4D97-AF65-F5344CB8AC3E}">
        <p14:creationId xmlns:p14="http://schemas.microsoft.com/office/powerpoint/2010/main" val="3158804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sz="half" idx="1"/>
          </p:nvPr>
        </p:nvSpPr>
        <p:spPr>
          <a:xfrm>
            <a:off x="838200" y="1825625"/>
            <a:ext cx="5181600" cy="435133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вмісту 3"/>
          <p:cNvSpPr>
            <a:spLocks noGrp="1"/>
          </p:cNvSpPr>
          <p:nvPr>
            <p:ph sz="half" idx="2"/>
          </p:nvPr>
        </p:nvSpPr>
        <p:spPr>
          <a:xfrm>
            <a:off x="6172200" y="1825625"/>
            <a:ext cx="5181600" cy="435133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дати 4"/>
          <p:cNvSpPr>
            <a:spLocks noGrp="1"/>
          </p:cNvSpPr>
          <p:nvPr>
            <p:ph type="dt" sz="half" idx="10"/>
          </p:nvPr>
        </p:nvSpPr>
        <p:spPr/>
        <p:txBody>
          <a:bodyPr/>
          <a:lstStyle/>
          <a:p>
            <a:fld id="{5F262FEF-1A8F-4DA9-81B9-8AE16519167D}" type="datetimeFigureOut">
              <a:rPr lang="uk-UA" smtClean="0"/>
              <a:t>23.08.2021</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8BF7EBA4-82D6-43E6-B6A8-8AB58540A43C}" type="slidenum">
              <a:rPr lang="uk-UA" smtClean="0"/>
              <a:t>‹№›</a:t>
            </a:fld>
            <a:endParaRPr lang="uk-UA"/>
          </a:p>
        </p:txBody>
      </p:sp>
    </p:spTree>
    <p:extLst>
      <p:ext uri="{BB962C8B-B14F-4D97-AF65-F5344CB8AC3E}">
        <p14:creationId xmlns:p14="http://schemas.microsoft.com/office/powerpoint/2010/main" val="3738717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uk-UA" smtClean="0"/>
              <a:t>Зразок заголовка</a:t>
            </a:r>
            <a:endParaRPr lang="uk-UA"/>
          </a:p>
        </p:txBody>
      </p:sp>
      <p:sp>
        <p:nvSpPr>
          <p:cNvPr id="3" name="Місце для тексту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4" name="Місце для вмісту 3"/>
          <p:cNvSpPr>
            <a:spLocks noGrp="1"/>
          </p:cNvSpPr>
          <p:nvPr>
            <p:ph sz="half" idx="2"/>
          </p:nvPr>
        </p:nvSpPr>
        <p:spPr>
          <a:xfrm>
            <a:off x="839788" y="2505075"/>
            <a:ext cx="5157787" cy="368458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тексту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6" name="Місце для вмісту 5"/>
          <p:cNvSpPr>
            <a:spLocks noGrp="1"/>
          </p:cNvSpPr>
          <p:nvPr>
            <p:ph sz="quarter" idx="4"/>
          </p:nvPr>
        </p:nvSpPr>
        <p:spPr>
          <a:xfrm>
            <a:off x="6172200" y="2505075"/>
            <a:ext cx="5183188" cy="368458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7" name="Місце для дати 6"/>
          <p:cNvSpPr>
            <a:spLocks noGrp="1"/>
          </p:cNvSpPr>
          <p:nvPr>
            <p:ph type="dt" sz="half" idx="10"/>
          </p:nvPr>
        </p:nvSpPr>
        <p:spPr/>
        <p:txBody>
          <a:bodyPr/>
          <a:lstStyle/>
          <a:p>
            <a:fld id="{5F262FEF-1A8F-4DA9-81B9-8AE16519167D}" type="datetimeFigureOut">
              <a:rPr lang="uk-UA" smtClean="0"/>
              <a:t>23.08.2021</a:t>
            </a:fld>
            <a:endParaRPr lang="uk-UA"/>
          </a:p>
        </p:txBody>
      </p:sp>
      <p:sp>
        <p:nvSpPr>
          <p:cNvPr id="8" name="Місце для нижнього колонтитула 7"/>
          <p:cNvSpPr>
            <a:spLocks noGrp="1"/>
          </p:cNvSpPr>
          <p:nvPr>
            <p:ph type="ftr" sz="quarter" idx="11"/>
          </p:nvPr>
        </p:nvSpPr>
        <p:spPr/>
        <p:txBody>
          <a:bodyPr/>
          <a:lstStyle/>
          <a:p>
            <a:endParaRPr lang="uk-UA"/>
          </a:p>
        </p:txBody>
      </p:sp>
      <p:sp>
        <p:nvSpPr>
          <p:cNvPr id="9" name="Місце для номера слайда 8"/>
          <p:cNvSpPr>
            <a:spLocks noGrp="1"/>
          </p:cNvSpPr>
          <p:nvPr>
            <p:ph type="sldNum" sz="quarter" idx="12"/>
          </p:nvPr>
        </p:nvSpPr>
        <p:spPr/>
        <p:txBody>
          <a:bodyPr/>
          <a:lstStyle/>
          <a:p>
            <a:fld id="{8BF7EBA4-82D6-43E6-B6A8-8AB58540A43C}" type="slidenum">
              <a:rPr lang="uk-UA" smtClean="0"/>
              <a:t>‹№›</a:t>
            </a:fld>
            <a:endParaRPr lang="uk-UA"/>
          </a:p>
        </p:txBody>
      </p:sp>
    </p:spTree>
    <p:extLst>
      <p:ext uri="{BB962C8B-B14F-4D97-AF65-F5344CB8AC3E}">
        <p14:creationId xmlns:p14="http://schemas.microsoft.com/office/powerpoint/2010/main" val="542425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дати 2"/>
          <p:cNvSpPr>
            <a:spLocks noGrp="1"/>
          </p:cNvSpPr>
          <p:nvPr>
            <p:ph type="dt" sz="half" idx="10"/>
          </p:nvPr>
        </p:nvSpPr>
        <p:spPr/>
        <p:txBody>
          <a:bodyPr/>
          <a:lstStyle/>
          <a:p>
            <a:fld id="{5F262FEF-1A8F-4DA9-81B9-8AE16519167D}" type="datetimeFigureOut">
              <a:rPr lang="uk-UA" smtClean="0"/>
              <a:t>23.08.2021</a:t>
            </a:fld>
            <a:endParaRPr lang="uk-UA"/>
          </a:p>
        </p:txBody>
      </p:sp>
      <p:sp>
        <p:nvSpPr>
          <p:cNvPr id="4" name="Місце для нижнього колонтитула 3"/>
          <p:cNvSpPr>
            <a:spLocks noGrp="1"/>
          </p:cNvSpPr>
          <p:nvPr>
            <p:ph type="ftr" sz="quarter" idx="11"/>
          </p:nvPr>
        </p:nvSpPr>
        <p:spPr/>
        <p:txBody>
          <a:bodyPr/>
          <a:lstStyle/>
          <a:p>
            <a:endParaRPr lang="uk-UA"/>
          </a:p>
        </p:txBody>
      </p:sp>
      <p:sp>
        <p:nvSpPr>
          <p:cNvPr id="5" name="Місце для номера слайда 4"/>
          <p:cNvSpPr>
            <a:spLocks noGrp="1"/>
          </p:cNvSpPr>
          <p:nvPr>
            <p:ph type="sldNum" sz="quarter" idx="12"/>
          </p:nvPr>
        </p:nvSpPr>
        <p:spPr/>
        <p:txBody>
          <a:bodyPr/>
          <a:lstStyle/>
          <a:p>
            <a:fld id="{8BF7EBA4-82D6-43E6-B6A8-8AB58540A43C}" type="slidenum">
              <a:rPr lang="uk-UA" smtClean="0"/>
              <a:t>‹№›</a:t>
            </a:fld>
            <a:endParaRPr lang="uk-UA"/>
          </a:p>
        </p:txBody>
      </p:sp>
    </p:spTree>
    <p:extLst>
      <p:ext uri="{BB962C8B-B14F-4D97-AF65-F5344CB8AC3E}">
        <p14:creationId xmlns:p14="http://schemas.microsoft.com/office/powerpoint/2010/main" val="1814381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5F262FEF-1A8F-4DA9-81B9-8AE16519167D}" type="datetimeFigureOut">
              <a:rPr lang="uk-UA" smtClean="0"/>
              <a:t>23.08.2021</a:t>
            </a:fld>
            <a:endParaRPr lang="uk-UA"/>
          </a:p>
        </p:txBody>
      </p:sp>
      <p:sp>
        <p:nvSpPr>
          <p:cNvPr id="3" name="Місце для нижнього колонтитула 2"/>
          <p:cNvSpPr>
            <a:spLocks noGrp="1"/>
          </p:cNvSpPr>
          <p:nvPr>
            <p:ph type="ftr" sz="quarter" idx="11"/>
          </p:nvPr>
        </p:nvSpPr>
        <p:spPr/>
        <p:txBody>
          <a:bodyPr/>
          <a:lstStyle/>
          <a:p>
            <a:endParaRPr lang="uk-UA"/>
          </a:p>
        </p:txBody>
      </p:sp>
      <p:sp>
        <p:nvSpPr>
          <p:cNvPr id="4" name="Місце для номера слайда 3"/>
          <p:cNvSpPr>
            <a:spLocks noGrp="1"/>
          </p:cNvSpPr>
          <p:nvPr>
            <p:ph type="sldNum" sz="quarter" idx="12"/>
          </p:nvPr>
        </p:nvSpPr>
        <p:spPr/>
        <p:txBody>
          <a:bodyPr/>
          <a:lstStyle/>
          <a:p>
            <a:fld id="{8BF7EBA4-82D6-43E6-B6A8-8AB58540A43C}" type="slidenum">
              <a:rPr lang="uk-UA" smtClean="0"/>
              <a:t>‹№›</a:t>
            </a:fld>
            <a:endParaRPr lang="uk-UA"/>
          </a:p>
        </p:txBody>
      </p:sp>
    </p:spTree>
    <p:extLst>
      <p:ext uri="{BB962C8B-B14F-4D97-AF65-F5344CB8AC3E}">
        <p14:creationId xmlns:p14="http://schemas.microsoft.com/office/powerpoint/2010/main" val="4244512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uk-UA" smtClean="0"/>
              <a:t>Зразок заголовка</a:t>
            </a:r>
            <a:endParaRPr lang="uk-UA"/>
          </a:p>
        </p:txBody>
      </p:sp>
      <p:sp>
        <p:nvSpPr>
          <p:cNvPr id="3" name="Місце для вмісту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тексту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5F262FEF-1A8F-4DA9-81B9-8AE16519167D}" type="datetimeFigureOut">
              <a:rPr lang="uk-UA" smtClean="0"/>
              <a:t>23.08.2021</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8BF7EBA4-82D6-43E6-B6A8-8AB58540A43C}" type="slidenum">
              <a:rPr lang="uk-UA" smtClean="0"/>
              <a:t>‹№›</a:t>
            </a:fld>
            <a:endParaRPr lang="uk-UA"/>
          </a:p>
        </p:txBody>
      </p:sp>
    </p:spTree>
    <p:extLst>
      <p:ext uri="{BB962C8B-B14F-4D97-AF65-F5344CB8AC3E}">
        <p14:creationId xmlns:p14="http://schemas.microsoft.com/office/powerpoint/2010/main" val="76907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uk-UA" smtClean="0"/>
              <a:t>Зразок заголовка</a:t>
            </a:r>
            <a:endParaRPr lang="uk-UA"/>
          </a:p>
        </p:txBody>
      </p:sp>
      <p:sp>
        <p:nvSpPr>
          <p:cNvPr id="3" name="Місце для зображення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5F262FEF-1A8F-4DA9-81B9-8AE16519167D}" type="datetimeFigureOut">
              <a:rPr lang="uk-UA" smtClean="0"/>
              <a:t>23.08.2021</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8BF7EBA4-82D6-43E6-B6A8-8AB58540A43C}" type="slidenum">
              <a:rPr lang="uk-UA" smtClean="0"/>
              <a:t>‹№›</a:t>
            </a:fld>
            <a:endParaRPr lang="uk-UA"/>
          </a:p>
        </p:txBody>
      </p:sp>
    </p:spTree>
    <p:extLst>
      <p:ext uri="{BB962C8B-B14F-4D97-AF65-F5344CB8AC3E}">
        <p14:creationId xmlns:p14="http://schemas.microsoft.com/office/powerpoint/2010/main" val="691102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smtClean="0"/>
              <a:t>Зразок заголовка</a:t>
            </a:r>
            <a:endParaRPr lang="uk-UA"/>
          </a:p>
        </p:txBody>
      </p:sp>
      <p:sp>
        <p:nvSpPr>
          <p:cNvPr id="3" name="Місце для тексту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262FEF-1A8F-4DA9-81B9-8AE16519167D}" type="datetimeFigureOut">
              <a:rPr lang="uk-UA" smtClean="0"/>
              <a:t>23.08.2021</a:t>
            </a:fld>
            <a:endParaRPr lang="uk-UA"/>
          </a:p>
        </p:txBody>
      </p:sp>
      <p:sp>
        <p:nvSpPr>
          <p:cNvPr id="5" name="Місце для нижнього колонтитула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F7EBA4-82D6-43E6-B6A8-8AB58540A43C}" type="slidenum">
              <a:rPr lang="uk-UA" smtClean="0"/>
              <a:t>‹№›</a:t>
            </a:fld>
            <a:endParaRPr lang="uk-UA"/>
          </a:p>
        </p:txBody>
      </p:sp>
    </p:spTree>
    <p:extLst>
      <p:ext uri="{BB962C8B-B14F-4D97-AF65-F5344CB8AC3E}">
        <p14:creationId xmlns:p14="http://schemas.microsoft.com/office/powerpoint/2010/main" val="20899424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06698" y="3191907"/>
            <a:ext cx="10178603" cy="2387600"/>
          </a:xfrm>
        </p:spPr>
        <p:txBody>
          <a:bodyPr>
            <a:normAutofit fontScale="90000"/>
          </a:bodyPr>
          <a:lstStyle/>
          <a:p>
            <a:r>
              <a:rPr lang="ru-RU" sz="7300" b="1" dirty="0" smtClean="0">
                <a:latin typeface="Arno Pro Light Display" panose="02020402050506020403" pitchFamily="18" charset="0"/>
              </a:rPr>
              <a:t>Первинний і </a:t>
            </a:r>
            <a:r>
              <a:rPr lang="ru-RU" sz="7300" b="1" dirty="0" err="1">
                <a:latin typeface="Arno Pro Light Display" panose="02020402050506020403" pitchFamily="18" charset="0"/>
              </a:rPr>
              <a:t>в</a:t>
            </a:r>
            <a:r>
              <a:rPr lang="ru-RU" sz="7300" b="1" dirty="0" err="1" smtClean="0">
                <a:latin typeface="Arno Pro Light Display" panose="02020402050506020403" pitchFamily="18" charset="0"/>
              </a:rPr>
              <a:t>торинний</a:t>
            </a:r>
            <a:r>
              <a:rPr lang="ru-RU" sz="7300" b="1" dirty="0" smtClean="0">
                <a:latin typeface="Arno Pro Light Display" panose="02020402050506020403" pitchFamily="18" charset="0"/>
              </a:rPr>
              <a:t> сектор </a:t>
            </a:r>
            <a:r>
              <a:rPr lang="ru-RU" sz="7300" b="1" dirty="0" err="1" smtClean="0">
                <a:latin typeface="Arno Pro Light Display" panose="02020402050506020403" pitchFamily="18" charset="0"/>
              </a:rPr>
              <a:t>економіки</a:t>
            </a:r>
            <a:r>
              <a:rPr lang="ru-RU" sz="7300" b="1" dirty="0" smtClean="0">
                <a:latin typeface="Arno Pro Light Display" panose="02020402050506020403" pitchFamily="18" charset="0"/>
              </a:rPr>
              <a:t> </a:t>
            </a:r>
            <a:r>
              <a:rPr lang="ru-RU" sz="7300" b="1" dirty="0" err="1" smtClean="0">
                <a:latin typeface="Arno Pro Light Display" panose="02020402050506020403" pitchFamily="18" charset="0"/>
              </a:rPr>
              <a:t>Азії</a:t>
            </a:r>
            <a:r>
              <a:rPr lang="ru-RU" sz="7300" b="1" dirty="0" smtClean="0">
                <a:latin typeface="Arno Pro Light Display" panose="02020402050506020403" pitchFamily="18" charset="0"/>
              </a:rPr>
              <a:t>. </a:t>
            </a:r>
            <a:r>
              <a:rPr lang="ru-RU" sz="7300" b="1" dirty="0" err="1" smtClean="0">
                <a:latin typeface="Arno Pro Light Display" panose="02020402050506020403" pitchFamily="18" charset="0"/>
              </a:rPr>
              <a:t>Основні</a:t>
            </a:r>
            <a:r>
              <a:rPr lang="ru-RU" sz="7300" b="1" dirty="0" smtClean="0">
                <a:latin typeface="Arno Pro Light Display" panose="02020402050506020403" pitchFamily="18" charset="0"/>
              </a:rPr>
              <a:t> </a:t>
            </a:r>
            <a:r>
              <a:rPr lang="ru-RU" sz="7300" b="1" dirty="0" err="1" smtClean="0">
                <a:latin typeface="Arno Pro Light Display" panose="02020402050506020403" pitchFamily="18" charset="0"/>
              </a:rPr>
              <a:t>промислові</a:t>
            </a:r>
            <a:r>
              <a:rPr lang="ru-RU" sz="7300" b="1" dirty="0" smtClean="0">
                <a:latin typeface="Arno Pro Light Display" panose="02020402050506020403" pitchFamily="18" charset="0"/>
              </a:rPr>
              <a:t> </a:t>
            </a:r>
            <a:r>
              <a:rPr lang="ru-RU" sz="7300" b="1" dirty="0" err="1" smtClean="0">
                <a:latin typeface="Arno Pro Light Display" panose="02020402050506020403" pitchFamily="18" charset="0"/>
              </a:rPr>
              <a:t>райони</a:t>
            </a:r>
            <a:r>
              <a:rPr lang="ru-RU" sz="7300" b="1" dirty="0" smtClean="0">
                <a:latin typeface="Arno Pro Light Display" panose="02020402050506020403" pitchFamily="18" charset="0"/>
              </a:rPr>
              <a:t> </a:t>
            </a:r>
            <a:r>
              <a:rPr lang="ru-RU" sz="7300" b="1" dirty="0" err="1" smtClean="0">
                <a:latin typeface="Arno Pro Light Display" panose="02020402050506020403" pitchFamily="18" charset="0"/>
              </a:rPr>
              <a:t>регіону</a:t>
            </a:r>
            <a:r>
              <a:rPr lang="ru-RU" sz="7300" b="1" dirty="0" smtClean="0">
                <a:latin typeface="Arno Pro Light Display" panose="02020402050506020403" pitchFamily="18" charset="0"/>
              </a:rPr>
              <a:t>. </a:t>
            </a:r>
            <a:r>
              <a:rPr lang="ru-RU" sz="7300" b="1" dirty="0" err="1" smtClean="0">
                <a:latin typeface="Arno Pro Light Display" panose="02020402050506020403" pitchFamily="18" charset="0"/>
              </a:rPr>
              <a:t>Третинний</a:t>
            </a:r>
            <a:r>
              <a:rPr lang="ru-RU" sz="7300" b="1" dirty="0" smtClean="0">
                <a:latin typeface="Arno Pro Light Display" panose="02020402050506020403" pitchFamily="18" charset="0"/>
              </a:rPr>
              <a:t> сектор </a:t>
            </a:r>
            <a:r>
              <a:rPr lang="ru-RU" sz="7300" b="1" dirty="0" err="1" smtClean="0">
                <a:latin typeface="Arno Pro Light Display" panose="02020402050506020403" pitchFamily="18" charset="0"/>
              </a:rPr>
              <a:t>економіки</a:t>
            </a:r>
            <a:r>
              <a:rPr lang="ru-RU" b="1" dirty="0">
                <a:latin typeface="Arno Pro Light Display" panose="02020402050506020403" pitchFamily="18" charset="0"/>
              </a:rPr>
              <a:t/>
            </a:r>
            <a:br>
              <a:rPr lang="ru-RU" b="1" dirty="0">
                <a:latin typeface="Arno Pro Light Display" panose="02020402050506020403" pitchFamily="18" charset="0"/>
              </a:rPr>
            </a:br>
            <a:endParaRPr lang="uk-UA" b="1" dirty="0">
              <a:latin typeface="Arno Pro Light Display" panose="02020402050506020403" pitchFamily="18" charset="0"/>
            </a:endParaRPr>
          </a:p>
        </p:txBody>
      </p:sp>
      <p:sp>
        <p:nvSpPr>
          <p:cNvPr id="3" name="Підзаголовок 2"/>
          <p:cNvSpPr>
            <a:spLocks noGrp="1"/>
          </p:cNvSpPr>
          <p:nvPr>
            <p:ph type="subTitle" idx="1"/>
          </p:nvPr>
        </p:nvSpPr>
        <p:spPr>
          <a:xfrm>
            <a:off x="1524000" y="5471411"/>
            <a:ext cx="9144000" cy="984124"/>
          </a:xfrm>
        </p:spPr>
        <p:txBody>
          <a:bodyPr>
            <a:normAutofit/>
          </a:bodyPr>
          <a:lstStyle/>
          <a:p>
            <a:r>
              <a:rPr lang="uk-UA" b="1" dirty="0" smtClean="0"/>
              <a:t>Географія </a:t>
            </a:r>
            <a:r>
              <a:rPr lang="uk-UA" b="1" smtClean="0"/>
              <a:t>10 </a:t>
            </a:r>
            <a:r>
              <a:rPr lang="uk-UA" b="1" smtClean="0"/>
              <a:t>клас</a:t>
            </a:r>
            <a:endParaRPr lang="uk-UA" b="1" dirty="0" smtClean="0"/>
          </a:p>
        </p:txBody>
      </p:sp>
    </p:spTree>
    <p:extLst>
      <p:ext uri="{BB962C8B-B14F-4D97-AF65-F5344CB8AC3E}">
        <p14:creationId xmlns:p14="http://schemas.microsoft.com/office/powerpoint/2010/main" val="582520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856" y="0"/>
            <a:ext cx="11752288" cy="1325563"/>
          </a:xfrm>
        </p:spPr>
        <p:txBody>
          <a:bodyPr>
            <a:noAutofit/>
          </a:bodyPr>
          <a:lstStyle/>
          <a:p>
            <a:pPr algn="ctr"/>
            <a:r>
              <a:rPr lang="uk-UA" sz="6000" b="1" dirty="0" smtClean="0"/>
              <a:t>Моделі економічного розвитку Азії</a:t>
            </a:r>
            <a:endParaRPr lang="uk-UA" sz="6000" b="1" dirty="0"/>
          </a:p>
        </p:txBody>
      </p:sp>
      <p:sp>
        <p:nvSpPr>
          <p:cNvPr id="3" name="Місце для вмісту 2"/>
          <p:cNvSpPr>
            <a:spLocks noGrp="1"/>
          </p:cNvSpPr>
          <p:nvPr>
            <p:ph idx="1"/>
          </p:nvPr>
        </p:nvSpPr>
        <p:spPr>
          <a:xfrm>
            <a:off x="219856" y="1019331"/>
            <a:ext cx="11752288" cy="5696262"/>
          </a:xfrm>
        </p:spPr>
        <p:txBody>
          <a:bodyPr>
            <a:normAutofit/>
          </a:bodyPr>
          <a:lstStyle/>
          <a:p>
            <a:pPr marL="0" indent="0" algn="just">
              <a:buNone/>
            </a:pPr>
            <a:r>
              <a:rPr lang="uk-UA" dirty="0" smtClean="0"/>
              <a:t> </a:t>
            </a:r>
            <a:r>
              <a:rPr lang="uk-UA" b="1" i="1" u="sng" dirty="0" smtClean="0"/>
              <a:t>Північнокорейська модель економічного розвитку </a:t>
            </a:r>
            <a:r>
              <a:rPr lang="uk-UA" dirty="0" smtClean="0"/>
              <a:t>полягає в </a:t>
            </a:r>
            <a:r>
              <a:rPr lang="uk-UA" dirty="0" smtClean="0">
                <a:solidFill>
                  <a:srgbClr val="0070C0"/>
                </a:solidFill>
              </a:rPr>
              <a:t>жорсткому командно-адміністративному плануванні розвитку з боку держави</a:t>
            </a:r>
            <a:r>
              <a:rPr lang="uk-UA" dirty="0" smtClean="0"/>
              <a:t>, </a:t>
            </a:r>
            <a:r>
              <a:rPr lang="uk-UA" dirty="0" smtClean="0">
                <a:solidFill>
                  <a:srgbClr val="FF0000"/>
                </a:solidFill>
              </a:rPr>
              <a:t>ізоляції від світового економічного співтовариства (автаркії)</a:t>
            </a:r>
            <a:r>
              <a:rPr lang="uk-UA" dirty="0" smtClean="0"/>
              <a:t>, значній мілітаризації суспільства. </a:t>
            </a:r>
            <a:endParaRPr lang="uk-UA" dirty="0"/>
          </a:p>
        </p:txBody>
      </p:sp>
      <p:pic>
        <p:nvPicPr>
          <p:cNvPr id="4" name="Рисунок 3"/>
          <p:cNvPicPr>
            <a:picLocks noChangeAspect="1"/>
          </p:cNvPicPr>
          <p:nvPr/>
        </p:nvPicPr>
        <p:blipFill>
          <a:blip r:embed="rId2"/>
          <a:stretch>
            <a:fillRect/>
          </a:stretch>
        </p:blipFill>
        <p:spPr>
          <a:xfrm>
            <a:off x="229400" y="2712126"/>
            <a:ext cx="5866600" cy="3868555"/>
          </a:xfrm>
          <a:prstGeom prst="rect">
            <a:avLst/>
          </a:prstGeom>
          <a:effectLst>
            <a:glow rad="127000">
              <a:schemeClr val="bg1">
                <a:lumMod val="95000"/>
              </a:schemeClr>
            </a:glow>
          </a:effectLst>
        </p:spPr>
      </p:pic>
      <p:pic>
        <p:nvPicPr>
          <p:cNvPr id="5" name="Рисунок 4"/>
          <p:cNvPicPr>
            <a:picLocks noChangeAspect="1"/>
          </p:cNvPicPr>
          <p:nvPr/>
        </p:nvPicPr>
        <p:blipFill>
          <a:blip r:embed="rId3"/>
          <a:stretch>
            <a:fillRect/>
          </a:stretch>
        </p:blipFill>
        <p:spPr>
          <a:xfrm>
            <a:off x="6445614" y="4327200"/>
            <a:ext cx="5176916" cy="2253481"/>
          </a:xfrm>
          <a:prstGeom prst="rect">
            <a:avLst/>
          </a:prstGeom>
          <a:effectLst>
            <a:glow rad="127000">
              <a:schemeClr val="bg1">
                <a:lumMod val="95000"/>
              </a:schemeClr>
            </a:glow>
          </a:effectLst>
        </p:spPr>
      </p:pic>
      <p:pic>
        <p:nvPicPr>
          <p:cNvPr id="6" name="Рисунок 5"/>
          <p:cNvPicPr>
            <a:picLocks noChangeAspect="1"/>
          </p:cNvPicPr>
          <p:nvPr/>
        </p:nvPicPr>
        <p:blipFill>
          <a:blip r:embed="rId4"/>
          <a:stretch>
            <a:fillRect/>
          </a:stretch>
        </p:blipFill>
        <p:spPr>
          <a:xfrm>
            <a:off x="7480091" y="2344894"/>
            <a:ext cx="3378096" cy="1733550"/>
          </a:xfrm>
          <a:prstGeom prst="rect">
            <a:avLst/>
          </a:prstGeom>
          <a:effectLst>
            <a:glow rad="127000">
              <a:schemeClr val="bg1">
                <a:lumMod val="95000"/>
              </a:schemeClr>
            </a:glow>
          </a:effectLst>
        </p:spPr>
      </p:pic>
    </p:spTree>
    <p:extLst>
      <p:ext uri="{BB962C8B-B14F-4D97-AF65-F5344CB8AC3E}">
        <p14:creationId xmlns:p14="http://schemas.microsoft.com/office/powerpoint/2010/main" val="2135106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924" y="185243"/>
            <a:ext cx="11962151" cy="1325563"/>
          </a:xfrm>
        </p:spPr>
        <p:txBody>
          <a:bodyPr>
            <a:noAutofit/>
          </a:bodyPr>
          <a:lstStyle/>
          <a:p>
            <a:pPr algn="ctr"/>
            <a:r>
              <a:rPr lang="uk-UA" sz="7200" b="1" dirty="0" smtClean="0">
                <a:solidFill>
                  <a:srgbClr val="FF0000"/>
                </a:solidFill>
              </a:rPr>
              <a:t>Первинний сектор економіки</a:t>
            </a:r>
            <a:endParaRPr lang="uk-UA" sz="7200" b="1" dirty="0">
              <a:solidFill>
                <a:srgbClr val="FF0000"/>
              </a:solidFill>
            </a:endParaRPr>
          </a:p>
        </p:txBody>
      </p:sp>
      <p:sp>
        <p:nvSpPr>
          <p:cNvPr id="3" name="Місце для вмісту 2"/>
          <p:cNvSpPr>
            <a:spLocks noGrp="1"/>
          </p:cNvSpPr>
          <p:nvPr>
            <p:ph idx="1"/>
          </p:nvPr>
        </p:nvSpPr>
        <p:spPr>
          <a:xfrm>
            <a:off x="239843" y="1379094"/>
            <a:ext cx="6325849" cy="5216577"/>
          </a:xfrm>
        </p:spPr>
        <p:txBody>
          <a:bodyPr>
            <a:normAutofit/>
          </a:bodyPr>
          <a:lstStyle/>
          <a:p>
            <a:pPr algn="just"/>
            <a:r>
              <a:rPr lang="uk-UA" dirty="0" smtClean="0"/>
              <a:t>Добувна промисловість.</a:t>
            </a:r>
            <a:r>
              <a:rPr lang="ru-RU" dirty="0" smtClean="0"/>
              <a:t> Активно </a:t>
            </a:r>
            <a:r>
              <a:rPr lang="ru-RU" dirty="0" err="1" smtClean="0"/>
              <a:t>функціонує</a:t>
            </a:r>
            <a:r>
              <a:rPr lang="ru-RU" dirty="0" smtClean="0"/>
              <a:t> створена у 1960  р. </a:t>
            </a:r>
            <a:r>
              <a:rPr lang="ru-RU" dirty="0" err="1" smtClean="0"/>
              <a:t>Організація</a:t>
            </a:r>
            <a:r>
              <a:rPr lang="ru-RU" dirty="0" smtClean="0"/>
              <a:t> </a:t>
            </a:r>
            <a:r>
              <a:rPr lang="ru-RU" dirty="0" err="1" smtClean="0"/>
              <a:t>країн-експортерів</a:t>
            </a:r>
            <a:r>
              <a:rPr lang="ru-RU" dirty="0" smtClean="0"/>
              <a:t> </a:t>
            </a:r>
            <a:r>
              <a:rPr lang="ru-RU" dirty="0" err="1" smtClean="0"/>
              <a:t>нафти</a:t>
            </a:r>
            <a:r>
              <a:rPr lang="ru-RU" dirty="0" smtClean="0"/>
              <a:t> (ОПЕК), яка </a:t>
            </a:r>
            <a:r>
              <a:rPr lang="ru-RU" dirty="0" err="1" smtClean="0"/>
              <a:t>контролює</a:t>
            </a:r>
            <a:r>
              <a:rPr lang="ru-RU" dirty="0" smtClean="0"/>
              <a:t> </a:t>
            </a:r>
            <a:r>
              <a:rPr lang="ru-RU" dirty="0" err="1" smtClean="0"/>
              <a:t>ціни</a:t>
            </a:r>
            <a:r>
              <a:rPr lang="ru-RU" dirty="0" smtClean="0"/>
              <a:t> на </a:t>
            </a:r>
            <a:r>
              <a:rPr lang="ru-RU" dirty="0" err="1" smtClean="0"/>
              <a:t>нафту</a:t>
            </a:r>
            <a:endParaRPr lang="ru-RU" dirty="0" smtClean="0"/>
          </a:p>
          <a:p>
            <a:pPr algn="just"/>
            <a:r>
              <a:rPr lang="ru-RU" dirty="0" err="1" smtClean="0"/>
              <a:t>Азія</a:t>
            </a:r>
            <a:r>
              <a:rPr lang="ru-RU" dirty="0" smtClean="0"/>
              <a:t> є </a:t>
            </a:r>
            <a:r>
              <a:rPr lang="ru-RU" dirty="0" err="1" smtClean="0"/>
              <a:t>найбільшим</a:t>
            </a:r>
            <a:r>
              <a:rPr lang="ru-RU" dirty="0" smtClean="0"/>
              <a:t> у </a:t>
            </a:r>
            <a:r>
              <a:rPr lang="ru-RU" dirty="0" err="1" smtClean="0"/>
              <a:t>світі</a:t>
            </a:r>
            <a:r>
              <a:rPr lang="ru-RU" dirty="0" smtClean="0"/>
              <a:t> </a:t>
            </a:r>
            <a:r>
              <a:rPr lang="ru-RU" dirty="0" err="1" smtClean="0"/>
              <a:t>виробником</a:t>
            </a:r>
            <a:r>
              <a:rPr lang="ru-RU" dirty="0" smtClean="0"/>
              <a:t> </a:t>
            </a:r>
            <a:r>
              <a:rPr lang="ru-RU" dirty="0" err="1" smtClean="0"/>
              <a:t>сільськогосподарської</a:t>
            </a:r>
            <a:r>
              <a:rPr lang="ru-RU" dirty="0" smtClean="0"/>
              <a:t> </a:t>
            </a:r>
            <a:r>
              <a:rPr lang="ru-RU" dirty="0" err="1" smtClean="0"/>
              <a:t>продукції</a:t>
            </a:r>
            <a:r>
              <a:rPr lang="ru-RU" dirty="0" smtClean="0"/>
              <a:t>. </a:t>
            </a:r>
            <a:r>
              <a:rPr lang="ru-RU" dirty="0" err="1" smtClean="0"/>
              <a:t>Здійснюється</a:t>
            </a:r>
            <a:r>
              <a:rPr lang="ru-RU" dirty="0" smtClean="0"/>
              <a:t> </a:t>
            </a:r>
            <a:r>
              <a:rPr lang="ru-RU" b="1" i="1" u="sng" dirty="0" smtClean="0">
                <a:solidFill>
                  <a:srgbClr val="00B050"/>
                </a:solidFill>
              </a:rPr>
              <a:t>«зелена </a:t>
            </a:r>
            <a:r>
              <a:rPr lang="ru-RU" b="1" i="1" u="sng" dirty="0" err="1" smtClean="0">
                <a:solidFill>
                  <a:srgbClr val="00B050"/>
                </a:solidFill>
              </a:rPr>
              <a:t>революція</a:t>
            </a:r>
            <a:r>
              <a:rPr lang="ru-RU" b="1" i="1" u="sng" dirty="0" smtClean="0">
                <a:solidFill>
                  <a:srgbClr val="00B050"/>
                </a:solidFill>
              </a:rPr>
              <a:t>» </a:t>
            </a:r>
            <a:r>
              <a:rPr lang="ru-RU" dirty="0" smtClean="0"/>
              <a:t>— комплекс </a:t>
            </a:r>
            <a:r>
              <a:rPr lang="ru-RU" dirty="0" err="1" smtClean="0"/>
              <a:t>змін</a:t>
            </a:r>
            <a:r>
              <a:rPr lang="ru-RU" dirty="0" smtClean="0"/>
              <a:t> у </a:t>
            </a:r>
            <a:r>
              <a:rPr lang="ru-RU" dirty="0" err="1" smtClean="0"/>
              <a:t>сільському</a:t>
            </a:r>
            <a:r>
              <a:rPr lang="ru-RU" dirty="0" smtClean="0"/>
              <a:t> </a:t>
            </a:r>
            <a:r>
              <a:rPr lang="ru-RU" dirty="0" err="1" smtClean="0"/>
              <a:t>господарстві</a:t>
            </a:r>
            <a:r>
              <a:rPr lang="ru-RU" dirty="0" smtClean="0"/>
              <a:t>, </a:t>
            </a:r>
            <a:r>
              <a:rPr lang="ru-RU" dirty="0" err="1" smtClean="0"/>
              <a:t>які</a:t>
            </a:r>
            <a:r>
              <a:rPr lang="ru-RU" dirty="0" smtClean="0"/>
              <a:t> </a:t>
            </a:r>
            <a:r>
              <a:rPr lang="ru-RU" dirty="0" err="1" smtClean="0"/>
              <a:t>передбачають</a:t>
            </a:r>
            <a:r>
              <a:rPr lang="ru-RU" dirty="0" smtClean="0"/>
              <a:t>: 1) </a:t>
            </a:r>
            <a:r>
              <a:rPr lang="ru-RU" dirty="0" err="1" smtClean="0"/>
              <a:t>упровадження</a:t>
            </a:r>
            <a:r>
              <a:rPr lang="ru-RU" dirty="0" smtClean="0"/>
              <a:t> </a:t>
            </a:r>
            <a:r>
              <a:rPr lang="ru-RU" dirty="0" err="1" smtClean="0"/>
              <a:t>високоврожайних</a:t>
            </a:r>
            <a:r>
              <a:rPr lang="ru-RU" dirty="0" smtClean="0"/>
              <a:t> </a:t>
            </a:r>
            <a:r>
              <a:rPr lang="ru-RU" dirty="0" err="1" smtClean="0"/>
              <a:t>сортів</a:t>
            </a:r>
            <a:r>
              <a:rPr lang="ru-RU" dirty="0"/>
              <a:t> </a:t>
            </a:r>
            <a:r>
              <a:rPr lang="ru-RU" dirty="0" err="1" smtClean="0"/>
              <a:t>зернових</a:t>
            </a:r>
            <a:r>
              <a:rPr lang="ru-RU" dirty="0" smtClean="0"/>
              <a:t>; 2) </a:t>
            </a:r>
            <a:r>
              <a:rPr lang="ru-RU" dirty="0" err="1" smtClean="0"/>
              <a:t>спорудження</a:t>
            </a:r>
            <a:r>
              <a:rPr lang="ru-RU" dirty="0" smtClean="0"/>
              <a:t> </a:t>
            </a:r>
            <a:r>
              <a:rPr lang="ru-RU" dirty="0" err="1" smtClean="0"/>
              <a:t>іригаційних</a:t>
            </a:r>
            <a:r>
              <a:rPr lang="ru-RU" dirty="0" smtClean="0"/>
              <a:t> систем; 3) </a:t>
            </a:r>
            <a:r>
              <a:rPr lang="ru-RU" dirty="0" err="1" smtClean="0"/>
              <a:t>застосування</a:t>
            </a:r>
            <a:r>
              <a:rPr lang="ru-RU" dirty="0" smtClean="0"/>
              <a:t> </a:t>
            </a:r>
            <a:r>
              <a:rPr lang="ru-RU" dirty="0" err="1" smtClean="0"/>
              <a:t>сучасної</a:t>
            </a:r>
            <a:r>
              <a:rPr lang="ru-RU" dirty="0"/>
              <a:t> </a:t>
            </a:r>
            <a:r>
              <a:rPr lang="ru-RU" dirty="0" err="1" smtClean="0"/>
              <a:t>сільськогосподарської</a:t>
            </a:r>
            <a:r>
              <a:rPr lang="ru-RU" dirty="0" smtClean="0"/>
              <a:t> </a:t>
            </a:r>
            <a:r>
              <a:rPr lang="ru-RU" dirty="0" err="1" smtClean="0"/>
              <a:t>техніки</a:t>
            </a:r>
            <a:endParaRPr lang="ru-RU" dirty="0" smtClean="0"/>
          </a:p>
          <a:p>
            <a:pPr algn="just"/>
            <a:endParaRPr lang="ru-RU" dirty="0"/>
          </a:p>
          <a:p>
            <a:pPr algn="just"/>
            <a:endParaRPr lang="uk-UA"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6621" y="1510806"/>
            <a:ext cx="5209524" cy="4480018"/>
          </a:xfrm>
          <a:prstGeom prst="rect">
            <a:avLst/>
          </a:prstGeom>
          <a:effectLst>
            <a:glow rad="127000">
              <a:schemeClr val="bg1">
                <a:lumMod val="95000"/>
              </a:schemeClr>
            </a:glow>
          </a:effectLst>
        </p:spPr>
      </p:pic>
      <p:sp>
        <p:nvSpPr>
          <p:cNvPr id="6" name="Прямокутник 5"/>
          <p:cNvSpPr/>
          <p:nvPr/>
        </p:nvSpPr>
        <p:spPr>
          <a:xfrm>
            <a:off x="6912038" y="6411005"/>
            <a:ext cx="4818691" cy="369332"/>
          </a:xfrm>
          <a:prstGeom prst="rect">
            <a:avLst/>
          </a:prstGeom>
        </p:spPr>
        <p:txBody>
          <a:bodyPr wrap="none">
            <a:spAutoFit/>
          </a:bodyPr>
          <a:lstStyle/>
          <a:p>
            <a:r>
              <a:rPr lang="ru-RU" dirty="0" smtClean="0"/>
              <a:t>У </a:t>
            </a:r>
            <a:r>
              <a:rPr lang="ru-RU" dirty="0" err="1" smtClean="0"/>
              <a:t>більшості</a:t>
            </a:r>
            <a:r>
              <a:rPr lang="ru-RU" dirty="0" smtClean="0"/>
              <a:t> </a:t>
            </a:r>
            <a:r>
              <a:rPr lang="ru-RU" dirty="0" err="1" smtClean="0"/>
              <a:t>країн</a:t>
            </a:r>
            <a:r>
              <a:rPr lang="ru-RU" dirty="0" smtClean="0"/>
              <a:t> </a:t>
            </a:r>
            <a:r>
              <a:rPr lang="ru-RU" dirty="0" err="1" smtClean="0"/>
              <a:t>Азії</a:t>
            </a:r>
            <a:r>
              <a:rPr lang="ru-RU" dirty="0" smtClean="0"/>
              <a:t> </a:t>
            </a:r>
            <a:r>
              <a:rPr lang="ru-RU" dirty="0" err="1" smtClean="0"/>
              <a:t>переважає</a:t>
            </a:r>
            <a:r>
              <a:rPr lang="ru-RU" dirty="0" smtClean="0"/>
              <a:t> </a:t>
            </a:r>
            <a:r>
              <a:rPr lang="ru-RU" dirty="0" err="1" smtClean="0"/>
              <a:t>рослинництво</a:t>
            </a:r>
            <a:endParaRPr lang="uk-UA" dirty="0"/>
          </a:p>
        </p:txBody>
      </p:sp>
    </p:spTree>
    <p:extLst>
      <p:ext uri="{BB962C8B-B14F-4D97-AF65-F5344CB8AC3E}">
        <p14:creationId xmlns:p14="http://schemas.microsoft.com/office/powerpoint/2010/main" val="33817057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380" y="254832"/>
            <a:ext cx="11827239" cy="959371"/>
          </a:xfrm>
        </p:spPr>
        <p:txBody>
          <a:bodyPr>
            <a:noAutofit/>
          </a:bodyPr>
          <a:lstStyle/>
          <a:p>
            <a:pPr algn="ctr"/>
            <a:r>
              <a:rPr lang="uk-UA" sz="6600" b="1" dirty="0" smtClean="0">
                <a:solidFill>
                  <a:srgbClr val="00B050"/>
                </a:solidFill>
              </a:rPr>
              <a:t>Основні показники первинного сектору </a:t>
            </a:r>
            <a:endParaRPr lang="uk-UA" sz="6600" b="1" dirty="0">
              <a:solidFill>
                <a:srgbClr val="00B050"/>
              </a:solidFill>
            </a:endParaRPr>
          </a:p>
        </p:txBody>
      </p:sp>
      <p:sp>
        <p:nvSpPr>
          <p:cNvPr id="3" name="Місце для вмісту 2"/>
          <p:cNvSpPr>
            <a:spLocks noGrp="1"/>
          </p:cNvSpPr>
          <p:nvPr>
            <p:ph idx="1"/>
          </p:nvPr>
        </p:nvSpPr>
        <p:spPr>
          <a:xfrm>
            <a:off x="314793" y="1663908"/>
            <a:ext cx="6190938" cy="5036695"/>
          </a:xfrm>
        </p:spPr>
        <p:txBody>
          <a:bodyPr>
            <a:normAutofit/>
          </a:bodyPr>
          <a:lstStyle/>
          <a:p>
            <a:pPr algn="just"/>
            <a:r>
              <a:rPr lang="uk-UA" dirty="0" smtClean="0"/>
              <a:t>Азія посідає провідні позиції у світі за видобутком нафти, природного газу, вугілля, залізних, марганцевих, мідних, олов’яних, вольфрамових руд.</a:t>
            </a:r>
          </a:p>
          <a:p>
            <a:pPr algn="just"/>
            <a:r>
              <a:rPr lang="uk-UA" dirty="0" smtClean="0"/>
              <a:t>Основна продукція сільського господарства країн Азії — рис, пшениця, чай, джут, натуральний каучук, бавовна, цукрова тростина, арахіс, фрукти, спеції.</a:t>
            </a:r>
          </a:p>
          <a:p>
            <a:pPr algn="just"/>
            <a:r>
              <a:rPr lang="uk-UA" dirty="0" smtClean="0"/>
              <a:t>Азія є провідним регіоном рибальства та аквакультури у світі</a:t>
            </a:r>
            <a:endParaRPr lang="uk-UA" dirty="0"/>
          </a:p>
        </p:txBody>
      </p:sp>
      <p:pic>
        <p:nvPicPr>
          <p:cNvPr id="4" name="Рисунок 3"/>
          <p:cNvPicPr>
            <a:picLocks noChangeAspect="1"/>
          </p:cNvPicPr>
          <p:nvPr/>
        </p:nvPicPr>
        <p:blipFill>
          <a:blip r:embed="rId2"/>
          <a:stretch>
            <a:fillRect/>
          </a:stretch>
        </p:blipFill>
        <p:spPr>
          <a:xfrm>
            <a:off x="7315747" y="1663908"/>
            <a:ext cx="4556463" cy="2528004"/>
          </a:xfrm>
          <a:prstGeom prst="rect">
            <a:avLst/>
          </a:prstGeom>
        </p:spPr>
      </p:pic>
      <p:pic>
        <p:nvPicPr>
          <p:cNvPr id="5" name="Рисунок 4"/>
          <p:cNvPicPr>
            <a:picLocks noChangeAspect="1"/>
          </p:cNvPicPr>
          <p:nvPr/>
        </p:nvPicPr>
        <p:blipFill>
          <a:blip r:embed="rId3"/>
          <a:stretch>
            <a:fillRect/>
          </a:stretch>
        </p:blipFill>
        <p:spPr>
          <a:xfrm>
            <a:off x="6794994" y="4386263"/>
            <a:ext cx="2619375" cy="2194419"/>
          </a:xfrm>
          <a:prstGeom prst="rect">
            <a:avLst/>
          </a:prstGeom>
          <a:effectLst>
            <a:glow rad="127000">
              <a:schemeClr val="bg1">
                <a:lumMod val="95000"/>
              </a:schemeClr>
            </a:glow>
          </a:effectLst>
        </p:spPr>
      </p:pic>
      <p:pic>
        <p:nvPicPr>
          <p:cNvPr id="6" name="Рисунок 5"/>
          <p:cNvPicPr>
            <a:picLocks noChangeAspect="1"/>
          </p:cNvPicPr>
          <p:nvPr/>
        </p:nvPicPr>
        <p:blipFill>
          <a:blip r:embed="rId4"/>
          <a:stretch>
            <a:fillRect/>
          </a:stretch>
        </p:blipFill>
        <p:spPr>
          <a:xfrm>
            <a:off x="9703632" y="4866182"/>
            <a:ext cx="2168578" cy="1714500"/>
          </a:xfrm>
          <a:prstGeom prst="rect">
            <a:avLst/>
          </a:prstGeom>
          <a:effectLst>
            <a:glow rad="127000">
              <a:schemeClr val="bg1">
                <a:lumMod val="95000"/>
              </a:schemeClr>
            </a:glow>
          </a:effectLst>
        </p:spPr>
      </p:pic>
    </p:spTree>
    <p:extLst>
      <p:ext uri="{BB962C8B-B14F-4D97-AF65-F5344CB8AC3E}">
        <p14:creationId xmlns:p14="http://schemas.microsoft.com/office/powerpoint/2010/main" val="1943071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856" y="290174"/>
            <a:ext cx="11752288" cy="1325563"/>
          </a:xfrm>
        </p:spPr>
        <p:txBody>
          <a:bodyPr>
            <a:noAutofit/>
          </a:bodyPr>
          <a:lstStyle/>
          <a:p>
            <a:pPr algn="ctr"/>
            <a:r>
              <a:rPr lang="ru-RU" sz="6000" b="1" dirty="0" smtClean="0"/>
              <a:t>найпотужніші </a:t>
            </a:r>
            <a:r>
              <a:rPr lang="ru-RU" sz="6000" b="1" dirty="0" err="1" smtClean="0"/>
              <a:t>промислові</a:t>
            </a:r>
            <a:r>
              <a:rPr lang="ru-RU" sz="6000" b="1" dirty="0" smtClean="0"/>
              <a:t> </a:t>
            </a:r>
            <a:r>
              <a:rPr lang="ru-RU" sz="6000" b="1" dirty="0" err="1" smtClean="0"/>
              <a:t>райони</a:t>
            </a:r>
            <a:r>
              <a:rPr lang="ru-RU" sz="6000" b="1" dirty="0" smtClean="0"/>
              <a:t> </a:t>
            </a:r>
            <a:r>
              <a:rPr lang="ru-RU" sz="6000" b="1" dirty="0" err="1" smtClean="0"/>
              <a:t>обробної</a:t>
            </a:r>
            <a:r>
              <a:rPr lang="ru-RU" sz="6000" b="1" dirty="0" smtClean="0"/>
              <a:t> </a:t>
            </a:r>
            <a:r>
              <a:rPr lang="ru-RU" sz="6000" b="1" dirty="0" err="1" smtClean="0"/>
              <a:t>промисловості</a:t>
            </a:r>
            <a:r>
              <a:rPr lang="ru-RU" sz="6000" b="1" dirty="0" smtClean="0"/>
              <a:t> </a:t>
            </a:r>
            <a:r>
              <a:rPr lang="ru-RU" sz="6000" b="1" dirty="0" err="1" smtClean="0"/>
              <a:t>Азії</a:t>
            </a:r>
            <a:r>
              <a:rPr lang="ru-RU" sz="6000" b="1" dirty="0" smtClean="0"/>
              <a:t>:</a:t>
            </a:r>
            <a:endParaRPr lang="uk-UA" sz="6000" b="1" dirty="0"/>
          </a:p>
        </p:txBody>
      </p:sp>
      <p:sp>
        <p:nvSpPr>
          <p:cNvPr id="3" name="Місце для вмісту 2"/>
          <p:cNvSpPr>
            <a:spLocks noGrp="1"/>
          </p:cNvSpPr>
          <p:nvPr>
            <p:ph idx="1"/>
          </p:nvPr>
        </p:nvSpPr>
        <p:spPr>
          <a:xfrm>
            <a:off x="219856" y="1765664"/>
            <a:ext cx="4247213" cy="4830008"/>
          </a:xfrm>
        </p:spPr>
        <p:txBody>
          <a:bodyPr>
            <a:normAutofit/>
          </a:bodyPr>
          <a:lstStyle/>
          <a:p>
            <a:pPr algn="just"/>
            <a:r>
              <a:rPr lang="uk-UA" b="1" dirty="0" smtClean="0">
                <a:solidFill>
                  <a:srgbClr val="C00000"/>
                </a:solidFill>
              </a:rPr>
              <a:t>Тихоокеанський (східне узбережжя Японії)</a:t>
            </a:r>
          </a:p>
          <a:p>
            <a:pPr algn="just"/>
            <a:r>
              <a:rPr lang="uk-UA" b="1" dirty="0" smtClean="0">
                <a:solidFill>
                  <a:srgbClr val="00B050"/>
                </a:solidFill>
              </a:rPr>
              <a:t>Північно-Східний (Китай)</a:t>
            </a:r>
          </a:p>
          <a:p>
            <a:pPr algn="just"/>
            <a:r>
              <a:rPr lang="uk-UA" b="1" dirty="0" smtClean="0">
                <a:solidFill>
                  <a:srgbClr val="0070C0"/>
                </a:solidFill>
              </a:rPr>
              <a:t>«Індійський Рур», або «Індійський Донбас» (північний схід Індії)</a:t>
            </a:r>
          </a:p>
          <a:p>
            <a:pPr algn="just"/>
            <a:r>
              <a:rPr lang="uk-UA" b="1" dirty="0" smtClean="0">
                <a:solidFill>
                  <a:schemeClr val="accent2">
                    <a:lumMod val="75000"/>
                  </a:schemeClr>
                </a:solidFill>
              </a:rPr>
              <a:t>Зона Перської затоки</a:t>
            </a:r>
          </a:p>
          <a:p>
            <a:pPr algn="just"/>
            <a:r>
              <a:rPr lang="uk-UA" b="1" dirty="0" smtClean="0">
                <a:solidFill>
                  <a:srgbClr val="0070C0"/>
                </a:solidFill>
              </a:rPr>
              <a:t>Найбільші центри нових індустріальних країн (</a:t>
            </a:r>
            <a:r>
              <a:rPr lang="uk-UA" b="1" dirty="0" err="1" smtClean="0">
                <a:solidFill>
                  <a:srgbClr val="0070C0"/>
                </a:solidFill>
              </a:rPr>
              <a:t>Сингапур</a:t>
            </a:r>
            <a:r>
              <a:rPr lang="uk-UA" b="1" dirty="0" smtClean="0">
                <a:solidFill>
                  <a:srgbClr val="0070C0"/>
                </a:solidFill>
              </a:rPr>
              <a:t>, </a:t>
            </a:r>
            <a:r>
              <a:rPr lang="uk-UA" b="1" dirty="0" err="1" smtClean="0">
                <a:solidFill>
                  <a:srgbClr val="0070C0"/>
                </a:solidFill>
              </a:rPr>
              <a:t>Сеул,Тайбей</a:t>
            </a:r>
            <a:r>
              <a:rPr lang="uk-UA" b="1" dirty="0" smtClean="0">
                <a:solidFill>
                  <a:srgbClr val="0070C0"/>
                </a:solidFill>
              </a:rPr>
              <a:t>)</a:t>
            </a:r>
            <a:endParaRPr lang="uk-UA" b="1" dirty="0">
              <a:solidFill>
                <a:srgbClr val="0070C0"/>
              </a:solidFill>
            </a:endParaRPr>
          </a:p>
        </p:txBody>
      </p:sp>
      <p:pic>
        <p:nvPicPr>
          <p:cNvPr id="5" name="Рисунок 4"/>
          <p:cNvPicPr>
            <a:picLocks noChangeAspect="1"/>
          </p:cNvPicPr>
          <p:nvPr/>
        </p:nvPicPr>
        <p:blipFill>
          <a:blip r:embed="rId2"/>
          <a:stretch>
            <a:fillRect/>
          </a:stretch>
        </p:blipFill>
        <p:spPr>
          <a:xfrm>
            <a:off x="5012023" y="1892214"/>
            <a:ext cx="5735924" cy="4703458"/>
          </a:xfrm>
          <a:prstGeom prst="rect">
            <a:avLst/>
          </a:prstGeom>
          <a:effectLst>
            <a:glow rad="127000">
              <a:schemeClr val="bg1">
                <a:lumMod val="95000"/>
              </a:schemeClr>
            </a:glow>
          </a:effectLst>
        </p:spPr>
      </p:pic>
    </p:spTree>
    <p:extLst>
      <p:ext uri="{BB962C8B-B14F-4D97-AF65-F5344CB8AC3E}">
        <p14:creationId xmlns:p14="http://schemas.microsoft.com/office/powerpoint/2010/main" val="1519630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795" y="245204"/>
            <a:ext cx="11948409" cy="1325563"/>
          </a:xfrm>
        </p:spPr>
        <p:txBody>
          <a:bodyPr>
            <a:noAutofit/>
          </a:bodyPr>
          <a:lstStyle/>
          <a:p>
            <a:pPr algn="ctr"/>
            <a:r>
              <a:rPr lang="uk-UA" sz="7200" b="1" dirty="0" smtClean="0">
                <a:solidFill>
                  <a:schemeClr val="accent1">
                    <a:lumMod val="75000"/>
                  </a:schemeClr>
                </a:solidFill>
              </a:rPr>
              <a:t>Вторинний сектор економіки</a:t>
            </a:r>
            <a:endParaRPr lang="uk-UA" sz="7200" b="1" dirty="0">
              <a:solidFill>
                <a:schemeClr val="accent1">
                  <a:lumMod val="75000"/>
                </a:schemeClr>
              </a:solidFill>
            </a:endParaRPr>
          </a:p>
        </p:txBody>
      </p:sp>
      <p:sp>
        <p:nvSpPr>
          <p:cNvPr id="3" name="Місце для вмісту 2"/>
          <p:cNvSpPr>
            <a:spLocks noGrp="1"/>
          </p:cNvSpPr>
          <p:nvPr>
            <p:ph idx="1"/>
          </p:nvPr>
        </p:nvSpPr>
        <p:spPr>
          <a:xfrm>
            <a:off x="121795" y="1329140"/>
            <a:ext cx="8395741" cy="4351338"/>
          </a:xfrm>
        </p:spPr>
        <p:txBody>
          <a:bodyPr>
            <a:noAutofit/>
          </a:bodyPr>
          <a:lstStyle/>
          <a:p>
            <a:pPr algn="just"/>
            <a:r>
              <a:rPr lang="ru-RU" sz="2400" b="1" dirty="0" err="1" smtClean="0"/>
              <a:t>Частка</a:t>
            </a:r>
            <a:r>
              <a:rPr lang="ru-RU" sz="2400" b="1" dirty="0" smtClean="0"/>
              <a:t> </a:t>
            </a:r>
            <a:r>
              <a:rPr lang="ru-RU" sz="2400" b="1" dirty="0" err="1" smtClean="0"/>
              <a:t>Азії</a:t>
            </a:r>
            <a:r>
              <a:rPr lang="ru-RU" sz="2400" b="1" dirty="0" smtClean="0"/>
              <a:t> у </a:t>
            </a:r>
            <a:r>
              <a:rPr lang="ru-RU" sz="2400" b="1" dirty="0" err="1" smtClean="0"/>
              <a:t>світовому</a:t>
            </a:r>
            <a:r>
              <a:rPr lang="ru-RU" sz="2400" b="1" dirty="0" smtClean="0"/>
              <a:t> </a:t>
            </a:r>
            <a:r>
              <a:rPr lang="ru-RU" sz="2400" b="1" dirty="0" err="1" smtClean="0"/>
              <a:t>виробництві</a:t>
            </a:r>
            <a:r>
              <a:rPr lang="ru-RU" sz="2400" b="1" dirty="0" smtClean="0"/>
              <a:t> </a:t>
            </a:r>
            <a:r>
              <a:rPr lang="ru-RU" sz="2400" b="1" dirty="0" err="1" smtClean="0"/>
              <a:t>електроенергії</a:t>
            </a:r>
            <a:r>
              <a:rPr lang="ru-RU" sz="2400" b="1" dirty="0" smtClean="0"/>
              <a:t> — </a:t>
            </a:r>
            <a:r>
              <a:rPr lang="ru-RU" sz="2400" b="1" dirty="0" err="1" smtClean="0"/>
              <a:t>понад</a:t>
            </a:r>
            <a:r>
              <a:rPr lang="ru-RU" sz="2400" b="1" dirty="0" smtClean="0"/>
              <a:t> 40 %</a:t>
            </a:r>
          </a:p>
          <a:p>
            <a:pPr algn="just"/>
            <a:r>
              <a:rPr lang="uk-UA" sz="2400" dirty="0" smtClean="0">
                <a:solidFill>
                  <a:schemeClr val="accent1">
                    <a:lumMod val="75000"/>
                  </a:schemeClr>
                </a:solidFill>
              </a:rPr>
              <a:t>Чорна металургія є однією з найрозвиненіших складових промисловості. В Азії виробляють понад 70 % від загальносвітового виробництва сталі та чавуну</a:t>
            </a:r>
          </a:p>
          <a:p>
            <a:pPr algn="just"/>
            <a:r>
              <a:rPr lang="uk-UA" sz="2400" dirty="0" smtClean="0">
                <a:solidFill>
                  <a:srgbClr val="C00000"/>
                </a:solidFill>
              </a:rPr>
              <a:t>У машинобудуванні переважають підприємства, що спеціалізуються на виробництві автомобілів, морських суден, побутової електротехніки, радіоелектроніки</a:t>
            </a:r>
          </a:p>
          <a:p>
            <a:pPr algn="just"/>
            <a:r>
              <a:rPr lang="ru-RU" sz="2400" b="1" dirty="0" smtClean="0">
                <a:solidFill>
                  <a:srgbClr val="002060"/>
                </a:solidFill>
              </a:rPr>
              <a:t>У </a:t>
            </a:r>
            <a:r>
              <a:rPr lang="ru-RU" sz="2400" b="1" dirty="0" err="1" smtClean="0">
                <a:solidFill>
                  <a:srgbClr val="002060"/>
                </a:solidFill>
              </a:rPr>
              <a:t>хімічній</a:t>
            </a:r>
            <a:r>
              <a:rPr lang="ru-RU" sz="2400" b="1" dirty="0" smtClean="0">
                <a:solidFill>
                  <a:srgbClr val="002060"/>
                </a:solidFill>
              </a:rPr>
              <a:t> </a:t>
            </a:r>
            <a:r>
              <a:rPr lang="ru-RU" sz="2400" b="1" dirty="0" err="1" smtClean="0">
                <a:solidFill>
                  <a:srgbClr val="002060"/>
                </a:solidFill>
              </a:rPr>
              <a:t>промисловості</a:t>
            </a:r>
            <a:r>
              <a:rPr lang="ru-RU" sz="2400" b="1" dirty="0" smtClean="0">
                <a:solidFill>
                  <a:srgbClr val="002060"/>
                </a:solidFill>
              </a:rPr>
              <a:t> </a:t>
            </a:r>
            <a:r>
              <a:rPr lang="ru-RU" sz="2400" b="1" dirty="0" err="1" smtClean="0">
                <a:solidFill>
                  <a:srgbClr val="002060"/>
                </a:solidFill>
              </a:rPr>
              <a:t>виділяються</a:t>
            </a:r>
            <a:r>
              <a:rPr lang="ru-RU" sz="2400" b="1" dirty="0" smtClean="0">
                <a:solidFill>
                  <a:srgbClr val="002060"/>
                </a:solidFill>
              </a:rPr>
              <a:t> </a:t>
            </a:r>
            <a:r>
              <a:rPr lang="ru-RU" sz="2400" b="1" dirty="0" err="1" smtClean="0">
                <a:solidFill>
                  <a:srgbClr val="002060"/>
                </a:solidFill>
              </a:rPr>
              <a:t>виробництва</a:t>
            </a:r>
            <a:r>
              <a:rPr lang="ru-RU" sz="2400" b="1" dirty="0" smtClean="0">
                <a:solidFill>
                  <a:srgbClr val="002060"/>
                </a:solidFill>
              </a:rPr>
              <a:t> </a:t>
            </a:r>
            <a:r>
              <a:rPr lang="ru-RU" sz="2400" b="1" dirty="0" err="1" smtClean="0">
                <a:solidFill>
                  <a:srgbClr val="002060"/>
                </a:solidFill>
              </a:rPr>
              <a:t>мінеральних</a:t>
            </a:r>
            <a:r>
              <a:rPr lang="ru-RU" sz="2400" b="1" dirty="0">
                <a:solidFill>
                  <a:srgbClr val="002060"/>
                </a:solidFill>
              </a:rPr>
              <a:t> </a:t>
            </a:r>
            <a:r>
              <a:rPr lang="ru-RU" sz="2400" b="1" dirty="0" smtClean="0">
                <a:solidFill>
                  <a:srgbClr val="002060"/>
                </a:solidFill>
              </a:rPr>
              <a:t>добрив</a:t>
            </a:r>
          </a:p>
          <a:p>
            <a:pPr algn="just"/>
            <a:r>
              <a:rPr lang="uk-UA" sz="2400" b="1" dirty="0" smtClean="0">
                <a:solidFill>
                  <a:schemeClr val="accent2">
                    <a:lumMod val="50000"/>
                  </a:schemeClr>
                </a:solidFill>
              </a:rPr>
              <a:t>Легка та харчова промисловість представлені в усіх країнах регіону. Центром світової текстильної промисловості нині є країни Східної і Південно-Східної Азії</a:t>
            </a:r>
            <a:endParaRPr lang="uk-UA" sz="2400" b="1" dirty="0">
              <a:solidFill>
                <a:schemeClr val="accent2">
                  <a:lumMod val="50000"/>
                </a:schemeClr>
              </a:solidFill>
            </a:endParaRPr>
          </a:p>
        </p:txBody>
      </p:sp>
      <p:pic>
        <p:nvPicPr>
          <p:cNvPr id="4" name="Рисунок 3"/>
          <p:cNvPicPr>
            <a:picLocks noChangeAspect="1"/>
          </p:cNvPicPr>
          <p:nvPr/>
        </p:nvPicPr>
        <p:blipFill>
          <a:blip r:embed="rId2"/>
          <a:stretch>
            <a:fillRect/>
          </a:stretch>
        </p:blipFill>
        <p:spPr>
          <a:xfrm>
            <a:off x="8652135" y="4647015"/>
            <a:ext cx="3295650" cy="2066925"/>
          </a:xfrm>
          <a:prstGeom prst="rect">
            <a:avLst/>
          </a:prstGeom>
          <a:effectLst>
            <a:glow rad="127000">
              <a:schemeClr val="bg1">
                <a:lumMod val="95000"/>
              </a:schemeClr>
            </a:glow>
          </a:effectLst>
        </p:spPr>
      </p:pic>
      <p:pic>
        <p:nvPicPr>
          <p:cNvPr id="5" name="Рисунок 4"/>
          <p:cNvPicPr>
            <a:picLocks noChangeAspect="1"/>
          </p:cNvPicPr>
          <p:nvPr/>
        </p:nvPicPr>
        <p:blipFill>
          <a:blip r:embed="rId3"/>
          <a:stretch>
            <a:fillRect/>
          </a:stretch>
        </p:blipFill>
        <p:spPr>
          <a:xfrm>
            <a:off x="8822726" y="1570767"/>
            <a:ext cx="3125059" cy="2596499"/>
          </a:xfrm>
          <a:prstGeom prst="rect">
            <a:avLst/>
          </a:prstGeom>
          <a:effectLst>
            <a:glow rad="127000">
              <a:schemeClr val="bg1">
                <a:lumMod val="95000"/>
              </a:schemeClr>
            </a:glow>
          </a:effectLst>
        </p:spPr>
      </p:pic>
    </p:spTree>
    <p:extLst>
      <p:ext uri="{BB962C8B-B14F-4D97-AF65-F5344CB8AC3E}">
        <p14:creationId xmlns:p14="http://schemas.microsoft.com/office/powerpoint/2010/main" val="42450829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179883"/>
            <a:ext cx="11962151" cy="1510806"/>
          </a:xfrm>
        </p:spPr>
        <p:txBody>
          <a:bodyPr>
            <a:normAutofit/>
          </a:bodyPr>
          <a:lstStyle/>
          <a:p>
            <a:pPr algn="ctr"/>
            <a:r>
              <a:rPr lang="uk-UA" sz="7200" b="1" dirty="0" smtClean="0">
                <a:solidFill>
                  <a:srgbClr val="C00000"/>
                </a:solidFill>
              </a:rPr>
              <a:t>Третинний сектор економіки</a:t>
            </a:r>
            <a:endParaRPr lang="uk-UA" sz="7200" b="1" dirty="0">
              <a:solidFill>
                <a:srgbClr val="C00000"/>
              </a:solidFill>
            </a:endParaRPr>
          </a:p>
        </p:txBody>
      </p:sp>
      <p:sp>
        <p:nvSpPr>
          <p:cNvPr id="3" name="Місце для вмісту 2"/>
          <p:cNvSpPr>
            <a:spLocks noGrp="1"/>
          </p:cNvSpPr>
          <p:nvPr>
            <p:ph idx="1"/>
          </p:nvPr>
        </p:nvSpPr>
        <p:spPr>
          <a:xfrm>
            <a:off x="359764" y="1439056"/>
            <a:ext cx="7794885" cy="5418944"/>
          </a:xfrm>
        </p:spPr>
        <p:txBody>
          <a:bodyPr>
            <a:normAutofit fontScale="92500" lnSpcReduction="20000"/>
          </a:bodyPr>
          <a:lstStyle/>
          <a:p>
            <a:pPr algn="just"/>
            <a:r>
              <a:rPr lang="uk-UA" dirty="0" smtClean="0"/>
              <a:t>Прискорений розвиток третинного сектору</a:t>
            </a:r>
          </a:p>
          <a:p>
            <a:pPr algn="just"/>
            <a:r>
              <a:rPr lang="uk-UA" dirty="0" smtClean="0"/>
              <a:t>Наслідком економічних успіхів Азіатського регіону є прискорений розвиток сфери послуг, зокрема фінансово-банківської справи, торгівлі, освіти, інформаційно-технологічного сектору, транспорту, туризму</a:t>
            </a:r>
          </a:p>
          <a:p>
            <a:pPr algn="just"/>
            <a:r>
              <a:rPr lang="ru-RU" dirty="0" err="1" smtClean="0"/>
              <a:t>Найвища</a:t>
            </a:r>
            <a:r>
              <a:rPr lang="ru-RU" dirty="0" smtClean="0"/>
              <a:t> </a:t>
            </a:r>
            <a:r>
              <a:rPr lang="ru-RU" dirty="0" err="1" smtClean="0"/>
              <a:t>частка</a:t>
            </a:r>
            <a:r>
              <a:rPr lang="ru-RU" dirty="0" smtClean="0"/>
              <a:t> </a:t>
            </a:r>
            <a:r>
              <a:rPr lang="ru-RU" dirty="0" err="1" smtClean="0"/>
              <a:t>сфери</a:t>
            </a:r>
            <a:r>
              <a:rPr lang="ru-RU" dirty="0" smtClean="0"/>
              <a:t> </a:t>
            </a:r>
            <a:r>
              <a:rPr lang="ru-RU" dirty="0" err="1" smtClean="0"/>
              <a:t>послуг</a:t>
            </a:r>
            <a:r>
              <a:rPr lang="ru-RU" dirty="0" smtClean="0"/>
              <a:t> у ВВП </a:t>
            </a:r>
            <a:r>
              <a:rPr lang="ru-RU" dirty="0" err="1" smtClean="0"/>
              <a:t>розвинених</a:t>
            </a:r>
            <a:r>
              <a:rPr lang="ru-RU" dirty="0" smtClean="0"/>
              <a:t> </a:t>
            </a:r>
            <a:r>
              <a:rPr lang="ru-RU" dirty="0" err="1" smtClean="0"/>
              <a:t>країн</a:t>
            </a:r>
            <a:r>
              <a:rPr lang="ru-RU" dirty="0" smtClean="0"/>
              <a:t> </a:t>
            </a:r>
            <a:r>
              <a:rPr lang="ru-RU" dirty="0" err="1" smtClean="0"/>
              <a:t>Азії</a:t>
            </a:r>
            <a:r>
              <a:rPr lang="ru-RU" dirty="0" smtClean="0"/>
              <a:t> — </a:t>
            </a:r>
            <a:r>
              <a:rPr lang="ru-RU" dirty="0" err="1" smtClean="0"/>
              <a:t>Японії</a:t>
            </a:r>
            <a:r>
              <a:rPr lang="ru-RU" dirty="0" smtClean="0"/>
              <a:t> (71 %), </a:t>
            </a:r>
            <a:r>
              <a:rPr lang="ru-RU" dirty="0" err="1" smtClean="0"/>
              <a:t>Ізраїлю</a:t>
            </a:r>
            <a:r>
              <a:rPr lang="ru-RU" dirty="0" smtClean="0"/>
              <a:t> (69 %), </a:t>
            </a:r>
            <a:r>
              <a:rPr lang="ru-RU" dirty="0" err="1" smtClean="0"/>
              <a:t>Кіпру</a:t>
            </a:r>
            <a:r>
              <a:rPr lang="ru-RU" dirty="0" smtClean="0"/>
              <a:t> (87 %)</a:t>
            </a:r>
            <a:endParaRPr lang="uk-UA" dirty="0"/>
          </a:p>
          <a:p>
            <a:pPr algn="just"/>
            <a:r>
              <a:rPr lang="ru-RU" dirty="0"/>
              <a:t>Д</a:t>
            </a:r>
            <a:r>
              <a:rPr lang="ru-RU" dirty="0" smtClean="0"/>
              <a:t>о десятки </a:t>
            </a:r>
            <a:r>
              <a:rPr lang="ru-RU" dirty="0" err="1" smtClean="0"/>
              <a:t>найбільших</a:t>
            </a:r>
            <a:r>
              <a:rPr lang="ru-RU" dirty="0" smtClean="0"/>
              <a:t> </a:t>
            </a:r>
            <a:r>
              <a:rPr lang="ru-RU" dirty="0" err="1" smtClean="0"/>
              <a:t>фінансових</a:t>
            </a:r>
            <a:r>
              <a:rPr lang="ru-RU" dirty="0" smtClean="0"/>
              <a:t> </a:t>
            </a:r>
            <a:r>
              <a:rPr lang="ru-RU" dirty="0" err="1" smtClean="0"/>
              <a:t>центрів</a:t>
            </a:r>
            <a:r>
              <a:rPr lang="ru-RU" dirty="0" smtClean="0"/>
              <a:t> </a:t>
            </a:r>
            <a:r>
              <a:rPr lang="ru-RU" dirty="0" err="1" smtClean="0"/>
              <a:t>світу</a:t>
            </a:r>
            <a:r>
              <a:rPr lang="ru-RU" dirty="0" smtClean="0"/>
              <a:t> </a:t>
            </a:r>
            <a:r>
              <a:rPr lang="ru-RU" dirty="0" err="1" smtClean="0"/>
              <a:t>вхо</a:t>
            </a:r>
            <a:r>
              <a:rPr lang="ru-RU" dirty="0" err="1"/>
              <a:t>д</a:t>
            </a:r>
            <a:r>
              <a:rPr lang="ru-RU" dirty="0" err="1" smtClean="0"/>
              <a:t>ять</a:t>
            </a:r>
            <a:r>
              <a:rPr lang="ru-RU" dirty="0" smtClean="0"/>
              <a:t> </a:t>
            </a:r>
            <a:r>
              <a:rPr lang="ru-RU" dirty="0" err="1" smtClean="0"/>
              <a:t>Токіо</a:t>
            </a:r>
            <a:r>
              <a:rPr lang="ru-RU" dirty="0" smtClean="0"/>
              <a:t>,  Сянган та Сингапур</a:t>
            </a:r>
          </a:p>
          <a:p>
            <a:pPr algn="just"/>
            <a:r>
              <a:rPr lang="uk-UA" dirty="0" smtClean="0"/>
              <a:t>Найкращі освітні центри розташовані в Японії, Китаї, </a:t>
            </a:r>
            <a:r>
              <a:rPr lang="uk-UA" dirty="0" err="1" smtClean="0"/>
              <a:t>Сингапурі</a:t>
            </a:r>
            <a:r>
              <a:rPr lang="uk-UA" dirty="0" smtClean="0"/>
              <a:t>, Ізраїлі</a:t>
            </a:r>
          </a:p>
          <a:p>
            <a:pPr algn="just"/>
            <a:r>
              <a:rPr lang="uk-UA" dirty="0" smtClean="0"/>
              <a:t>морські порти Азії посіли провідні позиції</a:t>
            </a:r>
          </a:p>
          <a:p>
            <a:pPr algn="just"/>
            <a:r>
              <a:rPr lang="uk-UA" dirty="0" smtClean="0"/>
              <a:t>у світових рейтингах за обсягами перевезень: Шанхай (перше місце у світі), </a:t>
            </a:r>
            <a:r>
              <a:rPr lang="uk-UA" dirty="0" err="1" smtClean="0"/>
              <a:t>Сингапур</a:t>
            </a:r>
            <a:endParaRPr lang="uk-UA" dirty="0"/>
          </a:p>
        </p:txBody>
      </p:sp>
      <p:pic>
        <p:nvPicPr>
          <p:cNvPr id="4" name="Рисунок 3"/>
          <p:cNvPicPr>
            <a:picLocks noChangeAspect="1"/>
          </p:cNvPicPr>
          <p:nvPr/>
        </p:nvPicPr>
        <p:blipFill>
          <a:blip r:embed="rId2"/>
          <a:stretch>
            <a:fillRect/>
          </a:stretch>
        </p:blipFill>
        <p:spPr>
          <a:xfrm>
            <a:off x="8288702" y="1439056"/>
            <a:ext cx="3673448" cy="2129355"/>
          </a:xfrm>
          <a:prstGeom prst="rect">
            <a:avLst/>
          </a:prstGeom>
          <a:effectLst>
            <a:glow rad="127000">
              <a:schemeClr val="bg1">
                <a:lumMod val="95000"/>
              </a:schemeClr>
            </a:glow>
          </a:effectLst>
        </p:spPr>
      </p:pic>
      <p:pic>
        <p:nvPicPr>
          <p:cNvPr id="5" name="Рисунок 4"/>
          <p:cNvPicPr>
            <a:picLocks noChangeAspect="1"/>
          </p:cNvPicPr>
          <p:nvPr/>
        </p:nvPicPr>
        <p:blipFill>
          <a:blip r:embed="rId3"/>
          <a:stretch>
            <a:fillRect/>
          </a:stretch>
        </p:blipFill>
        <p:spPr>
          <a:xfrm>
            <a:off x="8288702" y="3831626"/>
            <a:ext cx="3658045" cy="2824007"/>
          </a:xfrm>
          <a:prstGeom prst="rect">
            <a:avLst/>
          </a:prstGeom>
          <a:effectLst>
            <a:glow rad="127000">
              <a:schemeClr val="bg1">
                <a:lumMod val="95000"/>
              </a:schemeClr>
            </a:glow>
          </a:effectLst>
        </p:spPr>
      </p:pic>
    </p:spTree>
    <p:extLst>
      <p:ext uri="{BB962C8B-B14F-4D97-AF65-F5344CB8AC3E}">
        <p14:creationId xmlns:p14="http://schemas.microsoft.com/office/powerpoint/2010/main" val="23394998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8205" y="290174"/>
            <a:ext cx="10515600" cy="1325563"/>
          </a:xfrm>
        </p:spPr>
        <p:txBody>
          <a:bodyPr>
            <a:noAutofit/>
          </a:bodyPr>
          <a:lstStyle/>
          <a:p>
            <a:pPr algn="ctr"/>
            <a:r>
              <a:rPr lang="uk-UA" sz="9600" b="1" dirty="0" smtClean="0">
                <a:solidFill>
                  <a:srgbClr val="C00000"/>
                </a:solidFill>
              </a:rPr>
              <a:t>ВИСНОВКИ</a:t>
            </a:r>
            <a:endParaRPr lang="uk-UA" sz="9600" b="1" dirty="0">
              <a:solidFill>
                <a:srgbClr val="C00000"/>
              </a:solidFill>
            </a:endParaRPr>
          </a:p>
        </p:txBody>
      </p:sp>
      <p:sp>
        <p:nvSpPr>
          <p:cNvPr id="3" name="Місце для вмісту 2"/>
          <p:cNvSpPr>
            <a:spLocks noGrp="1"/>
          </p:cNvSpPr>
          <p:nvPr>
            <p:ph idx="1"/>
          </p:nvPr>
        </p:nvSpPr>
        <p:spPr>
          <a:xfrm>
            <a:off x="164891" y="1825625"/>
            <a:ext cx="11842229" cy="4351338"/>
          </a:xfrm>
        </p:spPr>
        <p:txBody>
          <a:bodyPr>
            <a:noAutofit/>
          </a:bodyPr>
          <a:lstStyle/>
          <a:p>
            <a:pPr algn="just"/>
            <a:r>
              <a:rPr lang="uk-UA" dirty="0" smtClean="0">
                <a:solidFill>
                  <a:schemeClr val="accent2">
                    <a:lumMod val="50000"/>
                  </a:schemeClr>
                </a:solidFill>
              </a:rPr>
              <a:t>Азія є світовим лідером за виробництвом електроенергії, чорних і кольорових металів, автомобілів, морських суден, електроніки, мінеральних добрив, хімічних волокон, паперу, продукції легкої та харчової промисловості.</a:t>
            </a:r>
          </a:p>
          <a:p>
            <a:pPr algn="just"/>
            <a:r>
              <a:rPr lang="uk-UA" dirty="0" smtClean="0"/>
              <a:t> </a:t>
            </a:r>
            <a:r>
              <a:rPr lang="uk-UA" dirty="0" smtClean="0">
                <a:solidFill>
                  <a:srgbClr val="00B050"/>
                </a:solidFill>
              </a:rPr>
              <a:t>Для регіону характерні відмінності в розвитку та розміщенні як промислових підприємств, так і сфери послуг. У розвинених країнах, Китаї, нових індустріальних країнах представлено багатий спектр виробництв обробної промисловості, зосереджені найбільші промислові, фінансові, освітні та транспортні центри.</a:t>
            </a:r>
          </a:p>
          <a:p>
            <a:pPr algn="just"/>
            <a:r>
              <a:rPr lang="uk-UA" dirty="0" smtClean="0">
                <a:solidFill>
                  <a:srgbClr val="002060"/>
                </a:solidFill>
              </a:rPr>
              <a:t>Інші країни Азії мають вузьку спеціалізацію залежно від наявності природних ресурсів, особливостей природних умов та географічного положення</a:t>
            </a:r>
            <a:endParaRPr lang="uk-UA" dirty="0">
              <a:solidFill>
                <a:srgbClr val="002060"/>
              </a:solidFill>
            </a:endParaRPr>
          </a:p>
        </p:txBody>
      </p:sp>
    </p:spTree>
    <p:extLst>
      <p:ext uri="{BB962C8B-B14F-4D97-AF65-F5344CB8AC3E}">
        <p14:creationId xmlns:p14="http://schemas.microsoft.com/office/powerpoint/2010/main" val="3139484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43262" y="170253"/>
            <a:ext cx="10515600" cy="1325563"/>
          </a:xfrm>
        </p:spPr>
        <p:txBody>
          <a:bodyPr>
            <a:normAutofit/>
          </a:bodyPr>
          <a:lstStyle/>
          <a:p>
            <a:pPr algn="ctr"/>
            <a:r>
              <a:rPr lang="uk-UA" sz="8800" b="1" dirty="0" smtClean="0"/>
              <a:t>Домашнє завдання</a:t>
            </a:r>
            <a:endParaRPr lang="uk-UA" sz="8800" b="1" dirty="0"/>
          </a:p>
        </p:txBody>
      </p:sp>
      <p:sp>
        <p:nvSpPr>
          <p:cNvPr id="3" name="Місце для вмісту 2"/>
          <p:cNvSpPr>
            <a:spLocks noGrp="1"/>
          </p:cNvSpPr>
          <p:nvPr>
            <p:ph idx="1"/>
          </p:nvPr>
        </p:nvSpPr>
        <p:spPr>
          <a:xfrm>
            <a:off x="0" y="1495816"/>
            <a:ext cx="12002125" cy="4351338"/>
          </a:xfrm>
        </p:spPr>
        <p:txBody>
          <a:bodyPr>
            <a:noAutofit/>
          </a:bodyPr>
          <a:lstStyle/>
          <a:p>
            <a:pPr algn="just"/>
            <a:r>
              <a:rPr lang="uk-UA" sz="4400" dirty="0" smtClean="0"/>
              <a:t>1) </a:t>
            </a:r>
            <a:r>
              <a:rPr lang="uk-UA" sz="4400" b="1" dirty="0" smtClean="0">
                <a:solidFill>
                  <a:srgbClr val="C00000"/>
                </a:solidFill>
              </a:rPr>
              <a:t>вивчити матеріал презентації та параграф 23 </a:t>
            </a:r>
          </a:p>
          <a:p>
            <a:pPr algn="just"/>
            <a:r>
              <a:rPr lang="uk-UA" sz="4400" dirty="0" smtClean="0"/>
              <a:t>2) </a:t>
            </a:r>
            <a:r>
              <a:rPr lang="uk-UA" sz="4400" b="1" dirty="0" smtClean="0">
                <a:solidFill>
                  <a:srgbClr val="00B050"/>
                </a:solidFill>
              </a:rPr>
              <a:t>дати письмову відповідь на питання :</a:t>
            </a:r>
          </a:p>
          <a:p>
            <a:pPr marL="0" indent="0" algn="just">
              <a:buNone/>
            </a:pPr>
            <a:r>
              <a:rPr lang="uk-UA" sz="4400" dirty="0" smtClean="0"/>
              <a:t>    </a:t>
            </a:r>
            <a:r>
              <a:rPr lang="uk-UA" sz="4400" b="1" dirty="0" smtClean="0">
                <a:solidFill>
                  <a:srgbClr val="002060"/>
                </a:solidFill>
              </a:rPr>
              <a:t>Знайдіть на карті та запишіть</a:t>
            </a:r>
          </a:p>
          <a:p>
            <a:pPr marL="0" indent="0" algn="just">
              <a:buNone/>
            </a:pPr>
            <a:r>
              <a:rPr lang="uk-UA" sz="4400" b="1" dirty="0" smtClean="0">
                <a:solidFill>
                  <a:srgbClr val="002060"/>
                </a:solidFill>
              </a:rPr>
              <a:t> а) світові міста Азії; </a:t>
            </a:r>
          </a:p>
          <a:p>
            <a:pPr marL="0" indent="0" algn="just">
              <a:buNone/>
            </a:pPr>
            <a:r>
              <a:rPr lang="uk-UA" sz="4400" b="1" dirty="0" smtClean="0">
                <a:solidFill>
                  <a:srgbClr val="002060"/>
                </a:solidFill>
              </a:rPr>
              <a:t> б) найбільші фінансові та освітні центри;</a:t>
            </a:r>
          </a:p>
          <a:p>
            <a:pPr marL="0" indent="0" algn="just">
              <a:buNone/>
            </a:pPr>
            <a:r>
              <a:rPr lang="uk-UA" sz="4400" b="1" dirty="0" smtClean="0">
                <a:solidFill>
                  <a:srgbClr val="002060"/>
                </a:solidFill>
              </a:rPr>
              <a:t> в) найбільші морські порти та аеропорти регіону</a:t>
            </a:r>
            <a:endParaRPr lang="uk-UA" sz="4400" b="1" dirty="0">
              <a:solidFill>
                <a:srgbClr val="002060"/>
              </a:solidFill>
            </a:endParaRPr>
          </a:p>
        </p:txBody>
      </p:sp>
    </p:spTree>
    <p:extLst>
      <p:ext uri="{BB962C8B-B14F-4D97-AF65-F5344CB8AC3E}">
        <p14:creationId xmlns:p14="http://schemas.microsoft.com/office/powerpoint/2010/main" val="1506883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236336"/>
            <a:ext cx="10515600" cy="1325563"/>
          </a:xfrm>
        </p:spPr>
        <p:txBody>
          <a:bodyPr>
            <a:normAutofit fontScale="90000"/>
          </a:bodyPr>
          <a:lstStyle/>
          <a:p>
            <a:pPr algn="ctr"/>
            <a:r>
              <a:rPr lang="ru-RU" b="1" dirty="0" err="1" smtClean="0">
                <a:solidFill>
                  <a:srgbClr val="0070C0"/>
                </a:solidFill>
              </a:rPr>
              <a:t>Регіон</a:t>
            </a:r>
            <a:r>
              <a:rPr lang="ru-RU" b="1" dirty="0" smtClean="0">
                <a:solidFill>
                  <a:srgbClr val="0070C0"/>
                </a:solidFill>
              </a:rPr>
              <a:t> </a:t>
            </a:r>
            <a:r>
              <a:rPr lang="ru-RU" b="1" dirty="0" err="1" smtClean="0">
                <a:solidFill>
                  <a:srgbClr val="0070C0"/>
                </a:solidFill>
              </a:rPr>
              <a:t>Азія</a:t>
            </a:r>
            <a:r>
              <a:rPr lang="ru-RU" b="1" dirty="0" smtClean="0">
                <a:solidFill>
                  <a:srgbClr val="0070C0"/>
                </a:solidFill>
              </a:rPr>
              <a:t> (за </a:t>
            </a:r>
            <a:r>
              <a:rPr lang="ru-RU" b="1" dirty="0" err="1" smtClean="0">
                <a:solidFill>
                  <a:srgbClr val="0070C0"/>
                </a:solidFill>
              </a:rPr>
              <a:t>геосхемою</a:t>
            </a:r>
            <a:r>
              <a:rPr lang="ru-RU" b="1" dirty="0" smtClean="0">
                <a:solidFill>
                  <a:srgbClr val="0070C0"/>
                </a:solidFill>
              </a:rPr>
              <a:t> ООН) є другим за </a:t>
            </a:r>
            <a:r>
              <a:rPr lang="ru-RU" b="1" dirty="0" err="1" smtClean="0">
                <a:solidFill>
                  <a:srgbClr val="0070C0"/>
                </a:solidFill>
              </a:rPr>
              <a:t>площею</a:t>
            </a:r>
            <a:r>
              <a:rPr lang="ru-RU" b="1" dirty="0" smtClean="0">
                <a:solidFill>
                  <a:srgbClr val="0070C0"/>
                </a:solidFill>
              </a:rPr>
              <a:t> (</a:t>
            </a:r>
            <a:r>
              <a:rPr lang="ru-RU" b="1" dirty="0" err="1" smtClean="0">
                <a:solidFill>
                  <a:srgbClr val="0070C0"/>
                </a:solidFill>
              </a:rPr>
              <a:t>після</a:t>
            </a:r>
            <a:r>
              <a:rPr lang="ru-RU" b="1" dirty="0" smtClean="0">
                <a:solidFill>
                  <a:srgbClr val="0070C0"/>
                </a:solidFill>
              </a:rPr>
              <a:t> Америки) та першим за </a:t>
            </a:r>
            <a:r>
              <a:rPr lang="ru-RU" b="1" dirty="0" err="1" smtClean="0">
                <a:solidFill>
                  <a:srgbClr val="0070C0"/>
                </a:solidFill>
              </a:rPr>
              <a:t>кількістю</a:t>
            </a:r>
            <a:r>
              <a:rPr lang="ru-RU" b="1" dirty="0" smtClean="0">
                <a:solidFill>
                  <a:srgbClr val="0070C0"/>
                </a:solidFill>
              </a:rPr>
              <a:t> </a:t>
            </a:r>
            <a:r>
              <a:rPr lang="ru-RU" b="1" dirty="0" err="1" smtClean="0">
                <a:solidFill>
                  <a:srgbClr val="0070C0"/>
                </a:solidFill>
              </a:rPr>
              <a:t>населення</a:t>
            </a:r>
            <a:r>
              <a:rPr lang="ru-RU" b="1" dirty="0" smtClean="0">
                <a:solidFill>
                  <a:srgbClr val="0070C0"/>
                </a:solidFill>
              </a:rPr>
              <a:t> </a:t>
            </a:r>
            <a:r>
              <a:rPr lang="ru-RU" b="1" dirty="0" err="1" smtClean="0">
                <a:solidFill>
                  <a:srgbClr val="0070C0"/>
                </a:solidFill>
              </a:rPr>
              <a:t>регіоном</a:t>
            </a:r>
            <a:r>
              <a:rPr lang="ru-RU" b="1" dirty="0" smtClean="0">
                <a:solidFill>
                  <a:srgbClr val="0070C0"/>
                </a:solidFill>
              </a:rPr>
              <a:t> </a:t>
            </a:r>
            <a:r>
              <a:rPr lang="ru-RU" b="1" dirty="0" err="1" smtClean="0">
                <a:solidFill>
                  <a:srgbClr val="0070C0"/>
                </a:solidFill>
              </a:rPr>
              <a:t>світу</a:t>
            </a:r>
            <a:endParaRPr lang="uk-UA" b="1" dirty="0">
              <a:solidFill>
                <a:srgbClr val="0070C0"/>
              </a:solidFill>
            </a:endParaRPr>
          </a:p>
        </p:txBody>
      </p:sp>
      <p:pic>
        <p:nvPicPr>
          <p:cNvPr id="4" name="Рисунок 3"/>
          <p:cNvPicPr>
            <a:picLocks noChangeAspect="1"/>
          </p:cNvPicPr>
          <p:nvPr/>
        </p:nvPicPr>
        <p:blipFill>
          <a:blip r:embed="rId2"/>
          <a:stretch>
            <a:fillRect/>
          </a:stretch>
        </p:blipFill>
        <p:spPr>
          <a:xfrm>
            <a:off x="444374" y="2150772"/>
            <a:ext cx="11303252" cy="3812146"/>
          </a:xfrm>
          <a:prstGeom prst="rect">
            <a:avLst/>
          </a:prstGeom>
        </p:spPr>
      </p:pic>
    </p:spTree>
    <p:extLst>
      <p:ext uri="{BB962C8B-B14F-4D97-AF65-F5344CB8AC3E}">
        <p14:creationId xmlns:p14="http://schemas.microsoft.com/office/powerpoint/2010/main" val="2994987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3031" y="141669"/>
            <a:ext cx="11977352" cy="1549020"/>
          </a:xfrm>
        </p:spPr>
        <p:txBody>
          <a:bodyPr>
            <a:noAutofit/>
          </a:bodyPr>
          <a:lstStyle/>
          <a:p>
            <a:pPr algn="ctr"/>
            <a:r>
              <a:rPr lang="uk-UA" b="1" dirty="0" smtClean="0">
                <a:solidFill>
                  <a:schemeClr val="accent5">
                    <a:lumMod val="75000"/>
                  </a:schemeClr>
                </a:solidFill>
              </a:rPr>
              <a:t>За виробництвом </a:t>
            </a:r>
            <a:r>
              <a:rPr lang="uk-UA" b="1" dirty="0" smtClean="0">
                <a:solidFill>
                  <a:srgbClr val="C00000"/>
                </a:solidFill>
              </a:rPr>
              <a:t>ВВП</a:t>
            </a:r>
            <a:r>
              <a:rPr lang="uk-UA" b="1" dirty="0" smtClean="0">
                <a:solidFill>
                  <a:schemeClr val="accent5">
                    <a:lumMod val="75000"/>
                  </a:schemeClr>
                </a:solidFill>
              </a:rPr>
              <a:t> та темпами економічного</a:t>
            </a:r>
            <a:br>
              <a:rPr lang="uk-UA" b="1" dirty="0" smtClean="0">
                <a:solidFill>
                  <a:schemeClr val="accent5">
                    <a:lumMod val="75000"/>
                  </a:schemeClr>
                </a:solidFill>
              </a:rPr>
            </a:br>
            <a:r>
              <a:rPr lang="uk-UA" b="1" dirty="0" smtClean="0">
                <a:solidFill>
                  <a:schemeClr val="accent5">
                    <a:lumMod val="75000"/>
                  </a:schemeClr>
                </a:solidFill>
              </a:rPr>
              <a:t>зростання Азія є світовим лідером </a:t>
            </a:r>
            <a:endParaRPr lang="uk-UA" b="1" dirty="0">
              <a:solidFill>
                <a:schemeClr val="accent5">
                  <a:lumMod val="75000"/>
                </a:schemeClr>
              </a:solidFill>
            </a:endParaRPr>
          </a:p>
        </p:txBody>
      </p:sp>
      <p:pic>
        <p:nvPicPr>
          <p:cNvPr id="5" name="Місце для вмісту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37256" y="1506829"/>
            <a:ext cx="9517488" cy="5167315"/>
          </a:xfrm>
        </p:spPr>
      </p:pic>
    </p:spTree>
    <p:extLst>
      <p:ext uri="{BB962C8B-B14F-4D97-AF65-F5344CB8AC3E}">
        <p14:creationId xmlns:p14="http://schemas.microsoft.com/office/powerpoint/2010/main" val="579196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6367" y="648461"/>
            <a:ext cx="11668259" cy="1325563"/>
          </a:xfrm>
        </p:spPr>
        <p:txBody>
          <a:bodyPr>
            <a:normAutofit fontScale="90000"/>
          </a:bodyPr>
          <a:lstStyle/>
          <a:p>
            <a:pPr algn="ctr"/>
            <a:r>
              <a:rPr lang="uk-UA" b="1" dirty="0" smtClean="0"/>
              <a:t>Значну роль у світі відіграють </a:t>
            </a:r>
            <a:r>
              <a:rPr lang="uk-UA" b="1" dirty="0" smtClean="0">
                <a:solidFill>
                  <a:srgbClr val="00B0F0"/>
                </a:solidFill>
              </a:rPr>
              <a:t>нові індустріальні країни </a:t>
            </a:r>
            <a:r>
              <a:rPr lang="uk-UA" b="1" dirty="0" smtClean="0"/>
              <a:t>Азії, насамперед </a:t>
            </a:r>
            <a:r>
              <a:rPr lang="uk-UA" b="1" dirty="0" smtClean="0">
                <a:solidFill>
                  <a:srgbClr val="C00000"/>
                </a:solidFill>
              </a:rPr>
              <a:t>«азіатські тигри» </a:t>
            </a:r>
            <a:r>
              <a:rPr lang="uk-UA" b="1" dirty="0" smtClean="0"/>
              <a:t>(«далекосхідні дракони») — </a:t>
            </a:r>
            <a:r>
              <a:rPr lang="uk-UA" b="1" dirty="0" smtClean="0">
                <a:solidFill>
                  <a:srgbClr val="00B0F0"/>
                </a:solidFill>
              </a:rPr>
              <a:t>Південна Корея</a:t>
            </a:r>
            <a:r>
              <a:rPr lang="uk-UA" b="1" dirty="0"/>
              <a:t>,</a:t>
            </a:r>
            <a:r>
              <a:rPr lang="uk-UA" b="1" dirty="0" smtClean="0"/>
              <a:t> </a:t>
            </a:r>
            <a:r>
              <a:rPr lang="uk-UA" b="1" dirty="0" smtClean="0">
                <a:solidFill>
                  <a:srgbClr val="00B050"/>
                </a:solidFill>
              </a:rPr>
              <a:t>Тайвань</a:t>
            </a:r>
            <a:r>
              <a:rPr lang="uk-UA" b="1" dirty="0" smtClean="0"/>
              <a:t>, </a:t>
            </a:r>
            <a:r>
              <a:rPr lang="uk-UA" b="1" dirty="0" err="1" smtClean="0">
                <a:solidFill>
                  <a:schemeClr val="accent2">
                    <a:lumMod val="50000"/>
                  </a:schemeClr>
                </a:solidFill>
              </a:rPr>
              <a:t>Сингапур</a:t>
            </a:r>
            <a:endParaRPr lang="uk-UA" b="1" dirty="0">
              <a:solidFill>
                <a:schemeClr val="accent2">
                  <a:lumMod val="50000"/>
                </a:schemeClr>
              </a:solidFill>
            </a:endParaRPr>
          </a:p>
        </p:txBody>
      </p:sp>
      <p:pic>
        <p:nvPicPr>
          <p:cNvPr id="4" name="Рисунок 3"/>
          <p:cNvPicPr>
            <a:picLocks noChangeAspect="1"/>
          </p:cNvPicPr>
          <p:nvPr/>
        </p:nvPicPr>
        <p:blipFill>
          <a:blip r:embed="rId2"/>
          <a:stretch>
            <a:fillRect/>
          </a:stretch>
        </p:blipFill>
        <p:spPr>
          <a:xfrm>
            <a:off x="1306378" y="2284803"/>
            <a:ext cx="4914118" cy="3270122"/>
          </a:xfrm>
          <a:prstGeom prst="rect">
            <a:avLst/>
          </a:prstGeom>
          <a:effectLst>
            <a:glow rad="127000">
              <a:schemeClr val="bg1">
                <a:lumMod val="95000"/>
              </a:schemeClr>
            </a:glow>
          </a:effectLst>
        </p:spPr>
      </p:pic>
      <p:pic>
        <p:nvPicPr>
          <p:cNvPr id="5" name="Рисунок 4"/>
          <p:cNvPicPr>
            <a:picLocks noChangeAspect="1"/>
          </p:cNvPicPr>
          <p:nvPr/>
        </p:nvPicPr>
        <p:blipFill>
          <a:blip r:embed="rId3"/>
          <a:stretch>
            <a:fillRect/>
          </a:stretch>
        </p:blipFill>
        <p:spPr>
          <a:xfrm>
            <a:off x="7859295" y="2247659"/>
            <a:ext cx="3638160" cy="1743075"/>
          </a:xfrm>
          <a:prstGeom prst="rect">
            <a:avLst/>
          </a:prstGeom>
          <a:effectLst>
            <a:glow rad="127000">
              <a:schemeClr val="bg1">
                <a:lumMod val="95000"/>
              </a:schemeClr>
            </a:glow>
          </a:effectLst>
        </p:spPr>
      </p:pic>
      <p:pic>
        <p:nvPicPr>
          <p:cNvPr id="6" name="Рисунок 5"/>
          <p:cNvPicPr>
            <a:picLocks noChangeAspect="1"/>
          </p:cNvPicPr>
          <p:nvPr/>
        </p:nvPicPr>
        <p:blipFill>
          <a:blip r:embed="rId4"/>
          <a:stretch>
            <a:fillRect/>
          </a:stretch>
        </p:blipFill>
        <p:spPr>
          <a:xfrm>
            <a:off x="7709394" y="4264370"/>
            <a:ext cx="3937963" cy="2381129"/>
          </a:xfrm>
          <a:prstGeom prst="rect">
            <a:avLst/>
          </a:prstGeom>
          <a:effectLst>
            <a:glow rad="127000">
              <a:schemeClr val="bg1">
                <a:lumMod val="95000"/>
              </a:schemeClr>
            </a:glow>
          </a:effectLst>
        </p:spPr>
      </p:pic>
      <p:sp>
        <p:nvSpPr>
          <p:cNvPr id="7" name="Прямокутник 6"/>
          <p:cNvSpPr/>
          <p:nvPr/>
        </p:nvSpPr>
        <p:spPr>
          <a:xfrm>
            <a:off x="214068" y="5641195"/>
            <a:ext cx="7300454" cy="1200329"/>
          </a:xfrm>
          <a:prstGeom prst="rect">
            <a:avLst/>
          </a:prstGeom>
        </p:spPr>
        <p:txBody>
          <a:bodyPr wrap="square">
            <a:spAutoFit/>
          </a:bodyPr>
          <a:lstStyle/>
          <a:p>
            <a:pPr algn="just"/>
            <a:r>
              <a:rPr lang="uk-UA" b="1" dirty="0" smtClean="0"/>
              <a:t>Основу їхніх економічних перетворень складали ринкові реформи й відкрита економіка, переваги інформаційних технологій, освіти, наукоємних виробництв, велика частка державного регулювання, орієнтація на запити світового ринку</a:t>
            </a:r>
            <a:endParaRPr lang="uk-UA" b="1" dirty="0"/>
          </a:p>
        </p:txBody>
      </p:sp>
    </p:spTree>
    <p:extLst>
      <p:ext uri="{BB962C8B-B14F-4D97-AF65-F5344CB8AC3E}">
        <p14:creationId xmlns:p14="http://schemas.microsoft.com/office/powerpoint/2010/main" val="2516165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856" y="0"/>
            <a:ext cx="11752288" cy="1325563"/>
          </a:xfrm>
        </p:spPr>
        <p:txBody>
          <a:bodyPr>
            <a:noAutofit/>
          </a:bodyPr>
          <a:lstStyle/>
          <a:p>
            <a:pPr algn="ctr"/>
            <a:r>
              <a:rPr lang="uk-UA" sz="6000" b="1" dirty="0" smtClean="0"/>
              <a:t>Моделі економічного розвитку Азії</a:t>
            </a:r>
            <a:endParaRPr lang="uk-UA" sz="6000" b="1" dirty="0"/>
          </a:p>
        </p:txBody>
      </p:sp>
      <p:sp>
        <p:nvSpPr>
          <p:cNvPr id="3" name="Місце для вмісту 2"/>
          <p:cNvSpPr>
            <a:spLocks noGrp="1"/>
          </p:cNvSpPr>
          <p:nvPr>
            <p:ph idx="1"/>
          </p:nvPr>
        </p:nvSpPr>
        <p:spPr>
          <a:xfrm>
            <a:off x="219856" y="1019331"/>
            <a:ext cx="11752288" cy="5696262"/>
          </a:xfrm>
        </p:spPr>
        <p:txBody>
          <a:bodyPr>
            <a:normAutofit/>
          </a:bodyPr>
          <a:lstStyle/>
          <a:p>
            <a:pPr algn="just"/>
            <a:r>
              <a:rPr lang="uk-UA" dirty="0" smtClean="0"/>
              <a:t>В Азії сформувалося кілька моделей економічного розвитку країн. </a:t>
            </a:r>
            <a:r>
              <a:rPr lang="uk-UA" b="1" i="1" u="sng" dirty="0" smtClean="0">
                <a:solidFill>
                  <a:schemeClr val="tx2"/>
                </a:solidFill>
              </a:rPr>
              <a:t>Найвідомішою є японська (</a:t>
            </a:r>
            <a:r>
              <a:rPr lang="uk-UA" b="1" i="1" u="sng" dirty="0" err="1" smtClean="0">
                <a:solidFill>
                  <a:schemeClr val="tx2"/>
                </a:solidFill>
              </a:rPr>
              <a:t>східноазійська</a:t>
            </a:r>
            <a:r>
              <a:rPr lang="uk-UA" b="1" i="1" u="sng" dirty="0" smtClean="0">
                <a:solidFill>
                  <a:schemeClr val="tx2"/>
                </a:solidFill>
              </a:rPr>
              <a:t>) модель</a:t>
            </a:r>
            <a:r>
              <a:rPr lang="uk-UA" dirty="0" smtClean="0"/>
              <a:t>. Її економічними засадами є </a:t>
            </a:r>
            <a:r>
              <a:rPr lang="uk-UA" u="sng" dirty="0" smtClean="0"/>
              <a:t>державне регулювання економікою</a:t>
            </a:r>
            <a:r>
              <a:rPr lang="uk-UA" dirty="0" smtClean="0"/>
              <a:t>, </a:t>
            </a:r>
            <a:r>
              <a:rPr lang="uk-UA" u="sng" dirty="0" smtClean="0">
                <a:solidFill>
                  <a:srgbClr val="0070C0"/>
                </a:solidFill>
              </a:rPr>
              <a:t>експортна </a:t>
            </a:r>
            <a:r>
              <a:rPr lang="uk-UA" dirty="0" smtClean="0"/>
              <a:t>орієнтація, широке </a:t>
            </a:r>
            <a:r>
              <a:rPr lang="uk-UA" u="sng" dirty="0" smtClean="0">
                <a:solidFill>
                  <a:srgbClr val="C00000"/>
                </a:solidFill>
              </a:rPr>
              <a:t>залучення іноземних інвестицій </a:t>
            </a:r>
            <a:r>
              <a:rPr lang="uk-UA" dirty="0" smtClean="0"/>
              <a:t>та впровадження </a:t>
            </a:r>
            <a:r>
              <a:rPr lang="uk-UA" u="sng" dirty="0" smtClean="0">
                <a:solidFill>
                  <a:srgbClr val="00B050"/>
                </a:solidFill>
              </a:rPr>
              <a:t>науково-технічних досягнень</a:t>
            </a:r>
            <a:r>
              <a:rPr lang="uk-UA" dirty="0" smtClean="0"/>
              <a:t>, створення національних монополій для підтримки конкурентоспроможності національної продукції на світовому ринку. У Японії таку модель розвитку економіки запозичили країни Східної та Південно-Східної Азії й швидко досягли значних успіхів</a:t>
            </a:r>
          </a:p>
          <a:p>
            <a:pPr marL="0" indent="0" algn="just">
              <a:buNone/>
            </a:pPr>
            <a:endParaRPr lang="uk-UA" dirty="0" smtClean="0"/>
          </a:p>
        </p:txBody>
      </p:sp>
      <p:pic>
        <p:nvPicPr>
          <p:cNvPr id="4" name="Рисунок 3"/>
          <p:cNvPicPr>
            <a:picLocks noChangeAspect="1"/>
          </p:cNvPicPr>
          <p:nvPr/>
        </p:nvPicPr>
        <p:blipFill>
          <a:blip r:embed="rId2"/>
          <a:stretch>
            <a:fillRect/>
          </a:stretch>
        </p:blipFill>
        <p:spPr>
          <a:xfrm>
            <a:off x="439164" y="4146419"/>
            <a:ext cx="3683130" cy="2450956"/>
          </a:xfrm>
          <a:prstGeom prst="rect">
            <a:avLst/>
          </a:prstGeom>
          <a:effectLst>
            <a:glow rad="127000">
              <a:schemeClr val="bg1">
                <a:lumMod val="95000"/>
              </a:schemeClr>
            </a:glow>
          </a:effectLst>
        </p:spPr>
      </p:pic>
      <p:pic>
        <p:nvPicPr>
          <p:cNvPr id="5" name="Рисунок 4"/>
          <p:cNvPicPr>
            <a:picLocks noChangeAspect="1"/>
          </p:cNvPicPr>
          <p:nvPr/>
        </p:nvPicPr>
        <p:blipFill>
          <a:blip r:embed="rId3"/>
          <a:stretch>
            <a:fillRect/>
          </a:stretch>
        </p:blipFill>
        <p:spPr>
          <a:xfrm>
            <a:off x="8318994" y="4272772"/>
            <a:ext cx="3493256" cy="2324603"/>
          </a:xfrm>
          <a:prstGeom prst="rect">
            <a:avLst/>
          </a:prstGeom>
          <a:effectLst>
            <a:glow rad="127000">
              <a:schemeClr val="bg1">
                <a:lumMod val="95000"/>
              </a:schemeClr>
            </a:glow>
          </a:effectLst>
        </p:spPr>
      </p:pic>
      <p:pic>
        <p:nvPicPr>
          <p:cNvPr id="6" name="Рисунок 5"/>
          <p:cNvPicPr>
            <a:picLocks noChangeAspect="1"/>
          </p:cNvPicPr>
          <p:nvPr/>
        </p:nvPicPr>
        <p:blipFill>
          <a:blip r:embed="rId4"/>
          <a:stretch>
            <a:fillRect/>
          </a:stretch>
        </p:blipFill>
        <p:spPr>
          <a:xfrm>
            <a:off x="4478642" y="4348137"/>
            <a:ext cx="3484004" cy="2173871"/>
          </a:xfrm>
          <a:prstGeom prst="rect">
            <a:avLst/>
          </a:prstGeom>
          <a:effectLst>
            <a:glow rad="127000">
              <a:schemeClr val="bg1">
                <a:lumMod val="95000"/>
              </a:schemeClr>
            </a:glow>
          </a:effectLst>
        </p:spPr>
      </p:pic>
    </p:spTree>
    <p:extLst>
      <p:ext uri="{BB962C8B-B14F-4D97-AF65-F5344CB8AC3E}">
        <p14:creationId xmlns:p14="http://schemas.microsoft.com/office/powerpoint/2010/main" val="1481913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856" y="0"/>
            <a:ext cx="11752288" cy="1325563"/>
          </a:xfrm>
        </p:spPr>
        <p:txBody>
          <a:bodyPr>
            <a:noAutofit/>
          </a:bodyPr>
          <a:lstStyle/>
          <a:p>
            <a:pPr algn="ctr"/>
            <a:r>
              <a:rPr lang="uk-UA" sz="6000" b="1" dirty="0" smtClean="0"/>
              <a:t>Моделі економічного розвитку Азії</a:t>
            </a:r>
            <a:endParaRPr lang="uk-UA" sz="6000" b="1" dirty="0"/>
          </a:p>
        </p:txBody>
      </p:sp>
      <p:sp>
        <p:nvSpPr>
          <p:cNvPr id="3" name="Місце для вмісту 2"/>
          <p:cNvSpPr>
            <a:spLocks noGrp="1"/>
          </p:cNvSpPr>
          <p:nvPr>
            <p:ph idx="1"/>
          </p:nvPr>
        </p:nvSpPr>
        <p:spPr>
          <a:xfrm>
            <a:off x="219856" y="1019331"/>
            <a:ext cx="11752288" cy="5696262"/>
          </a:xfrm>
        </p:spPr>
        <p:txBody>
          <a:bodyPr>
            <a:normAutofit/>
          </a:bodyPr>
          <a:lstStyle/>
          <a:p>
            <a:pPr marL="0" indent="0" algn="just">
              <a:buNone/>
            </a:pPr>
            <a:r>
              <a:rPr lang="uk-UA" b="1" i="1" u="sng" dirty="0" smtClean="0"/>
              <a:t>Китайська модель економічного розвитку  </a:t>
            </a:r>
            <a:r>
              <a:rPr lang="uk-UA" dirty="0" smtClean="0"/>
              <a:t>поєднує ринкові відносини з командно-адміністративними методами планового керування під ідейно-політичним керівництвом комуністичної партії. У країні поліпшуються макроекономічні показники розвитку, темпи зростання економіки є одними з найвищих у світі (до 10 % щорічного приросту ВВП), триває інтеграція країни зі світовим економічним співтовариством, підвищується рівень життя населення.</a:t>
            </a:r>
          </a:p>
          <a:p>
            <a:pPr marL="0" indent="0" algn="just">
              <a:buNone/>
            </a:pPr>
            <a:endParaRPr lang="uk-UA" dirty="0" smtClean="0"/>
          </a:p>
        </p:txBody>
      </p:sp>
      <p:pic>
        <p:nvPicPr>
          <p:cNvPr id="4" name="Рисунок 3"/>
          <p:cNvPicPr>
            <a:picLocks noChangeAspect="1"/>
          </p:cNvPicPr>
          <p:nvPr/>
        </p:nvPicPr>
        <p:blipFill>
          <a:blip r:embed="rId2"/>
          <a:stretch>
            <a:fillRect/>
          </a:stretch>
        </p:blipFill>
        <p:spPr>
          <a:xfrm>
            <a:off x="219856" y="4056479"/>
            <a:ext cx="3662596" cy="2437291"/>
          </a:xfrm>
          <a:prstGeom prst="rect">
            <a:avLst/>
          </a:prstGeom>
          <a:effectLst>
            <a:glow rad="127000">
              <a:schemeClr val="bg1">
                <a:lumMod val="95000"/>
              </a:schemeClr>
            </a:glow>
          </a:effectLst>
        </p:spPr>
      </p:pic>
      <p:pic>
        <p:nvPicPr>
          <p:cNvPr id="5" name="Рисунок 4"/>
          <p:cNvPicPr>
            <a:picLocks noChangeAspect="1"/>
          </p:cNvPicPr>
          <p:nvPr/>
        </p:nvPicPr>
        <p:blipFill>
          <a:blip r:embed="rId3"/>
          <a:stretch>
            <a:fillRect/>
          </a:stretch>
        </p:blipFill>
        <p:spPr>
          <a:xfrm>
            <a:off x="4223556" y="3559216"/>
            <a:ext cx="4665611" cy="2934554"/>
          </a:xfrm>
          <a:prstGeom prst="rect">
            <a:avLst/>
          </a:prstGeom>
          <a:effectLst>
            <a:glow rad="127000">
              <a:schemeClr val="bg1">
                <a:lumMod val="95000"/>
              </a:schemeClr>
            </a:glow>
          </a:effectLst>
        </p:spPr>
      </p:pic>
      <p:pic>
        <p:nvPicPr>
          <p:cNvPr id="6" name="Рисунок 5"/>
          <p:cNvPicPr>
            <a:picLocks noChangeAspect="1"/>
          </p:cNvPicPr>
          <p:nvPr/>
        </p:nvPicPr>
        <p:blipFill>
          <a:blip r:embed="rId4"/>
          <a:stretch>
            <a:fillRect/>
          </a:stretch>
        </p:blipFill>
        <p:spPr>
          <a:xfrm>
            <a:off x="9116205" y="4098175"/>
            <a:ext cx="2628900" cy="2353897"/>
          </a:xfrm>
          <a:prstGeom prst="rect">
            <a:avLst/>
          </a:prstGeom>
          <a:effectLst>
            <a:glow rad="127000">
              <a:schemeClr val="bg1">
                <a:lumMod val="95000"/>
              </a:schemeClr>
            </a:glow>
          </a:effectLst>
        </p:spPr>
      </p:pic>
    </p:spTree>
    <p:extLst>
      <p:ext uri="{BB962C8B-B14F-4D97-AF65-F5344CB8AC3E}">
        <p14:creationId xmlns:p14="http://schemas.microsoft.com/office/powerpoint/2010/main" val="1043195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856" y="0"/>
            <a:ext cx="11752288" cy="1325563"/>
          </a:xfrm>
        </p:spPr>
        <p:txBody>
          <a:bodyPr>
            <a:noAutofit/>
          </a:bodyPr>
          <a:lstStyle/>
          <a:p>
            <a:pPr algn="ctr"/>
            <a:r>
              <a:rPr lang="uk-UA" sz="6000" b="1" dirty="0" smtClean="0"/>
              <a:t>Моделі економічного розвитку Азії</a:t>
            </a:r>
            <a:endParaRPr lang="uk-UA" sz="6000" b="1" dirty="0"/>
          </a:p>
        </p:txBody>
      </p:sp>
      <p:sp>
        <p:nvSpPr>
          <p:cNvPr id="3" name="Місце для вмісту 2"/>
          <p:cNvSpPr>
            <a:spLocks noGrp="1"/>
          </p:cNvSpPr>
          <p:nvPr>
            <p:ph idx="1"/>
          </p:nvPr>
        </p:nvSpPr>
        <p:spPr>
          <a:xfrm>
            <a:off x="219856" y="1019331"/>
            <a:ext cx="11752288" cy="5696262"/>
          </a:xfrm>
        </p:spPr>
        <p:txBody>
          <a:bodyPr>
            <a:normAutofit/>
          </a:bodyPr>
          <a:lstStyle/>
          <a:p>
            <a:pPr marL="0" indent="0" algn="just">
              <a:buNone/>
            </a:pPr>
            <a:r>
              <a:rPr lang="uk-UA" b="1" i="1" dirty="0" err="1" smtClean="0"/>
              <a:t>Південноазійська</a:t>
            </a:r>
            <a:r>
              <a:rPr lang="uk-UA" b="1" i="1" dirty="0" smtClean="0"/>
              <a:t> модель економічного розвитку  </a:t>
            </a:r>
            <a:r>
              <a:rPr lang="uk-UA" dirty="0" smtClean="0"/>
              <a:t>поєднує в собі </a:t>
            </a:r>
            <a:r>
              <a:rPr lang="uk-UA" b="1" dirty="0" smtClean="0">
                <a:solidFill>
                  <a:srgbClr val="0070C0"/>
                </a:solidFill>
              </a:rPr>
              <a:t>напівфеодальні пережитки з модернізацією суспільно-економічного життя </a:t>
            </a:r>
            <a:r>
              <a:rPr lang="uk-UA" dirty="0" smtClean="0"/>
              <a:t>та впровадженням новітніх науково-технічних досягнень у виробництво. Стрімкому економічному зростанню </a:t>
            </a:r>
            <a:r>
              <a:rPr lang="uk-UA" b="1" dirty="0" smtClean="0"/>
              <a:t>перешкоджають</a:t>
            </a:r>
            <a:r>
              <a:rPr lang="uk-UA" dirty="0" smtClean="0"/>
              <a:t> політична нестабільність, релігійно-етнічні та військово-політичні </a:t>
            </a:r>
            <a:r>
              <a:rPr lang="uk-UA" b="1" dirty="0" smtClean="0"/>
              <a:t>конфлікти</a:t>
            </a:r>
            <a:r>
              <a:rPr lang="uk-UA" dirty="0" smtClean="0"/>
              <a:t>, демографічні проблеми</a:t>
            </a:r>
          </a:p>
          <a:p>
            <a:pPr marL="0" indent="0" algn="just">
              <a:buNone/>
            </a:pPr>
            <a:endParaRPr lang="uk-UA" dirty="0" smtClean="0"/>
          </a:p>
        </p:txBody>
      </p:sp>
      <p:pic>
        <p:nvPicPr>
          <p:cNvPr id="4" name="Рисунок 3"/>
          <p:cNvPicPr>
            <a:picLocks noChangeAspect="1"/>
          </p:cNvPicPr>
          <p:nvPr/>
        </p:nvPicPr>
        <p:blipFill>
          <a:blip r:embed="rId2"/>
          <a:stretch>
            <a:fillRect/>
          </a:stretch>
        </p:blipFill>
        <p:spPr>
          <a:xfrm>
            <a:off x="534650" y="3563612"/>
            <a:ext cx="4786859" cy="2948677"/>
          </a:xfrm>
          <a:prstGeom prst="rect">
            <a:avLst/>
          </a:prstGeom>
          <a:effectLst>
            <a:glow rad="127000">
              <a:schemeClr val="bg1">
                <a:lumMod val="95000"/>
              </a:schemeClr>
            </a:glow>
          </a:effectLst>
        </p:spPr>
      </p:pic>
      <p:pic>
        <p:nvPicPr>
          <p:cNvPr id="5" name="Рисунок 4"/>
          <p:cNvPicPr>
            <a:picLocks noChangeAspect="1"/>
          </p:cNvPicPr>
          <p:nvPr/>
        </p:nvPicPr>
        <p:blipFill>
          <a:blip r:embed="rId3"/>
          <a:stretch>
            <a:fillRect/>
          </a:stretch>
        </p:blipFill>
        <p:spPr>
          <a:xfrm>
            <a:off x="6096000" y="3327761"/>
            <a:ext cx="5338334" cy="3184528"/>
          </a:xfrm>
          <a:prstGeom prst="rect">
            <a:avLst/>
          </a:prstGeom>
          <a:effectLst>
            <a:glow rad="127000">
              <a:schemeClr val="bg1">
                <a:lumMod val="95000"/>
              </a:schemeClr>
            </a:glow>
          </a:effectLst>
        </p:spPr>
      </p:pic>
    </p:spTree>
    <p:extLst>
      <p:ext uri="{BB962C8B-B14F-4D97-AF65-F5344CB8AC3E}">
        <p14:creationId xmlns:p14="http://schemas.microsoft.com/office/powerpoint/2010/main" val="3370505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856" y="0"/>
            <a:ext cx="11752288" cy="1325563"/>
          </a:xfrm>
        </p:spPr>
        <p:txBody>
          <a:bodyPr>
            <a:noAutofit/>
          </a:bodyPr>
          <a:lstStyle/>
          <a:p>
            <a:pPr algn="ctr"/>
            <a:r>
              <a:rPr lang="uk-UA" sz="6000" b="1" dirty="0" smtClean="0"/>
              <a:t>Моделі економічного розвитку Азії</a:t>
            </a:r>
            <a:endParaRPr lang="uk-UA" sz="6000" b="1" dirty="0"/>
          </a:p>
        </p:txBody>
      </p:sp>
      <p:sp>
        <p:nvSpPr>
          <p:cNvPr id="3" name="Місце для вмісту 2"/>
          <p:cNvSpPr>
            <a:spLocks noGrp="1"/>
          </p:cNvSpPr>
          <p:nvPr>
            <p:ph idx="1"/>
          </p:nvPr>
        </p:nvSpPr>
        <p:spPr>
          <a:xfrm>
            <a:off x="219856" y="1019331"/>
            <a:ext cx="11752288" cy="5696262"/>
          </a:xfrm>
        </p:spPr>
        <p:txBody>
          <a:bodyPr>
            <a:normAutofit/>
          </a:bodyPr>
          <a:lstStyle/>
          <a:p>
            <a:pPr marL="0" indent="0" algn="just">
              <a:buNone/>
            </a:pPr>
            <a:r>
              <a:rPr lang="uk-UA" b="1" i="1" u="sng" dirty="0" smtClean="0"/>
              <a:t>Економічна модель близькосхідних країн</a:t>
            </a:r>
            <a:r>
              <a:rPr lang="uk-UA" dirty="0" smtClean="0"/>
              <a:t>, що </a:t>
            </a:r>
            <a:r>
              <a:rPr lang="uk-UA" u="sng" dirty="0" smtClean="0">
                <a:solidFill>
                  <a:srgbClr val="0070C0"/>
                </a:solidFill>
              </a:rPr>
              <a:t>експортують нафту </a:t>
            </a:r>
            <a:r>
              <a:rPr lang="uk-UA" dirty="0" smtClean="0"/>
              <a:t>пов’язана з використанням достатнього й навіть надлишкового капіталу, отриманого від експорту нафти для різних потреб. Валютні надходження дали змогу не лише ускладнити вузьку сировинну спеціалізацію країн, а й закупати продовольство, забезпечити фінансування енергетики, аграрного сектору, сфери послуг, інфраструктури. В економіку країн широко залучаються </a:t>
            </a:r>
            <a:r>
              <a:rPr lang="uk-UA" u="sng" dirty="0" smtClean="0">
                <a:solidFill>
                  <a:srgbClr val="00B050"/>
                </a:solidFill>
              </a:rPr>
              <a:t>зарубіжний капітал та іноземна робоча сила</a:t>
            </a:r>
            <a:r>
              <a:rPr lang="uk-UA" dirty="0" smtClean="0"/>
              <a:t>.</a:t>
            </a:r>
          </a:p>
          <a:p>
            <a:pPr marL="0" indent="0" algn="just">
              <a:buNone/>
            </a:pPr>
            <a:endParaRPr lang="uk-UA" dirty="0" smtClean="0"/>
          </a:p>
        </p:txBody>
      </p:sp>
      <p:pic>
        <p:nvPicPr>
          <p:cNvPr id="4" name="Рисунок 3"/>
          <p:cNvPicPr>
            <a:picLocks noChangeAspect="1"/>
          </p:cNvPicPr>
          <p:nvPr/>
        </p:nvPicPr>
        <p:blipFill>
          <a:blip r:embed="rId2"/>
          <a:stretch>
            <a:fillRect/>
          </a:stretch>
        </p:blipFill>
        <p:spPr>
          <a:xfrm>
            <a:off x="6797961" y="3867462"/>
            <a:ext cx="5030835" cy="2653806"/>
          </a:xfrm>
          <a:prstGeom prst="rect">
            <a:avLst/>
          </a:prstGeom>
          <a:effectLst>
            <a:glow rad="127000">
              <a:schemeClr val="bg1">
                <a:lumMod val="95000"/>
              </a:schemeClr>
            </a:glow>
          </a:effectLst>
        </p:spPr>
      </p:pic>
      <p:pic>
        <p:nvPicPr>
          <p:cNvPr id="5" name="Рисунок 4"/>
          <p:cNvPicPr>
            <a:picLocks noChangeAspect="1"/>
          </p:cNvPicPr>
          <p:nvPr/>
        </p:nvPicPr>
        <p:blipFill>
          <a:blip r:embed="rId3"/>
          <a:stretch>
            <a:fillRect/>
          </a:stretch>
        </p:blipFill>
        <p:spPr>
          <a:xfrm>
            <a:off x="839449" y="3867462"/>
            <a:ext cx="4876800" cy="2653806"/>
          </a:xfrm>
          <a:prstGeom prst="rect">
            <a:avLst/>
          </a:prstGeom>
          <a:effectLst>
            <a:glow rad="127000">
              <a:schemeClr val="bg1">
                <a:lumMod val="95000"/>
              </a:schemeClr>
            </a:glow>
          </a:effectLst>
        </p:spPr>
      </p:pic>
    </p:spTree>
    <p:extLst>
      <p:ext uri="{BB962C8B-B14F-4D97-AF65-F5344CB8AC3E}">
        <p14:creationId xmlns:p14="http://schemas.microsoft.com/office/powerpoint/2010/main" val="3941549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856" y="0"/>
            <a:ext cx="11752288" cy="1325563"/>
          </a:xfrm>
        </p:spPr>
        <p:txBody>
          <a:bodyPr>
            <a:noAutofit/>
          </a:bodyPr>
          <a:lstStyle/>
          <a:p>
            <a:pPr algn="ctr"/>
            <a:r>
              <a:rPr lang="uk-UA" sz="6000" b="1" dirty="0" smtClean="0"/>
              <a:t>Моделі економічного розвитку Азії</a:t>
            </a:r>
            <a:endParaRPr lang="uk-UA" sz="6000" b="1" dirty="0"/>
          </a:p>
        </p:txBody>
      </p:sp>
      <p:sp>
        <p:nvSpPr>
          <p:cNvPr id="3" name="Місце для вмісту 2"/>
          <p:cNvSpPr>
            <a:spLocks noGrp="1"/>
          </p:cNvSpPr>
          <p:nvPr>
            <p:ph idx="1"/>
          </p:nvPr>
        </p:nvSpPr>
        <p:spPr>
          <a:xfrm>
            <a:off x="219856" y="1019331"/>
            <a:ext cx="11752288" cy="5696262"/>
          </a:xfrm>
        </p:spPr>
        <p:txBody>
          <a:bodyPr>
            <a:normAutofit/>
          </a:bodyPr>
          <a:lstStyle/>
          <a:p>
            <a:pPr marL="0" indent="0" algn="just">
              <a:buNone/>
            </a:pPr>
            <a:r>
              <a:rPr lang="uk-UA" b="1" i="1" u="sng" dirty="0" smtClean="0"/>
              <a:t>Турецька модель економічного розвитку </a:t>
            </a:r>
            <a:r>
              <a:rPr lang="uk-UA" dirty="0" smtClean="0"/>
              <a:t>пов’язана з певним орієнтуванням на Європу. Економічні успіхи країни ґрунтуються на вдалому ЕГП, наявності трудових ресурсів, ліберальній економіці, залученні іноземних інвестицій, гнучкій зовнішньоекономічній стратегії уряду та відносній демократизації суспільства за збереження основних ісламських цінностей </a:t>
            </a:r>
          </a:p>
          <a:p>
            <a:pPr algn="just"/>
            <a:endParaRPr lang="uk-UA" dirty="0" smtClean="0"/>
          </a:p>
          <a:p>
            <a:pPr marL="0" indent="0" algn="just">
              <a:buNone/>
            </a:pPr>
            <a:endParaRPr lang="uk-UA" dirty="0"/>
          </a:p>
        </p:txBody>
      </p:sp>
      <p:pic>
        <p:nvPicPr>
          <p:cNvPr id="4" name="Рисунок 3"/>
          <p:cNvPicPr>
            <a:picLocks noChangeAspect="1"/>
          </p:cNvPicPr>
          <p:nvPr/>
        </p:nvPicPr>
        <p:blipFill>
          <a:blip r:embed="rId2"/>
          <a:stretch>
            <a:fillRect/>
          </a:stretch>
        </p:blipFill>
        <p:spPr>
          <a:xfrm>
            <a:off x="219856" y="3048433"/>
            <a:ext cx="5581337" cy="3667160"/>
          </a:xfrm>
          <a:prstGeom prst="rect">
            <a:avLst/>
          </a:prstGeom>
          <a:effectLst>
            <a:glow rad="127000">
              <a:schemeClr val="bg1">
                <a:lumMod val="95000"/>
              </a:schemeClr>
            </a:glow>
          </a:effectLst>
        </p:spPr>
      </p:pic>
      <p:pic>
        <p:nvPicPr>
          <p:cNvPr id="5" name="Рисунок 4"/>
          <p:cNvPicPr>
            <a:picLocks noChangeAspect="1"/>
          </p:cNvPicPr>
          <p:nvPr/>
        </p:nvPicPr>
        <p:blipFill>
          <a:blip r:embed="rId3"/>
          <a:stretch>
            <a:fillRect/>
          </a:stretch>
        </p:blipFill>
        <p:spPr>
          <a:xfrm>
            <a:off x="6273696" y="3267856"/>
            <a:ext cx="5503576" cy="3544515"/>
          </a:xfrm>
          <a:prstGeom prst="rect">
            <a:avLst/>
          </a:prstGeom>
          <a:effectLst>
            <a:glow rad="127000">
              <a:schemeClr val="bg1">
                <a:lumMod val="95000"/>
              </a:schemeClr>
            </a:glow>
          </a:effectLst>
        </p:spPr>
      </p:pic>
    </p:spTree>
    <p:extLst>
      <p:ext uri="{BB962C8B-B14F-4D97-AF65-F5344CB8AC3E}">
        <p14:creationId xmlns:p14="http://schemas.microsoft.com/office/powerpoint/2010/main" val="1328436026"/>
      </p:ext>
    </p:extLst>
  </p:cSld>
  <p:clrMapOvr>
    <a:masterClrMapping/>
  </p:clrMapOvr>
</p:sld>
</file>

<file path=ppt/theme/theme1.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TotalTime>
  <Words>929</Words>
  <Application>Microsoft Office PowerPoint</Application>
  <PresentationFormat>Широкий екран</PresentationFormat>
  <Paragraphs>57</Paragraphs>
  <Slides>17</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17</vt:i4>
      </vt:variant>
    </vt:vector>
  </HeadingPairs>
  <TitlesOfParts>
    <vt:vector size="22" baseType="lpstr">
      <vt:lpstr>Arial</vt:lpstr>
      <vt:lpstr>Arno Pro Light Display</vt:lpstr>
      <vt:lpstr>Calibri</vt:lpstr>
      <vt:lpstr>Calibri Light</vt:lpstr>
      <vt:lpstr>Тема Office</vt:lpstr>
      <vt:lpstr>Первинний і вторинний сектор економіки Азії. Основні промислові райони регіону. Третинний сектор економіки </vt:lpstr>
      <vt:lpstr>Регіон Азія (за геосхемою ООН) є другим за площею (після Америки) та першим за кількістю населення регіоном світу</vt:lpstr>
      <vt:lpstr>За виробництвом ВВП та темпами економічного зростання Азія є світовим лідером </vt:lpstr>
      <vt:lpstr>Значну роль у світі відіграють нові індустріальні країни Азії, насамперед «азіатські тигри» («далекосхідні дракони») — Південна Корея, Тайвань, Сингапур</vt:lpstr>
      <vt:lpstr>Моделі економічного розвитку Азії</vt:lpstr>
      <vt:lpstr>Моделі економічного розвитку Азії</vt:lpstr>
      <vt:lpstr>Моделі економічного розвитку Азії</vt:lpstr>
      <vt:lpstr>Моделі економічного розвитку Азії</vt:lpstr>
      <vt:lpstr>Моделі економічного розвитку Азії</vt:lpstr>
      <vt:lpstr>Моделі економічного розвитку Азії</vt:lpstr>
      <vt:lpstr>Первинний сектор економіки</vt:lpstr>
      <vt:lpstr>Основні показники первинного сектору </vt:lpstr>
      <vt:lpstr>найпотужніші промислові райони обробної промисловості Азії:</vt:lpstr>
      <vt:lpstr>Вторинний сектор економіки</vt:lpstr>
      <vt:lpstr>Третинний сектор економіки</vt:lpstr>
      <vt:lpstr>ВИСНОВКИ</vt:lpstr>
      <vt:lpstr>Домашнє завдання</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Первинний і вторинний сектор економіки. Основні промислові райони регіону. Третинний сектор економіки.</dc:title>
  <dc:creator>Закликовська А.В.</dc:creator>
  <cp:lastModifiedBy>Закликовська А.В.</cp:lastModifiedBy>
  <cp:revision>30</cp:revision>
  <dcterms:created xsi:type="dcterms:W3CDTF">2020-12-02T17:39:12Z</dcterms:created>
  <dcterms:modified xsi:type="dcterms:W3CDTF">2021-08-23T15:05:14Z</dcterms:modified>
</cp:coreProperties>
</file>