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62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61ABEA1-B2D2-47CC-A11F-04B9F5BA009E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FFC853A-613D-4E83-94E4-CC42F6B0EF84}" type="slidenum">
              <a:rPr lang="ru-RU" smtClean="0"/>
              <a:t>‹№›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Що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вивчає</a:t>
            </a:r>
            <a:r>
              <a:rPr lang="ru-RU" b="1" dirty="0" smtClean="0">
                <a:solidFill>
                  <a:srgbClr val="C00000"/>
                </a:solidFill>
              </a:rPr>
              <a:t> курс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«</a:t>
            </a:r>
            <a:r>
              <a:rPr lang="ru-RU" b="1" dirty="0" err="1" smtClean="0">
                <a:solidFill>
                  <a:srgbClr val="C00000"/>
                </a:solidFill>
              </a:rPr>
              <a:t>Географія</a:t>
            </a:r>
            <a:r>
              <a:rPr lang="ru-RU" b="1" dirty="0" smtClean="0">
                <a:solidFill>
                  <a:srgbClr val="C00000"/>
                </a:solidFill>
              </a:rPr>
              <a:t>: </a:t>
            </a:r>
            <a:r>
              <a:rPr lang="ru-RU" b="1" dirty="0" err="1" smtClean="0">
                <a:solidFill>
                  <a:srgbClr val="C00000"/>
                </a:solidFill>
              </a:rPr>
              <a:t>регіони</a:t>
            </a:r>
            <a:r>
              <a:rPr lang="ru-RU" b="1" dirty="0" smtClean="0">
                <a:solidFill>
                  <a:srgbClr val="C00000"/>
                </a:solidFill>
              </a:rPr>
              <a:t> і </a:t>
            </a:r>
            <a:r>
              <a:rPr lang="ru-RU" b="1" dirty="0" err="1" smtClean="0">
                <a:solidFill>
                  <a:srgbClr val="C00000"/>
                </a:solidFill>
              </a:rPr>
              <a:t>країни</a:t>
            </a:r>
            <a:r>
              <a:rPr lang="ru-RU" b="1" dirty="0" smtClean="0">
                <a:solidFill>
                  <a:srgbClr val="C00000"/>
                </a:solidFill>
              </a:rPr>
              <a:t>». </a:t>
            </a:r>
            <a:r>
              <a:rPr lang="ru-RU" b="1" dirty="0" err="1" smtClean="0">
                <a:solidFill>
                  <a:srgbClr val="C00000"/>
                </a:solidFill>
              </a:rPr>
              <a:t>Регіони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світу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(за </a:t>
            </a:r>
            <a:r>
              <a:rPr lang="ru-RU" b="1" dirty="0" err="1" smtClean="0">
                <a:solidFill>
                  <a:srgbClr val="C00000"/>
                </a:solidFill>
              </a:rPr>
              <a:t>класифікацією</a:t>
            </a:r>
            <a:r>
              <a:rPr lang="ru-RU" b="1" dirty="0" smtClean="0">
                <a:solidFill>
                  <a:srgbClr val="C00000"/>
                </a:solidFill>
              </a:rPr>
              <a:t> ООН)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688" y="3709020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44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Що вивчає даний курс?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988840"/>
            <a:ext cx="4320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/>
              <a:t>Курс вивчає суспільний розвиток територій та географічних місць у світі  з позицій географічного країнознавства</a:t>
            </a:r>
            <a:endParaRPr lang="ru-RU" sz="36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08920"/>
            <a:ext cx="3332733" cy="3495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28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924944"/>
            <a:ext cx="8496943" cy="3201219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Приділяє</a:t>
            </a:r>
            <a:r>
              <a:rPr lang="ru-RU" sz="3600" dirty="0" smtClean="0"/>
              <a:t> </a:t>
            </a:r>
            <a:r>
              <a:rPr lang="ru-RU" sz="3600" dirty="0" err="1" smtClean="0"/>
              <a:t>увагу</a:t>
            </a:r>
            <a:r>
              <a:rPr lang="ru-RU" sz="3600" dirty="0" smtClean="0"/>
              <a:t> </a:t>
            </a:r>
            <a:r>
              <a:rPr lang="ru-RU" sz="3600" dirty="0" err="1"/>
              <a:t>середовищу</a:t>
            </a:r>
            <a:r>
              <a:rPr lang="ru-RU" sz="3600" dirty="0"/>
              <a:t> для </a:t>
            </a:r>
            <a:r>
              <a:rPr lang="ru-RU" sz="3600" dirty="0" err="1"/>
              <a:t>життя</a:t>
            </a:r>
            <a:r>
              <a:rPr lang="ru-RU" sz="3600" dirty="0"/>
              <a:t> і </a:t>
            </a:r>
            <a:r>
              <a:rPr lang="ru-RU" sz="3600" dirty="0" err="1"/>
              <a:t>діяльності</a:t>
            </a:r>
            <a:r>
              <a:rPr lang="ru-RU" sz="3600" dirty="0"/>
              <a:t> </a:t>
            </a:r>
            <a:r>
              <a:rPr lang="ru-RU" sz="3600" dirty="0" err="1"/>
              <a:t>людини</a:t>
            </a:r>
            <a:r>
              <a:rPr lang="ru-RU" sz="3600" dirty="0"/>
              <a:t>, </a:t>
            </a:r>
            <a:r>
              <a:rPr lang="ru-RU" sz="3600" dirty="0" err="1"/>
              <a:t>особливостям</a:t>
            </a:r>
            <a:r>
              <a:rPr lang="ru-RU" sz="3600" dirty="0"/>
              <a:t>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 smtClean="0"/>
              <a:t>заселення</a:t>
            </a:r>
            <a:r>
              <a:rPr lang="ru-RU" sz="3600" dirty="0" smtClean="0"/>
              <a:t> й </a:t>
            </a:r>
            <a:r>
              <a:rPr lang="ru-RU" sz="3600" dirty="0" err="1"/>
              <a:t>освоєння</a:t>
            </a:r>
            <a:r>
              <a:rPr lang="ru-RU" sz="3600" dirty="0"/>
              <a:t>, </a:t>
            </a:r>
            <a:r>
              <a:rPr lang="ru-RU" sz="3600" dirty="0" err="1"/>
              <a:t>соціальної</a:t>
            </a:r>
            <a:r>
              <a:rPr lang="ru-RU" sz="3600" dirty="0"/>
              <a:t> і </a:t>
            </a:r>
            <a:r>
              <a:rPr lang="ru-RU" sz="3600" dirty="0" err="1"/>
              <a:t>політичної</a:t>
            </a:r>
            <a:r>
              <a:rPr lang="ru-RU" sz="3600" dirty="0"/>
              <a:t> </a:t>
            </a:r>
            <a:r>
              <a:rPr lang="ru-RU" sz="3600" dirty="0" err="1"/>
              <a:t>організації</a:t>
            </a:r>
            <a:r>
              <a:rPr lang="ru-RU" sz="3600" dirty="0"/>
              <a:t> та </a:t>
            </a:r>
            <a:r>
              <a:rPr lang="ru-RU" sz="3600" dirty="0" err="1"/>
              <a:t>економічного</a:t>
            </a:r>
            <a:r>
              <a:rPr lang="ru-RU" sz="3600" dirty="0"/>
              <a:t> </a:t>
            </a:r>
            <a:r>
              <a:rPr lang="ru-RU" sz="3600" dirty="0" err="1"/>
              <a:t>розвитку</a:t>
            </a:r>
            <a:r>
              <a:rPr lang="ru-RU" sz="36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Г</a:t>
            </a:r>
            <a:r>
              <a:rPr lang="ru-RU" b="1" dirty="0" err="1" smtClean="0">
                <a:solidFill>
                  <a:srgbClr val="C00000"/>
                </a:solidFill>
              </a:rPr>
              <a:t>еографічне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країнознавство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42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556792"/>
            <a:ext cx="8208912" cy="2157540"/>
          </a:xfrm>
        </p:spPr>
        <p:txBody>
          <a:bodyPr>
            <a:normAutofit fontScale="92500" lnSpcReduction="10000"/>
          </a:bodyPr>
          <a:lstStyle/>
          <a:p>
            <a:r>
              <a:rPr lang="uk-UA" sz="4000" dirty="0" smtClean="0">
                <a:solidFill>
                  <a:schemeClr val="tx1"/>
                </a:solidFill>
              </a:rPr>
              <a:t>Країни, як основні елементи економічного і політичного життя світу, а також їх регіональні угруповання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Об'єктом дослідження курсу є: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4332"/>
            <a:ext cx="7920880" cy="305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92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1" cy="496855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Основними </a:t>
            </a:r>
            <a:r>
              <a:rPr lang="uk-UA" b="1" dirty="0" err="1" smtClean="0">
                <a:solidFill>
                  <a:srgbClr val="C00000"/>
                </a:solidFill>
              </a:rPr>
              <a:t>макрорегіонами</a:t>
            </a:r>
            <a:r>
              <a:rPr lang="uk-UA" b="1" dirty="0" smtClean="0">
                <a:solidFill>
                  <a:srgbClr val="C00000"/>
                </a:solidFill>
              </a:rPr>
              <a:t> є: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Регіон світу -це ….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88106"/>
            <a:ext cx="8640960" cy="4395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35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2892624"/>
              </p:ext>
            </p:extLst>
          </p:nvPr>
        </p:nvGraphicFramePr>
        <p:xfrm>
          <a:off x="611560" y="2924944"/>
          <a:ext cx="8127355" cy="3528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306726"/>
                <a:gridCol w="1625471"/>
                <a:gridCol w="1625471"/>
                <a:gridCol w="1625471"/>
              </a:tblGrid>
              <a:tr h="41678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Регіон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Площа (млн км 2 )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Населення (</a:t>
                      </a:r>
                      <a:r>
                        <a:rPr lang="uk-UA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млн.осіб</a:t>
                      </a:r>
                      <a:r>
                        <a:rPr lang="uk-UA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678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Увесь світ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149,0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7600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</a:tr>
              <a:tr h="1027687">
                <a:tc>
                  <a:txBody>
                    <a:bodyPr/>
                    <a:lstStyle/>
                    <a:p>
                      <a:r>
                        <a:rPr lang="uk-UA" dirty="0" smtClean="0"/>
                        <a:t>Європа (з європейською </a:t>
                      </a:r>
                      <a:r>
                        <a:rPr lang="uk-UA" dirty="0" err="1" smtClean="0"/>
                        <a:t>част</a:t>
                      </a:r>
                      <a:r>
                        <a:rPr lang="uk-UA" dirty="0" smtClean="0"/>
                        <a:t>. РФ)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741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10%</a:t>
                      </a:r>
                      <a:endParaRPr lang="ru-RU" dirty="0"/>
                    </a:p>
                  </a:txBody>
                  <a:tcPr/>
                </a:tc>
              </a:tr>
              <a:tr h="416784">
                <a:tc>
                  <a:txBody>
                    <a:bodyPr/>
                    <a:lstStyle/>
                    <a:p>
                      <a:r>
                        <a:rPr lang="uk-UA" dirty="0" smtClean="0"/>
                        <a:t>Азія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4463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59%</a:t>
                      </a:r>
                      <a:endParaRPr lang="ru-RU" dirty="0"/>
                    </a:p>
                  </a:txBody>
                  <a:tcPr/>
                </a:tc>
              </a:tr>
              <a:tr h="416784">
                <a:tc>
                  <a:txBody>
                    <a:bodyPr/>
                    <a:lstStyle/>
                    <a:p>
                      <a:r>
                        <a:rPr lang="uk-UA" dirty="0" smtClean="0"/>
                        <a:t>Америка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13%</a:t>
                      </a:r>
                      <a:endParaRPr lang="ru-RU" dirty="0"/>
                    </a:p>
                  </a:txBody>
                  <a:tcPr/>
                </a:tc>
              </a:tr>
              <a:tr h="416784">
                <a:tc>
                  <a:txBody>
                    <a:bodyPr/>
                    <a:lstStyle/>
                    <a:p>
                      <a:r>
                        <a:rPr lang="uk-UA" dirty="0" smtClean="0"/>
                        <a:t>Африка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16%</a:t>
                      </a:r>
                      <a:endParaRPr lang="ru-RU" dirty="0"/>
                    </a:p>
                  </a:txBody>
                  <a:tcPr/>
                </a:tc>
              </a:tr>
              <a:tr h="416784">
                <a:tc>
                  <a:txBody>
                    <a:bodyPr/>
                    <a:lstStyle/>
                    <a:p>
                      <a:r>
                        <a:rPr lang="uk-UA" dirty="0" smtClean="0"/>
                        <a:t>Океанія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0,5%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Площа і населення основних регіонів світу (2017р.)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78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Глобалізація</a:t>
            </a:r>
            <a:r>
              <a:rPr lang="uk-UA" dirty="0" smtClean="0">
                <a:solidFill>
                  <a:srgbClr val="C00000"/>
                </a:solidFill>
              </a:rPr>
              <a:t>- процес всесвітнього об‘єднання і взаємопроникнення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3888432" cy="25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12660"/>
            <a:ext cx="3240360" cy="188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04864"/>
            <a:ext cx="3717032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49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276872"/>
            <a:ext cx="8028880" cy="3849291"/>
          </a:xfrm>
        </p:spPr>
        <p:txBody>
          <a:bodyPr>
            <a:normAutofit/>
          </a:bodyPr>
          <a:lstStyle/>
          <a:p>
            <a:pPr algn="ctr"/>
            <a:r>
              <a:rPr lang="uk-UA" sz="4400" i="1" dirty="0" smtClean="0"/>
              <a:t>Завдання</a:t>
            </a:r>
          </a:p>
          <a:p>
            <a:pPr algn="ctr"/>
            <a:r>
              <a:rPr lang="uk-UA" sz="4400" dirty="0" smtClean="0"/>
              <a:t>Розгляньте які </a:t>
            </a:r>
            <a:r>
              <a:rPr lang="uk-UA" sz="4400" dirty="0" err="1" smtClean="0"/>
              <a:t>субрегіони</a:t>
            </a:r>
            <a:r>
              <a:rPr lang="uk-UA" sz="4400" dirty="0" smtClean="0"/>
              <a:t> входять до </a:t>
            </a:r>
            <a:r>
              <a:rPr lang="uk-UA" sz="4400" dirty="0" err="1" smtClean="0"/>
              <a:t>макрорегіонів</a:t>
            </a:r>
            <a:r>
              <a:rPr lang="uk-UA" sz="4400" dirty="0" smtClean="0"/>
              <a:t>. У якому з них розташована Україна?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Регіони поділяють на </a:t>
            </a:r>
            <a:r>
              <a:rPr lang="uk-UA" b="1" dirty="0" err="1" smtClean="0">
                <a:solidFill>
                  <a:srgbClr val="C00000"/>
                </a:solidFill>
              </a:rPr>
              <a:t>субрегіони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61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92</TotalTime>
  <Words>172</Words>
  <Application>Microsoft Office PowerPoint</Application>
  <PresentationFormat>Екран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1" baseType="lpstr">
      <vt:lpstr>Candara</vt:lpstr>
      <vt:lpstr>Symbol</vt:lpstr>
      <vt:lpstr>Волна</vt:lpstr>
      <vt:lpstr>Що вивчає курс  «Географія: регіони і країни». Регіони світу  (за класифікацією ООН)</vt:lpstr>
      <vt:lpstr>Що вивчає даний курс?</vt:lpstr>
      <vt:lpstr>Географічне країнознавство</vt:lpstr>
      <vt:lpstr>Об'єктом дослідження курсу є:</vt:lpstr>
      <vt:lpstr>Регіон світу -це ….</vt:lpstr>
      <vt:lpstr>Площа і населення основних регіонів світу (2017р.)</vt:lpstr>
      <vt:lpstr>Глобалізація- процес всесвітнього об‘єднання і взаємопроникнення</vt:lpstr>
      <vt:lpstr>Регіони поділяють на субрегіони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Що вивчає курс  «Географія: регіони і країни». Регіони світу  (за класифікацією ООН)</dc:title>
  <dc:creator>Закликовська А.В.</dc:creator>
  <cp:lastModifiedBy>Закликовська А.В.</cp:lastModifiedBy>
  <cp:revision>9</cp:revision>
  <dcterms:created xsi:type="dcterms:W3CDTF">2018-09-02T11:13:11Z</dcterms:created>
  <dcterms:modified xsi:type="dcterms:W3CDTF">2021-08-23T14:57:06Z</dcterms:modified>
</cp:coreProperties>
</file>