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5" r:id="rId2"/>
    <p:sldId id="281" r:id="rId3"/>
    <p:sldId id="283" r:id="rId4"/>
    <p:sldId id="284" r:id="rId5"/>
    <p:sldId id="285" r:id="rId6"/>
    <p:sldId id="291" r:id="rId7"/>
    <p:sldId id="286" r:id="rId8"/>
    <p:sldId id="287" r:id="rId9"/>
    <p:sldId id="288" r:id="rId10"/>
    <p:sldId id="290" r:id="rId11"/>
    <p:sldId id="289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06" autoAdjust="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7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758E881-8F36-4D04-A67C-66AC9B0A17C1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D0F946D-7971-428B-B109-CA916F030DD0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 smtClean="0"/>
              <a:t>Зразки заголовків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7679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Зображення 8" descr="Сонце сходить із-за вкритих травою гір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" y="0"/>
            <a:ext cx="12188699" cy="4799300"/>
          </a:xfrm>
          <a:prstGeom prst="rect">
            <a:avLst/>
          </a:prstGeom>
        </p:spPr>
      </p:pic>
      <p:sp>
        <p:nvSpPr>
          <p:cNvPr id="4" name="Прямокутник 3"/>
          <p:cNvSpPr/>
          <p:nvPr/>
        </p:nvSpPr>
        <p:spPr bwMode="ltGray">
          <a:xfrm>
            <a:off x="-2" y="4754880"/>
            <a:ext cx="12192002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6" name="Прямокутник 5"/>
          <p:cNvSpPr/>
          <p:nvPr/>
        </p:nvSpPr>
        <p:spPr bwMode="white">
          <a:xfrm>
            <a:off x="-127" y="4724400"/>
            <a:ext cx="12188826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523999" y="4800600"/>
            <a:ext cx="9144002" cy="1143000"/>
          </a:xfrm>
        </p:spPr>
        <p:txBody>
          <a:bodyPr rtlCol="0"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Підзаголовок 2"/>
          <p:cNvSpPr>
            <a:spLocks noGrp="1"/>
          </p:cNvSpPr>
          <p:nvPr>
            <p:ph type="subTitle" idx="1"/>
          </p:nvPr>
        </p:nvSpPr>
        <p:spPr>
          <a:xfrm>
            <a:off x="1522413" y="5943600"/>
            <a:ext cx="9144002" cy="7620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uk-UA" noProof="0" smtClean="0"/>
              <a:t>Зразок підзаголовка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Альтернативний 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 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>
          <a:xfrm>
            <a:off x="5362892" y="685800"/>
            <a:ext cx="637032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B46730B-A84A-4A3F-B27E-34B94997B0B6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69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 7"/>
          <p:cNvSpPr/>
          <p:nvPr/>
        </p:nvSpPr>
        <p:spPr bwMode="ltGray">
          <a:xfrm>
            <a:off x="731520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923214" y="2362200"/>
            <a:ext cx="3200400" cy="1993392"/>
          </a:xfrm>
        </p:spPr>
        <p:txBody>
          <a:bodyPr rtlCol="0"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зображення 2" descr="Пустий покажчик місця заповнення для зображення. Клацніть цей покажчик і виберіть зображення, яке потрібно додати"/>
          <p:cNvSpPr>
            <a:spLocks noGrp="1"/>
          </p:cNvSpPr>
          <p:nvPr>
            <p:ph type="pic" idx="1"/>
          </p:nvPr>
        </p:nvSpPr>
        <p:spPr>
          <a:xfrm>
            <a:off x="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 rtlCol="0"/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923214" y="4355592"/>
            <a:ext cx="3200400" cy="1644614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6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26991E-A95B-413F-A365-7B5FD06583B7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B86B0D-45BB-4568-BE6B-9A04C8295A45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/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51821E-B0A4-444C-BB62-A92F86413C1F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B1C19E-0816-403C-8F99-DB1BB82D832E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1"/>
          <p:cNvSpPr/>
          <p:nvPr/>
        </p:nvSpPr>
        <p:spPr bwMode="ltGray">
          <a:xfrm>
            <a:off x="0" y="0"/>
            <a:ext cx="12188826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uk-UA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Прямокутник 2"/>
          <p:cNvSpPr/>
          <p:nvPr/>
        </p:nvSpPr>
        <p:spPr bwMode="white">
          <a:xfrm>
            <a:off x="-1" y="4114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>
              <a:defRPr sz="52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2B15D5-8CC9-4E43-BCD3-A6A22F86ED19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Альтернативний заголовок розділу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>
              <a:defRPr sz="52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28A786AC-7058-4C18-AEB4-7A5578E5BD70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601925-33FC-4245-8554-12FAC11B0E98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0ECE5F2-81AA-4605-B028-6FBA391056AF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170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 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8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дати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34D48D-AC6B-473C-80D9-78B3F46AB144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9" name="Місце для номера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3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CC26CA-E209-4B85-8EEE-D2584DDD6CE8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 1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2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1B70B3A-314B-4218-BFE9-DFC58D4910E6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омера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>
          <a:xfrm>
            <a:off x="4494212" y="685800"/>
            <a:ext cx="7239001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47F32DD-01FB-4F79-AA81-CE458443551C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 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noProof="0" dirty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 dirty="0" smtClean="0"/>
              <a:t>Зразки заголовків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7" name="Прямокутник 3"/>
          <p:cNvSpPr/>
          <p:nvPr/>
        </p:nvSpPr>
        <p:spPr bwMode="ltGray">
          <a:xfrm>
            <a:off x="1587" y="6583680"/>
            <a:ext cx="12188826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uk-UA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3"/>
          </p:nvPr>
        </p:nvSpPr>
        <p:spPr>
          <a:xfrm>
            <a:off x="1341120" y="6614494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bg2"/>
                </a:solidFill>
              </a:defRPr>
            </a:lvl1pPr>
          </a:lstStyle>
          <a:p>
            <a:pPr rtl="0"/>
            <a:endParaRPr lang="uk-UA" noProof="0" dirty="0"/>
          </a:p>
        </p:txBody>
      </p:sp>
      <p:sp>
        <p:nvSpPr>
          <p:cNvPr id="8" name="Прямокутник 5"/>
          <p:cNvSpPr/>
          <p:nvPr/>
        </p:nvSpPr>
        <p:spPr bwMode="white">
          <a:xfrm>
            <a:off x="1587" y="65836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sp>
        <p:nvSpPr>
          <p:cNvPr id="4" name="Місце для дати 6"/>
          <p:cNvSpPr>
            <a:spLocks noGrp="1"/>
          </p:cNvSpPr>
          <p:nvPr>
            <p:ph type="dt" sz="half" idx="2"/>
          </p:nvPr>
        </p:nvSpPr>
        <p:spPr>
          <a:xfrm>
            <a:off x="8875776" y="6614494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pPr rtl="0"/>
            <a:fld id="{FCD60325-FEE9-43FD-99B5-B84369D9A098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6" name="Місце для номера слайда 7"/>
          <p:cNvSpPr>
            <a:spLocks noGrp="1"/>
          </p:cNvSpPr>
          <p:nvPr>
            <p:ph type="sldNum" sz="quarter" idx="4"/>
          </p:nvPr>
        </p:nvSpPr>
        <p:spPr>
          <a:xfrm>
            <a:off x="10210800" y="6614494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pPr rtl="0"/>
            <a:fld id="{CA8D9AD5-F248-4919-864A-CFD76CC027D6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100000"/>
        <a:buFont typeface="Arial" pitchFamily="34" charset="0"/>
        <a:buChar char="▪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100000"/>
        <a:buFont typeface="Arial" pitchFamily="34" charset="0"/>
        <a:buChar char="▪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52400" y="5113986"/>
            <a:ext cx="11887200" cy="1143000"/>
          </a:xfrm>
        </p:spPr>
        <p:txBody>
          <a:bodyPr rtlCol="0">
            <a:noAutofit/>
          </a:bodyPr>
          <a:lstStyle/>
          <a:p>
            <a:r>
              <a:rPr lang="ru-RU" sz="3200" b="1" dirty="0"/>
              <a:t>Сонячно-земні </a:t>
            </a:r>
            <a:r>
              <a:rPr lang="ru-RU" sz="3200" b="1" dirty="0" err="1"/>
              <a:t>взаємодії</a:t>
            </a:r>
            <a:r>
              <a:rPr lang="ru-RU" sz="3200" b="1" dirty="0"/>
              <a:t>.</a:t>
            </a:r>
            <a:br>
              <a:rPr lang="ru-RU" sz="3200" b="1" dirty="0"/>
            </a:br>
            <a:r>
              <a:rPr lang="ru-RU" sz="3200" b="1" dirty="0" err="1" smtClean="0"/>
              <a:t>Визначення</a:t>
            </a:r>
            <a:r>
              <a:rPr lang="ru-RU" sz="3200" b="1" dirty="0" smtClean="0"/>
              <a:t> </a:t>
            </a:r>
            <a:r>
              <a:rPr lang="ru-RU" sz="3200" b="1" dirty="0" err="1"/>
              <a:t>середніх</a:t>
            </a:r>
            <a:r>
              <a:rPr lang="ru-RU" sz="3200" b="1" dirty="0"/>
              <a:t> температур та </a:t>
            </a:r>
            <a:r>
              <a:rPr lang="ru-RU" sz="3200" b="1" dirty="0" err="1"/>
              <a:t>амплітуди</a:t>
            </a:r>
            <a:r>
              <a:rPr lang="ru-RU" sz="3200" b="1" dirty="0"/>
              <a:t> </a:t>
            </a:r>
            <a:r>
              <a:rPr lang="ru-RU" sz="3200" b="1" dirty="0" err="1"/>
              <a:t>їх</a:t>
            </a:r>
            <a:r>
              <a:rPr lang="ru-RU" sz="3200" b="1" dirty="0"/>
              <a:t> </a:t>
            </a:r>
            <a:r>
              <a:rPr lang="ru-RU" sz="3200" b="1" dirty="0" err="1"/>
              <a:t>коливань</a:t>
            </a:r>
            <a:r>
              <a:rPr lang="ru-RU" sz="3200" b="1" dirty="0"/>
              <a:t> за </a:t>
            </a:r>
            <a:r>
              <a:rPr lang="ru-RU" sz="3200" b="1" dirty="0" err="1"/>
              <a:t>добу</a:t>
            </a:r>
            <a:r>
              <a:rPr lang="ru-RU" sz="3200" b="1" dirty="0"/>
              <a:t>, </a:t>
            </a:r>
            <a:r>
              <a:rPr lang="ru-RU" sz="3200" b="1" dirty="0" err="1"/>
              <a:t>місяць</a:t>
            </a:r>
            <a:r>
              <a:rPr lang="ru-RU" sz="3200" b="1" dirty="0"/>
              <a:t>, </a:t>
            </a:r>
            <a:r>
              <a:rPr lang="ru-RU" sz="3200" b="1" dirty="0" err="1"/>
              <a:t>рік</a:t>
            </a:r>
            <a:r>
              <a:rPr lang="ru-RU" sz="3200" b="1" dirty="0"/>
              <a:t>. </a:t>
            </a:r>
            <a:r>
              <a:rPr lang="ru-RU" sz="3200" b="1" dirty="0" err="1"/>
              <a:t>Аналіз</a:t>
            </a:r>
            <a:r>
              <a:rPr lang="ru-RU" sz="3200" b="1" dirty="0"/>
              <a:t> </a:t>
            </a:r>
            <a:r>
              <a:rPr lang="ru-RU" sz="3200" b="1" dirty="0" err="1"/>
              <a:t>рози</a:t>
            </a:r>
            <a:r>
              <a:rPr lang="ru-RU" sz="3200" b="1" dirty="0"/>
              <a:t> </a:t>
            </a:r>
            <a:r>
              <a:rPr lang="ru-RU" sz="3200" b="1" dirty="0" err="1" smtClean="0"/>
              <a:t>вітрів</a:t>
            </a:r>
            <a:endParaRPr lang="ru-RU" sz="3200" b="1" dirty="0"/>
          </a:p>
        </p:txBody>
      </p:sp>
      <p:sp>
        <p:nvSpPr>
          <p:cNvPr id="4" name="Підзаголовок 2"/>
          <p:cNvSpPr>
            <a:spLocks noGrp="1"/>
          </p:cNvSpPr>
          <p:nvPr>
            <p:ph type="subTitle" idx="1"/>
          </p:nvPr>
        </p:nvSpPr>
        <p:spPr>
          <a:xfrm>
            <a:off x="1523999" y="6372896"/>
            <a:ext cx="9144002" cy="485104"/>
          </a:xfrm>
        </p:spPr>
        <p:txBody>
          <a:bodyPr rtlCol="0">
            <a:normAutofit/>
          </a:bodyPr>
          <a:lstStyle/>
          <a:p>
            <a:pPr rtl="0"/>
            <a:r>
              <a:rPr lang="uk-UA" dirty="0" smtClean="0"/>
              <a:t>Географія 11 </a:t>
            </a:r>
            <a:r>
              <a:rPr lang="uk-UA" dirty="0" smtClean="0"/>
              <a:t>клас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27988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876" y="374754"/>
            <a:ext cx="11796248" cy="95937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accent3">
                    <a:lumMod val="75000"/>
                  </a:schemeClr>
                </a:solidFill>
              </a:rPr>
              <a:t>Різниця між найвищою і найнижчою температурами повітря називається амплітудою коливань температур (</a:t>
            </a:r>
            <a:r>
              <a:rPr lang="uk-UA" b="1" dirty="0">
                <a:solidFill>
                  <a:schemeClr val="accent6"/>
                </a:solidFill>
              </a:rPr>
              <a:t>А</a:t>
            </a:r>
            <a:r>
              <a:rPr lang="uk-UA" b="1" dirty="0">
                <a:solidFill>
                  <a:schemeClr val="accent3">
                    <a:lumMod val="75000"/>
                  </a:schemeClr>
                </a:solidFill>
              </a:rPr>
              <a:t>). Розрізняють </a:t>
            </a:r>
            <a:r>
              <a:rPr lang="uk-UA" b="1" dirty="0">
                <a:solidFill>
                  <a:schemeClr val="accent6"/>
                </a:solidFill>
              </a:rPr>
              <a:t>добову</a:t>
            </a:r>
            <a:r>
              <a:rPr lang="uk-UA" b="1" dirty="0">
                <a:solidFill>
                  <a:schemeClr val="accent3">
                    <a:lumMod val="75000"/>
                  </a:schemeClr>
                </a:solidFill>
              </a:rPr>
              <a:t>, місячну, 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річну</a:t>
            </a:r>
            <a:r>
              <a:rPr lang="uk-UA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uk-UA" b="1" dirty="0" smtClean="0">
                <a:solidFill>
                  <a:schemeClr val="accent3">
                    <a:lumMod val="75000"/>
                  </a:schemeClr>
                </a:solidFill>
              </a:rPr>
              <a:t>амплітуди</a:t>
            </a:r>
            <a:endParaRPr lang="uk-UA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76" y="1499017"/>
            <a:ext cx="11796248" cy="4916774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85110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227517"/>
            <a:ext cx="9509760" cy="67189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000" b="1" dirty="0">
                <a:solidFill>
                  <a:srgbClr val="FF0000"/>
                </a:solidFill>
              </a:rPr>
              <a:t>Добовий хід температури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94871" y="899410"/>
            <a:ext cx="11827239" cy="5171606"/>
          </a:xfrm>
        </p:spPr>
        <p:txBody>
          <a:bodyPr/>
          <a:lstStyle/>
          <a:p>
            <a:pPr marL="45720" indent="0" algn="just">
              <a:buNone/>
            </a:pPr>
            <a:r>
              <a:rPr lang="uk-UA" b="1" dirty="0"/>
              <a:t>Сонячні промені протягом доби нагрівають Землю нерівномірно. Очевидно, що опівдні, коли Сонце стоїть найвище над горизонтом, земна поверхня нагрівається найсильніше. Проте найвищі температури повітря спостерігаються не о 12-й, а о 14–15 год. Це пояснюється тим, що на передачу тепла від земної поверхні повітрю потрібен час.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-7931" y="2442679"/>
            <a:ext cx="516161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/>
              <a:t>Отже, </a:t>
            </a:r>
            <a:r>
              <a:rPr lang="uk-UA" sz="3600" b="1" i="1" dirty="0"/>
              <a:t>причиною</a:t>
            </a:r>
            <a:r>
              <a:rPr lang="uk-UA" sz="3600" b="1" dirty="0"/>
              <a:t> змін температури протягом доби </a:t>
            </a:r>
            <a:r>
              <a:rPr lang="uk-UA" sz="3600" b="1" dirty="0" smtClean="0"/>
              <a:t>є</a:t>
            </a:r>
          </a:p>
          <a:p>
            <a:pPr algn="ctr"/>
            <a:r>
              <a:rPr lang="uk-UA" sz="3600" b="1" dirty="0" smtClean="0"/>
              <a:t> </a:t>
            </a:r>
            <a:r>
              <a:rPr lang="uk-UA" sz="3600" b="1" dirty="0">
                <a:solidFill>
                  <a:srgbClr val="0070C0"/>
                </a:solidFill>
              </a:rPr>
              <a:t>зміна освітленості поверхні внаслідок обертання Землі </a:t>
            </a:r>
            <a:endParaRPr lang="uk-UA" sz="3600" b="1" dirty="0" smtClean="0">
              <a:solidFill>
                <a:srgbClr val="0070C0"/>
              </a:solidFill>
            </a:endParaRPr>
          </a:p>
          <a:p>
            <a:pPr algn="ctr"/>
            <a:r>
              <a:rPr lang="uk-UA" sz="3600" b="1" dirty="0" smtClean="0"/>
              <a:t>навколо </a:t>
            </a:r>
            <a:r>
              <a:rPr lang="uk-UA" sz="3600" b="1" dirty="0"/>
              <a:t>своєї </a:t>
            </a:r>
            <a:r>
              <a:rPr lang="uk-UA" sz="3600" b="1" dirty="0" smtClean="0"/>
              <a:t>осі</a:t>
            </a:r>
            <a:endParaRPr lang="uk-UA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682" y="2225216"/>
            <a:ext cx="6733518" cy="4187781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73986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992" y="117994"/>
            <a:ext cx="4461180" cy="6438637"/>
          </a:xfrm>
          <a:effectLst>
            <a:glow rad="127000">
              <a:schemeClr val="bg1">
                <a:lumMod val="95000"/>
              </a:schemeClr>
            </a:glow>
            <a:softEdge rad="50800"/>
          </a:effectLst>
        </p:spPr>
      </p:pic>
      <p:sp>
        <p:nvSpPr>
          <p:cNvPr id="6" name="Прямокутник 5"/>
          <p:cNvSpPr/>
          <p:nvPr/>
        </p:nvSpPr>
        <p:spPr>
          <a:xfrm>
            <a:off x="139907" y="117993"/>
            <a:ext cx="7205273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/>
              <a:t>атмосферний тиск - це сила, з якою повітря тисне на земну поверхню і на всі предмети на ній.</a:t>
            </a:r>
          </a:p>
          <a:p>
            <a:pPr algn="just"/>
            <a:r>
              <a:rPr lang="uk-UA" sz="2800" b="1" dirty="0" smtClean="0">
                <a:solidFill>
                  <a:schemeClr val="accent6">
                    <a:lumMod val="75000"/>
                  </a:schemeClr>
                </a:solidFill>
              </a:rPr>
              <a:t>Атмосферний </a:t>
            </a:r>
            <a:r>
              <a:rPr lang="uk-UA" sz="2800" b="1" dirty="0">
                <a:solidFill>
                  <a:schemeClr val="accent6">
                    <a:lumMod val="75000"/>
                  </a:schemeClr>
                </a:solidFill>
              </a:rPr>
              <a:t>тиск вимірюють за допомогою спеціального приладу - </a:t>
            </a:r>
            <a:r>
              <a:rPr lang="uk-UA" sz="2800" b="1" u="sng" dirty="0">
                <a:solidFill>
                  <a:schemeClr val="accent6">
                    <a:lumMod val="75000"/>
                  </a:schemeClr>
                </a:solidFill>
              </a:rPr>
              <a:t>барометра.</a:t>
            </a:r>
            <a:r>
              <a:rPr lang="uk-UA" sz="2800" b="1" dirty="0">
                <a:solidFill>
                  <a:schemeClr val="accent6">
                    <a:lumMod val="75000"/>
                  </a:schemeClr>
                </a:solidFill>
              </a:rPr>
              <a:t> У перекладі з грецької це слово означає “вимірювач важкості”. На метеостанціях використовують ртутний барометр.</a:t>
            </a:r>
          </a:p>
          <a:p>
            <a:pPr algn="just"/>
            <a:r>
              <a:rPr lang="uk-UA" sz="2800" b="1" dirty="0" smtClean="0"/>
              <a:t>На </a:t>
            </a:r>
            <a:r>
              <a:rPr lang="uk-UA" sz="2800" b="1" dirty="0"/>
              <a:t>паралелі 45° на рівні моря при температурі повітря 0 °С під тиском повітря стовпчик ртуті піднімається в трубці на висоту 760 мм. Такий тиск повітря вважається нормальним атмосферним тиском.</a:t>
            </a:r>
          </a:p>
        </p:txBody>
      </p:sp>
    </p:spTree>
    <p:extLst>
      <p:ext uri="{BB962C8B-B14F-4D97-AF65-F5344CB8AC3E}">
        <p14:creationId xmlns:p14="http://schemas.microsoft.com/office/powerpoint/2010/main" val="300545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905" y="178083"/>
            <a:ext cx="11902190" cy="1723869"/>
          </a:xfrm>
        </p:spPr>
        <p:txBody>
          <a:bodyPr>
            <a:noAutofit/>
          </a:bodyPr>
          <a:lstStyle/>
          <a:p>
            <a:pPr algn="ctr"/>
            <a:r>
              <a:rPr lang="uk-UA" sz="4400" b="1" dirty="0"/>
              <a:t>Роза вітрів - </a:t>
            </a:r>
            <a:r>
              <a:rPr lang="uk-UA" sz="4400" b="1" dirty="0" smtClean="0"/>
              <a:t>це графік, який наочно </a:t>
            </a:r>
            <a:r>
              <a:rPr lang="uk-UA" sz="4400" b="1" dirty="0"/>
              <a:t>показує </a:t>
            </a:r>
            <a:r>
              <a:rPr lang="uk-UA" sz="4400" b="1" dirty="0" err="1"/>
              <a:t>повторюванність</a:t>
            </a:r>
            <a:r>
              <a:rPr lang="uk-UA" sz="4400" b="1" dirty="0"/>
              <a:t> вітрів різних напрямків за певний час (місяць, рік</a:t>
            </a:r>
            <a:r>
              <a:rPr lang="uk-UA" sz="4400" b="1" dirty="0" smtClean="0"/>
              <a:t>)</a:t>
            </a:r>
            <a:endParaRPr lang="uk-UA" sz="4400" b="1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07" y="1901951"/>
            <a:ext cx="6390806" cy="4665463"/>
          </a:xfrm>
          <a:effectLst>
            <a:glow rad="127000">
              <a:schemeClr val="bg1">
                <a:lumMod val="85000"/>
              </a:schemeClr>
            </a:glow>
            <a:softEdge rad="508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939" y="1901951"/>
            <a:ext cx="4544829" cy="4562109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68021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0"/>
            <a:ext cx="11872210" cy="148402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/>
              <a:t>Вітер</a:t>
            </a:r>
            <a:r>
              <a:rPr lang="ru-RU" sz="4000" b="1" dirty="0"/>
              <a:t> - </a:t>
            </a:r>
            <a:r>
              <a:rPr lang="ru-RU" sz="4000" b="1" dirty="0" err="1"/>
              <a:t>горизонтальний</a:t>
            </a:r>
            <a:r>
              <a:rPr lang="ru-RU" sz="4000" b="1" dirty="0"/>
              <a:t> </a:t>
            </a:r>
            <a:r>
              <a:rPr lang="ru-RU" sz="4000" b="1" dirty="0" err="1"/>
              <a:t>рух</a:t>
            </a:r>
            <a:r>
              <a:rPr lang="ru-RU" sz="4000" b="1" dirty="0"/>
              <a:t> </a:t>
            </a:r>
            <a:r>
              <a:rPr lang="ru-RU" sz="4000" b="1" dirty="0" err="1"/>
              <a:t>повітря</a:t>
            </a:r>
            <a:r>
              <a:rPr lang="ru-RU" sz="4000" b="1" dirty="0"/>
              <a:t> з </a:t>
            </a:r>
            <a:r>
              <a:rPr lang="ru-RU" sz="4000" b="1" dirty="0" err="1"/>
              <a:t>області</a:t>
            </a:r>
            <a:r>
              <a:rPr lang="ru-RU" sz="4000" b="1" dirty="0"/>
              <a:t> </a:t>
            </a:r>
            <a:r>
              <a:rPr lang="ru-RU" sz="4000" b="1" dirty="0" err="1"/>
              <a:t>високого</a:t>
            </a:r>
            <a:r>
              <a:rPr lang="ru-RU" sz="4000" b="1" dirty="0"/>
              <a:t> </a:t>
            </a:r>
            <a:r>
              <a:rPr lang="ru-RU" sz="4000" b="1" dirty="0" err="1"/>
              <a:t>тиску</a:t>
            </a:r>
            <a:r>
              <a:rPr lang="ru-RU" sz="4000" b="1" dirty="0"/>
              <a:t> в </a:t>
            </a:r>
            <a:r>
              <a:rPr lang="ru-RU" sz="4000" b="1" dirty="0" err="1"/>
              <a:t>області</a:t>
            </a:r>
            <a:r>
              <a:rPr lang="ru-RU" sz="4000" b="1" dirty="0"/>
              <a:t> </a:t>
            </a:r>
            <a:r>
              <a:rPr lang="ru-RU" sz="4000" b="1" dirty="0" err="1"/>
              <a:t>низького</a:t>
            </a:r>
            <a:endParaRPr lang="uk-UA" sz="4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930" y="1777583"/>
            <a:ext cx="5803068" cy="4533275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508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691" y="1777582"/>
            <a:ext cx="5435392" cy="4533275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98586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52431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600" b="1" dirty="0" smtClean="0"/>
              <a:t>ТРЕНАЖЕР</a:t>
            </a:r>
            <a:endParaRPr lang="uk-UA" sz="66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6062" y="850006"/>
            <a:ext cx="11745532" cy="517957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uk-UA" b="1" dirty="0" smtClean="0"/>
              <a:t>1.Укажіть </a:t>
            </a:r>
            <a:r>
              <a:rPr lang="uk-UA" b="1" dirty="0"/>
              <a:t>науку, яка вивчає атмосферу Землі, її склад і будову, процеси і явища, які в ній відбуваються: *</a:t>
            </a:r>
          </a:p>
          <a:p>
            <a:pPr marL="45720" indent="0">
              <a:buNone/>
            </a:pPr>
            <a:r>
              <a:rPr lang="uk-UA" b="1" dirty="0"/>
              <a:t>м</a:t>
            </a:r>
            <a:r>
              <a:rPr lang="uk-UA" b="1" dirty="0" smtClean="0"/>
              <a:t>етеорологія</a:t>
            </a:r>
          </a:p>
          <a:p>
            <a:pPr marL="45720" indent="0">
              <a:buNone/>
            </a:pPr>
            <a:r>
              <a:rPr lang="uk-UA" b="1" dirty="0" smtClean="0"/>
              <a:t>геоморфологія</a:t>
            </a:r>
            <a:endParaRPr lang="uk-UA" b="1" dirty="0"/>
          </a:p>
          <a:p>
            <a:pPr marL="45720" indent="0">
              <a:buNone/>
            </a:pPr>
            <a:r>
              <a:rPr lang="uk-UA" b="1" dirty="0"/>
              <a:t>гідрологія</a:t>
            </a:r>
          </a:p>
          <a:p>
            <a:pPr marL="45720" indent="0">
              <a:buNone/>
            </a:pPr>
            <a:r>
              <a:rPr lang="uk-UA" b="1" dirty="0" smtClean="0"/>
              <a:t>Аерологія</a:t>
            </a:r>
          </a:p>
          <a:p>
            <a:pPr marL="45720" indent="0">
              <a:buNone/>
            </a:pPr>
            <a:r>
              <a:rPr lang="uk-UA" b="1" dirty="0" smtClean="0"/>
              <a:t>2.</a:t>
            </a:r>
            <a:r>
              <a:rPr lang="ru-RU" b="1" dirty="0"/>
              <a:t> Для </a:t>
            </a:r>
            <a:r>
              <a:rPr lang="ru-RU" b="1" dirty="0" err="1"/>
              <a:t>стратосфери</a:t>
            </a:r>
            <a:r>
              <a:rPr lang="ru-RU" b="1" dirty="0"/>
              <a:t> </a:t>
            </a:r>
            <a:r>
              <a:rPr lang="ru-RU" b="1" dirty="0" err="1"/>
              <a:t>характерне</a:t>
            </a:r>
            <a:r>
              <a:rPr lang="ru-RU" b="1" dirty="0"/>
              <a:t> </a:t>
            </a:r>
            <a:r>
              <a:rPr lang="ru-RU" b="1" dirty="0" err="1"/>
              <a:t>таке</a:t>
            </a:r>
            <a:r>
              <a:rPr lang="ru-RU" b="1" dirty="0"/>
              <a:t> </a:t>
            </a:r>
            <a:r>
              <a:rPr lang="ru-RU" b="1" dirty="0" err="1"/>
              <a:t>явище</a:t>
            </a:r>
            <a:r>
              <a:rPr lang="ru-RU" b="1" dirty="0"/>
              <a:t>, як: *</a:t>
            </a:r>
          </a:p>
          <a:p>
            <a:pPr marL="45720" indent="0">
              <a:buNone/>
            </a:pPr>
            <a:r>
              <a:rPr lang="ru-RU" b="1" dirty="0" smtClean="0"/>
              <a:t>хмари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роса</a:t>
            </a:r>
          </a:p>
          <a:p>
            <a:pPr marL="45720" indent="0">
              <a:buNone/>
            </a:pPr>
            <a:r>
              <a:rPr lang="ru-RU" b="1" dirty="0" err="1"/>
              <a:t>озонові</a:t>
            </a:r>
            <a:r>
              <a:rPr lang="ru-RU" b="1" dirty="0"/>
              <a:t> </a:t>
            </a:r>
            <a:r>
              <a:rPr lang="ru-RU" b="1" dirty="0" err="1"/>
              <a:t>діри</a:t>
            </a:r>
            <a:endParaRPr lang="ru-RU" b="1" dirty="0"/>
          </a:p>
          <a:p>
            <a:pPr marL="45720" indent="0">
              <a:buNone/>
            </a:pPr>
            <a:r>
              <a:rPr lang="ru-RU" b="1" dirty="0" err="1"/>
              <a:t>пилові</a:t>
            </a:r>
            <a:r>
              <a:rPr lang="ru-RU" b="1" dirty="0"/>
              <a:t> </a:t>
            </a:r>
            <a:r>
              <a:rPr lang="ru-RU" b="1" dirty="0" err="1"/>
              <a:t>бурі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50459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52431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600" b="1" dirty="0" smtClean="0"/>
              <a:t>ТРЕНАЖЕР</a:t>
            </a:r>
            <a:endParaRPr lang="uk-UA" sz="66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6062" y="850006"/>
            <a:ext cx="11745532" cy="517957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smtClean="0"/>
              <a:t>3.В </a:t>
            </a:r>
            <a:r>
              <a:rPr lang="ru-RU" b="1" dirty="0" err="1"/>
              <a:t>якому</a:t>
            </a:r>
            <a:r>
              <a:rPr lang="ru-RU" b="1" dirty="0"/>
              <a:t> </a:t>
            </a:r>
            <a:r>
              <a:rPr lang="ru-RU" b="1" dirty="0" err="1"/>
              <a:t>із</a:t>
            </a:r>
            <a:r>
              <a:rPr lang="ru-RU" b="1" dirty="0"/>
              <a:t> </a:t>
            </a:r>
            <a:r>
              <a:rPr lang="ru-RU" b="1" dirty="0" err="1"/>
              <a:t>шарів</a:t>
            </a:r>
            <a:r>
              <a:rPr lang="ru-RU" b="1" dirty="0"/>
              <a:t> </a:t>
            </a:r>
            <a:r>
              <a:rPr lang="ru-RU" b="1" dirty="0" err="1"/>
              <a:t>атмосфери</a:t>
            </a:r>
            <a:r>
              <a:rPr lang="ru-RU" b="1" dirty="0"/>
              <a:t> </a:t>
            </a:r>
            <a:r>
              <a:rPr lang="ru-RU" b="1" dirty="0" err="1"/>
              <a:t>можна</a:t>
            </a:r>
            <a:r>
              <a:rPr lang="ru-RU" b="1" dirty="0"/>
              <a:t> </a:t>
            </a:r>
            <a:r>
              <a:rPr lang="ru-RU" b="1" dirty="0" err="1"/>
              <a:t>спостерігати</a:t>
            </a:r>
            <a:r>
              <a:rPr lang="ru-RU" b="1" dirty="0"/>
              <a:t> </a:t>
            </a:r>
            <a:r>
              <a:rPr lang="ru-RU" b="1" dirty="0" err="1"/>
              <a:t>перламутрові</a:t>
            </a:r>
            <a:r>
              <a:rPr lang="ru-RU" b="1" dirty="0"/>
              <a:t> </a:t>
            </a:r>
            <a:r>
              <a:rPr lang="ru-RU" b="1" dirty="0" err="1" smtClean="0"/>
              <a:t>сріблясті</a:t>
            </a:r>
            <a:r>
              <a:rPr lang="ru-RU" b="1" dirty="0" smtClean="0"/>
              <a:t> хмари</a:t>
            </a:r>
            <a:r>
              <a:rPr lang="ru-RU" b="1" dirty="0"/>
              <a:t>? *</a:t>
            </a:r>
          </a:p>
          <a:p>
            <a:pPr marL="45720" indent="0">
              <a:buNone/>
            </a:pPr>
            <a:r>
              <a:rPr lang="ru-RU" b="1" dirty="0" smtClean="0"/>
              <a:t>у </a:t>
            </a:r>
            <a:r>
              <a:rPr lang="ru-RU" b="1" dirty="0" err="1"/>
              <a:t>стратосфері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у </a:t>
            </a:r>
            <a:r>
              <a:rPr lang="ru-RU" b="1" dirty="0" err="1"/>
              <a:t>екзосфері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у </a:t>
            </a:r>
            <a:r>
              <a:rPr lang="ru-RU" b="1" dirty="0" err="1"/>
              <a:t>мезосфері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у </a:t>
            </a:r>
            <a:r>
              <a:rPr lang="ru-RU" b="1" dirty="0" err="1" smtClean="0"/>
              <a:t>термосфері</a:t>
            </a:r>
            <a:endParaRPr lang="ru-RU" b="1" dirty="0" smtClean="0"/>
          </a:p>
          <a:p>
            <a:pPr marL="45720" indent="0">
              <a:buNone/>
            </a:pPr>
            <a:r>
              <a:rPr lang="uk-UA" b="1" dirty="0" smtClean="0"/>
              <a:t>4.</a:t>
            </a:r>
            <a:r>
              <a:rPr lang="ru-RU" b="1" dirty="0"/>
              <a:t> Який шар </a:t>
            </a:r>
            <a:r>
              <a:rPr lang="ru-RU" b="1" dirty="0" err="1"/>
              <a:t>називають</a:t>
            </a:r>
            <a:r>
              <a:rPr lang="ru-RU" b="1" dirty="0"/>
              <a:t> "</a:t>
            </a:r>
            <a:r>
              <a:rPr lang="ru-RU" b="1" dirty="0" err="1"/>
              <a:t>кухнею</a:t>
            </a:r>
            <a:r>
              <a:rPr lang="ru-RU" b="1" dirty="0"/>
              <a:t> погоди"? *</a:t>
            </a:r>
          </a:p>
          <a:p>
            <a:pPr marL="45720" indent="0">
              <a:buNone/>
            </a:pPr>
            <a:r>
              <a:rPr lang="ru-RU" b="1" dirty="0" smtClean="0"/>
              <a:t>стратосфера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тропосфера</a:t>
            </a:r>
          </a:p>
          <a:p>
            <a:pPr marL="45720" indent="0">
              <a:buNone/>
            </a:pPr>
            <a:r>
              <a:rPr lang="ru-RU" b="1" dirty="0"/>
              <a:t>мезосфера</a:t>
            </a:r>
          </a:p>
          <a:p>
            <a:pPr marL="45720" indent="0">
              <a:buNone/>
            </a:pPr>
            <a:r>
              <a:rPr lang="ru-RU" b="1" dirty="0" err="1"/>
              <a:t>екзосфера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14975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52431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600" b="1" dirty="0" smtClean="0"/>
              <a:t>ТРЕНАЖЕР</a:t>
            </a:r>
            <a:endParaRPr lang="uk-UA" sz="66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6062" y="850006"/>
            <a:ext cx="11745532" cy="557655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smtClean="0"/>
              <a:t>5. Яку </a:t>
            </a:r>
            <a:r>
              <a:rPr lang="ru-RU" b="1" dirty="0" err="1"/>
              <a:t>частку</a:t>
            </a:r>
            <a:r>
              <a:rPr lang="ru-RU" b="1" dirty="0"/>
              <a:t> становить азот у </a:t>
            </a:r>
            <a:r>
              <a:rPr lang="ru-RU" b="1" dirty="0" err="1"/>
              <a:t>складі</a:t>
            </a:r>
            <a:r>
              <a:rPr lang="ru-RU" b="1" dirty="0"/>
              <a:t> атмосферного </a:t>
            </a:r>
            <a:r>
              <a:rPr lang="ru-RU" b="1" dirty="0" err="1"/>
              <a:t>повітря</a:t>
            </a:r>
            <a:r>
              <a:rPr lang="ru-RU" b="1" dirty="0"/>
              <a:t>? *</a:t>
            </a:r>
          </a:p>
          <a:p>
            <a:pPr marL="45720" indent="0">
              <a:buNone/>
            </a:pPr>
            <a:r>
              <a:rPr lang="ru-RU" b="1" dirty="0" smtClean="0"/>
              <a:t>78</a:t>
            </a:r>
            <a:r>
              <a:rPr lang="ru-RU" b="1" dirty="0"/>
              <a:t>%</a:t>
            </a:r>
          </a:p>
          <a:p>
            <a:pPr marL="45720" indent="0">
              <a:buNone/>
            </a:pPr>
            <a:r>
              <a:rPr lang="ru-RU" b="1" dirty="0"/>
              <a:t>1%</a:t>
            </a:r>
          </a:p>
          <a:p>
            <a:pPr marL="45720" indent="0">
              <a:buNone/>
            </a:pPr>
            <a:r>
              <a:rPr lang="ru-RU" b="1" dirty="0"/>
              <a:t>21%</a:t>
            </a:r>
          </a:p>
          <a:p>
            <a:pPr marL="45720" indent="0">
              <a:buNone/>
            </a:pPr>
            <a:r>
              <a:rPr lang="ru-RU" b="1" dirty="0"/>
              <a:t>0,03%</a:t>
            </a:r>
            <a:r>
              <a:rPr lang="uk-UA" b="1" dirty="0" smtClean="0"/>
              <a:t>4</a:t>
            </a:r>
          </a:p>
          <a:p>
            <a:pPr marL="45720" indent="0">
              <a:buNone/>
            </a:pPr>
            <a:r>
              <a:rPr lang="ru-RU" b="1" dirty="0" smtClean="0"/>
              <a:t>6. </a:t>
            </a:r>
            <a:r>
              <a:rPr lang="ru-RU" b="1" dirty="0" err="1"/>
              <a:t>Найвища</a:t>
            </a:r>
            <a:r>
              <a:rPr lang="ru-RU" b="1" dirty="0"/>
              <a:t> температура </a:t>
            </a:r>
            <a:r>
              <a:rPr lang="ru-RU" b="1" dirty="0" err="1"/>
              <a:t>повітря</a:t>
            </a:r>
            <a:r>
              <a:rPr lang="ru-RU" b="1" dirty="0"/>
              <a:t> </a:t>
            </a:r>
            <a:r>
              <a:rPr lang="ru-RU" b="1" dirty="0" err="1"/>
              <a:t>протягом</a:t>
            </a:r>
            <a:r>
              <a:rPr lang="ru-RU" b="1" dirty="0"/>
              <a:t> </a:t>
            </a:r>
            <a:r>
              <a:rPr lang="ru-RU" b="1" dirty="0" err="1"/>
              <a:t>доби</a:t>
            </a:r>
            <a:r>
              <a:rPr lang="ru-RU" b="1" dirty="0"/>
              <a:t> становила +26 °С, а </a:t>
            </a:r>
            <a:r>
              <a:rPr lang="ru-RU" b="1" dirty="0" err="1"/>
              <a:t>найнижча</a:t>
            </a:r>
            <a:r>
              <a:rPr lang="ru-RU" b="1" dirty="0"/>
              <a:t> – -21 °С. Яка </a:t>
            </a:r>
            <a:r>
              <a:rPr lang="ru-RU" b="1" dirty="0" err="1"/>
              <a:t>добова</a:t>
            </a:r>
            <a:r>
              <a:rPr lang="ru-RU" b="1" dirty="0"/>
              <a:t> </a:t>
            </a:r>
            <a:r>
              <a:rPr lang="ru-RU" b="1" dirty="0" err="1"/>
              <a:t>амплітуда</a:t>
            </a:r>
            <a:r>
              <a:rPr lang="ru-RU" b="1" dirty="0"/>
              <a:t> </a:t>
            </a:r>
            <a:r>
              <a:rPr lang="ru-RU" b="1" dirty="0" err="1"/>
              <a:t>коливань</a:t>
            </a:r>
            <a:r>
              <a:rPr lang="ru-RU" b="1" dirty="0"/>
              <a:t> </a:t>
            </a:r>
            <a:r>
              <a:rPr lang="ru-RU" b="1" dirty="0" err="1"/>
              <a:t>температури</a:t>
            </a:r>
            <a:r>
              <a:rPr lang="ru-RU" b="1" dirty="0"/>
              <a:t>? *</a:t>
            </a:r>
          </a:p>
          <a:p>
            <a:pPr marL="45720" indent="0">
              <a:buNone/>
            </a:pPr>
            <a:r>
              <a:rPr lang="ru-RU" b="1" dirty="0" smtClean="0"/>
              <a:t>47 </a:t>
            </a:r>
            <a:r>
              <a:rPr lang="ru-RU" b="1" dirty="0"/>
              <a:t>°С</a:t>
            </a:r>
          </a:p>
          <a:p>
            <a:pPr marL="45720" indent="0">
              <a:buNone/>
            </a:pPr>
            <a:r>
              <a:rPr lang="ru-RU" b="1" dirty="0"/>
              <a:t>45 °С</a:t>
            </a:r>
          </a:p>
          <a:p>
            <a:pPr marL="45720" indent="0">
              <a:buNone/>
            </a:pPr>
            <a:r>
              <a:rPr lang="ru-RU" b="1" dirty="0"/>
              <a:t>5 °С</a:t>
            </a:r>
          </a:p>
          <a:p>
            <a:pPr marL="45720" indent="0">
              <a:buNone/>
            </a:pPr>
            <a:r>
              <a:rPr lang="ru-RU" b="1" dirty="0"/>
              <a:t>26 °С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50152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52431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600" b="1" dirty="0" smtClean="0"/>
              <a:t>ТРЕНАЖЕР</a:t>
            </a:r>
            <a:endParaRPr lang="uk-UA" sz="66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6062" y="850006"/>
            <a:ext cx="11745532" cy="557655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smtClean="0"/>
              <a:t>7.Яка </a:t>
            </a:r>
            <a:r>
              <a:rPr lang="ru-RU" b="1" dirty="0"/>
              <a:t>причина </a:t>
            </a:r>
            <a:r>
              <a:rPr lang="ru-RU" b="1" dirty="0" err="1"/>
              <a:t>зміни</a:t>
            </a:r>
            <a:r>
              <a:rPr lang="ru-RU" b="1" dirty="0"/>
              <a:t> </a:t>
            </a:r>
            <a:r>
              <a:rPr lang="ru-RU" b="1" dirty="0" err="1"/>
              <a:t>температури</a:t>
            </a:r>
            <a:r>
              <a:rPr lang="ru-RU" b="1" dirty="0"/>
              <a:t> </a:t>
            </a:r>
            <a:r>
              <a:rPr lang="ru-RU" b="1" dirty="0" err="1"/>
              <a:t>повітря</a:t>
            </a:r>
            <a:r>
              <a:rPr lang="ru-RU" b="1" dirty="0"/>
              <a:t> </a:t>
            </a:r>
            <a:r>
              <a:rPr lang="ru-RU" b="1" dirty="0" err="1"/>
              <a:t>протягом</a:t>
            </a:r>
            <a:r>
              <a:rPr lang="ru-RU" b="1" dirty="0"/>
              <a:t> </a:t>
            </a:r>
            <a:r>
              <a:rPr lang="ru-RU" b="1" dirty="0" err="1"/>
              <a:t>доби</a:t>
            </a:r>
            <a:r>
              <a:rPr lang="ru-RU" b="1" dirty="0"/>
              <a:t>? *</a:t>
            </a:r>
          </a:p>
          <a:p>
            <a:pPr marL="45720" indent="0">
              <a:buNone/>
            </a:pPr>
            <a:r>
              <a:rPr lang="ru-RU" b="1" dirty="0" err="1" smtClean="0"/>
              <a:t>діяльність</a:t>
            </a:r>
            <a:r>
              <a:rPr lang="ru-RU" b="1" dirty="0" smtClean="0"/>
              <a:t> </a:t>
            </a:r>
            <a:r>
              <a:rPr lang="ru-RU" b="1" dirty="0" err="1"/>
              <a:t>людини</a:t>
            </a:r>
            <a:endParaRPr lang="ru-RU" b="1" dirty="0"/>
          </a:p>
          <a:p>
            <a:pPr marL="45720" indent="0">
              <a:buNone/>
            </a:pPr>
            <a:r>
              <a:rPr lang="ru-RU" b="1" dirty="0" err="1"/>
              <a:t>зміна</a:t>
            </a:r>
            <a:r>
              <a:rPr lang="ru-RU" b="1" dirty="0"/>
              <a:t> </a:t>
            </a:r>
            <a:r>
              <a:rPr lang="ru-RU" b="1" dirty="0" err="1"/>
              <a:t>напрямку</a:t>
            </a:r>
            <a:r>
              <a:rPr lang="ru-RU" b="1" dirty="0"/>
              <a:t> </a:t>
            </a:r>
            <a:r>
              <a:rPr lang="ru-RU" b="1" dirty="0" err="1"/>
              <a:t>вітру</a:t>
            </a:r>
            <a:endParaRPr lang="ru-RU" b="1" dirty="0"/>
          </a:p>
          <a:p>
            <a:pPr marL="45720" indent="0">
              <a:buNone/>
            </a:pPr>
            <a:r>
              <a:rPr lang="ru-RU" b="1" dirty="0" err="1"/>
              <a:t>зміна</a:t>
            </a:r>
            <a:r>
              <a:rPr lang="ru-RU" b="1" dirty="0"/>
              <a:t> </a:t>
            </a:r>
            <a:r>
              <a:rPr lang="ru-RU" b="1" dirty="0" err="1"/>
              <a:t>освітленості</a:t>
            </a:r>
            <a:r>
              <a:rPr lang="ru-RU" b="1" dirty="0"/>
              <a:t> </a:t>
            </a:r>
            <a:r>
              <a:rPr lang="ru-RU" b="1" dirty="0" err="1"/>
              <a:t>поверхні</a:t>
            </a:r>
            <a:r>
              <a:rPr lang="ru-RU" b="1" dirty="0"/>
              <a:t> </a:t>
            </a:r>
            <a:r>
              <a:rPr lang="ru-RU" b="1" dirty="0" err="1"/>
              <a:t>Землі</a:t>
            </a:r>
            <a:endParaRPr lang="ru-RU" b="1" dirty="0"/>
          </a:p>
          <a:p>
            <a:pPr marL="45720" indent="0">
              <a:buNone/>
            </a:pPr>
            <a:r>
              <a:rPr lang="ru-RU" b="1" dirty="0" err="1"/>
              <a:t>зміна</a:t>
            </a:r>
            <a:r>
              <a:rPr lang="ru-RU" b="1" dirty="0"/>
              <a:t> </a:t>
            </a:r>
            <a:r>
              <a:rPr lang="ru-RU" b="1" dirty="0" err="1"/>
              <a:t>вологості</a:t>
            </a:r>
            <a:r>
              <a:rPr lang="ru-RU" b="1" dirty="0"/>
              <a:t> </a:t>
            </a:r>
            <a:r>
              <a:rPr lang="ru-RU" b="1" dirty="0" err="1" smtClean="0"/>
              <a:t>повітря</a:t>
            </a:r>
            <a:endParaRPr lang="ru-RU" b="1" dirty="0" smtClean="0"/>
          </a:p>
          <a:p>
            <a:pPr marL="45720" indent="0">
              <a:buNone/>
            </a:pPr>
            <a:r>
              <a:rPr lang="ru-RU" b="1" dirty="0" smtClean="0"/>
              <a:t>8. Температура </a:t>
            </a:r>
            <a:r>
              <a:rPr lang="ru-RU" b="1" dirty="0" err="1"/>
              <a:t>повітря</a:t>
            </a:r>
            <a:r>
              <a:rPr lang="ru-RU" b="1" dirty="0"/>
              <a:t> </a:t>
            </a:r>
            <a:r>
              <a:rPr lang="ru-RU" b="1" dirty="0" err="1"/>
              <a:t>біля</a:t>
            </a:r>
            <a:r>
              <a:rPr lang="ru-RU" b="1" dirty="0"/>
              <a:t> </a:t>
            </a:r>
            <a:r>
              <a:rPr lang="ru-RU" b="1" dirty="0" err="1"/>
              <a:t>підніжжя</a:t>
            </a:r>
            <a:r>
              <a:rPr lang="ru-RU" b="1" dirty="0"/>
              <a:t> гори становить +24 °С. </a:t>
            </a:r>
            <a:r>
              <a:rPr lang="ru-RU" b="1" dirty="0" err="1"/>
              <a:t>Визначте</a:t>
            </a:r>
            <a:r>
              <a:rPr lang="ru-RU" b="1" dirty="0"/>
              <a:t> температуру </a:t>
            </a:r>
            <a:r>
              <a:rPr lang="ru-RU" b="1" dirty="0" err="1"/>
              <a:t>повітря</a:t>
            </a:r>
            <a:r>
              <a:rPr lang="ru-RU" b="1" dirty="0"/>
              <a:t> на </a:t>
            </a:r>
            <a:r>
              <a:rPr lang="ru-RU" b="1" dirty="0" err="1"/>
              <a:t>вершині</a:t>
            </a:r>
            <a:r>
              <a:rPr lang="ru-RU" b="1" dirty="0"/>
              <a:t> гори, </a:t>
            </a:r>
            <a:r>
              <a:rPr lang="ru-RU" b="1" dirty="0" err="1"/>
              <a:t>якщо</a:t>
            </a:r>
            <a:r>
              <a:rPr lang="ru-RU" b="1" dirty="0"/>
              <a:t> </a:t>
            </a:r>
            <a:r>
              <a:rPr lang="ru-RU" b="1" dirty="0" err="1"/>
              <a:t>її</a:t>
            </a:r>
            <a:r>
              <a:rPr lang="ru-RU" b="1" dirty="0"/>
              <a:t> </a:t>
            </a:r>
            <a:r>
              <a:rPr lang="ru-RU" b="1" dirty="0" err="1"/>
              <a:t>висота</a:t>
            </a:r>
            <a:r>
              <a:rPr lang="ru-RU" b="1" dirty="0"/>
              <a:t> – 4000 м. *</a:t>
            </a:r>
          </a:p>
          <a:p>
            <a:pPr marL="45720" indent="0">
              <a:buNone/>
            </a:pPr>
            <a:r>
              <a:rPr lang="ru-RU" b="1" dirty="0" smtClean="0"/>
              <a:t>+</a:t>
            </a:r>
            <a:r>
              <a:rPr lang="ru-RU" b="1" dirty="0"/>
              <a:t>24 °С</a:t>
            </a:r>
          </a:p>
          <a:p>
            <a:pPr marL="45720" indent="0">
              <a:buNone/>
            </a:pPr>
            <a:r>
              <a:rPr lang="ru-RU" b="1" dirty="0"/>
              <a:t>+5 °С</a:t>
            </a:r>
          </a:p>
          <a:p>
            <a:pPr marL="45720" indent="0">
              <a:buNone/>
            </a:pPr>
            <a:r>
              <a:rPr lang="ru-RU" b="1" dirty="0"/>
              <a:t>0 °С</a:t>
            </a:r>
          </a:p>
          <a:p>
            <a:pPr marL="45720" indent="0">
              <a:buNone/>
            </a:pPr>
            <a:r>
              <a:rPr lang="ru-RU" b="1" dirty="0"/>
              <a:t>-5 °С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57026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52431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6600" b="1" dirty="0" smtClean="0"/>
              <a:t>ТРЕНАЖЕР</a:t>
            </a:r>
            <a:endParaRPr lang="uk-UA" sz="66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6062" y="850006"/>
            <a:ext cx="11745532" cy="557655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dirty="0" smtClean="0"/>
              <a:t>9.Абсолютний </a:t>
            </a:r>
            <a:r>
              <a:rPr lang="ru-RU" b="1" dirty="0" err="1"/>
              <a:t>мінімум</a:t>
            </a:r>
            <a:r>
              <a:rPr lang="ru-RU" b="1" dirty="0"/>
              <a:t> </a:t>
            </a:r>
            <a:r>
              <a:rPr lang="ru-RU" b="1" dirty="0" err="1"/>
              <a:t>температури</a:t>
            </a:r>
            <a:r>
              <a:rPr lang="ru-RU" b="1" dirty="0"/>
              <a:t> на </a:t>
            </a:r>
            <a:r>
              <a:rPr lang="ru-RU" b="1" dirty="0" err="1"/>
              <a:t>суходолі</a:t>
            </a:r>
            <a:r>
              <a:rPr lang="ru-RU" b="1" dirty="0"/>
              <a:t> </a:t>
            </a:r>
            <a:r>
              <a:rPr lang="ru-RU" b="1" dirty="0" err="1"/>
              <a:t>зафіксовано</a:t>
            </a:r>
            <a:r>
              <a:rPr lang="ru-RU" b="1" dirty="0"/>
              <a:t>: *</a:t>
            </a:r>
          </a:p>
          <a:p>
            <a:pPr marL="45720" indent="0">
              <a:buNone/>
            </a:pPr>
            <a:r>
              <a:rPr lang="ru-RU" b="1" dirty="0" err="1" smtClean="0"/>
              <a:t>поблизу</a:t>
            </a:r>
            <a:r>
              <a:rPr lang="ru-RU" b="1" dirty="0" smtClean="0"/>
              <a:t> </a:t>
            </a:r>
            <a:r>
              <a:rPr lang="ru-RU" b="1" dirty="0"/>
              <a:t>м. </a:t>
            </a:r>
            <a:r>
              <a:rPr lang="ru-RU" b="1" dirty="0" err="1"/>
              <a:t>Тріполі</a:t>
            </a:r>
            <a:r>
              <a:rPr lang="ru-RU" b="1" dirty="0"/>
              <a:t> (</a:t>
            </a:r>
            <a:r>
              <a:rPr lang="ru-RU" b="1" dirty="0" err="1"/>
              <a:t>Лівія</a:t>
            </a:r>
            <a:r>
              <a:rPr lang="ru-RU" b="1" dirty="0"/>
              <a:t>)</a:t>
            </a:r>
          </a:p>
          <a:p>
            <a:pPr marL="45720" indent="0">
              <a:buNone/>
            </a:pPr>
            <a:r>
              <a:rPr lang="ru-RU" b="1" dirty="0"/>
              <a:t>на </a:t>
            </a:r>
            <a:r>
              <a:rPr lang="ru-RU" b="1" dirty="0" err="1"/>
              <a:t>Північному</a:t>
            </a:r>
            <a:r>
              <a:rPr lang="ru-RU" b="1" dirty="0"/>
              <a:t> </a:t>
            </a:r>
            <a:r>
              <a:rPr lang="ru-RU" b="1" dirty="0" err="1"/>
              <a:t>полюсі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у </a:t>
            </a:r>
            <a:r>
              <a:rPr lang="ru-RU" b="1" dirty="0" err="1"/>
              <a:t>Ґренландії</a:t>
            </a:r>
            <a:endParaRPr lang="ru-RU" b="1" dirty="0"/>
          </a:p>
          <a:p>
            <a:pPr marL="45720" indent="0">
              <a:buNone/>
            </a:pPr>
            <a:r>
              <a:rPr lang="ru-RU" b="1" dirty="0" err="1"/>
              <a:t>поблизу</a:t>
            </a:r>
            <a:r>
              <a:rPr lang="ru-RU" b="1" dirty="0"/>
              <a:t> </a:t>
            </a:r>
            <a:r>
              <a:rPr lang="ru-RU" b="1" dirty="0" err="1"/>
              <a:t>російської</a:t>
            </a:r>
            <a:r>
              <a:rPr lang="ru-RU" b="1" dirty="0"/>
              <a:t> </a:t>
            </a:r>
            <a:r>
              <a:rPr lang="ru-RU" b="1" dirty="0" err="1"/>
              <a:t>станції</a:t>
            </a:r>
            <a:r>
              <a:rPr lang="ru-RU" b="1" dirty="0"/>
              <a:t> "Восток" у </a:t>
            </a:r>
            <a:r>
              <a:rPr lang="ru-RU" b="1" dirty="0" err="1" smtClean="0"/>
              <a:t>Антарктиді</a:t>
            </a:r>
            <a:endParaRPr lang="ru-RU" b="1" dirty="0" smtClean="0"/>
          </a:p>
          <a:p>
            <a:pPr marL="45720" indent="0">
              <a:buNone/>
            </a:pPr>
            <a:r>
              <a:rPr lang="ru-RU" b="1" dirty="0" smtClean="0"/>
              <a:t>10.Доберіть </a:t>
            </a:r>
            <a:r>
              <a:rPr lang="ru-RU" b="1" dirty="0" err="1"/>
              <a:t>назву</a:t>
            </a:r>
            <a:r>
              <a:rPr lang="ru-RU" b="1" dirty="0"/>
              <a:t> до рисунка, </a:t>
            </a:r>
            <a:r>
              <a:rPr lang="ru-RU" b="1" dirty="0" err="1"/>
              <a:t>який</a:t>
            </a:r>
            <a:r>
              <a:rPr lang="ru-RU" b="1" dirty="0"/>
              <a:t> </a:t>
            </a:r>
            <a:r>
              <a:rPr lang="ru-RU" b="1" dirty="0" err="1"/>
              <a:t>зображений</a:t>
            </a:r>
            <a:r>
              <a:rPr lang="ru-RU" b="1" dirty="0"/>
              <a:t> </a:t>
            </a:r>
            <a:r>
              <a:rPr lang="ru-RU" b="1" dirty="0" err="1" smtClean="0"/>
              <a:t>нижче</a:t>
            </a:r>
            <a:endParaRPr lang="ru-RU" b="1" dirty="0" smtClean="0"/>
          </a:p>
          <a:p>
            <a:pPr marL="45720" indent="0">
              <a:buNone/>
            </a:pPr>
            <a:r>
              <a:rPr lang="ru-RU" b="1" dirty="0" err="1"/>
              <a:t>будова</a:t>
            </a:r>
            <a:r>
              <a:rPr lang="ru-RU" b="1" dirty="0"/>
              <a:t> вулкану</a:t>
            </a:r>
          </a:p>
          <a:p>
            <a:pPr marL="45720" indent="0">
              <a:buNone/>
            </a:pPr>
            <a:r>
              <a:rPr lang="ru-RU" b="1" dirty="0" err="1"/>
              <a:t>зміна</a:t>
            </a:r>
            <a:r>
              <a:rPr lang="ru-RU" b="1" dirty="0"/>
              <a:t> атмосферного </a:t>
            </a:r>
            <a:r>
              <a:rPr lang="ru-RU" b="1" dirty="0" err="1"/>
              <a:t>тиску</a:t>
            </a:r>
            <a:r>
              <a:rPr lang="ru-RU" b="1" dirty="0"/>
              <a:t> з </a:t>
            </a:r>
            <a:r>
              <a:rPr lang="ru-RU" b="1" dirty="0" err="1"/>
              <a:t>висотою</a:t>
            </a:r>
            <a:endParaRPr lang="ru-RU" b="1" dirty="0"/>
          </a:p>
          <a:p>
            <a:pPr marL="45720" indent="0">
              <a:buNone/>
            </a:pPr>
            <a:r>
              <a:rPr lang="ru-RU" b="1" dirty="0" err="1"/>
              <a:t>зміна</a:t>
            </a:r>
            <a:r>
              <a:rPr lang="ru-RU" b="1" dirty="0"/>
              <a:t> </a:t>
            </a:r>
            <a:r>
              <a:rPr lang="ru-RU" b="1" dirty="0" err="1"/>
              <a:t>температури</a:t>
            </a:r>
            <a:r>
              <a:rPr lang="ru-RU" b="1" dirty="0"/>
              <a:t> </a:t>
            </a:r>
            <a:r>
              <a:rPr lang="ru-RU" b="1" dirty="0" err="1"/>
              <a:t>повітря</a:t>
            </a:r>
            <a:r>
              <a:rPr lang="ru-RU" b="1" dirty="0"/>
              <a:t> з </a:t>
            </a:r>
            <a:r>
              <a:rPr lang="ru-RU" b="1" dirty="0" err="1"/>
              <a:t>висотою</a:t>
            </a:r>
            <a:endParaRPr lang="ru-RU" b="1" dirty="0"/>
          </a:p>
          <a:p>
            <a:pPr marL="45720" indent="0">
              <a:buNone/>
            </a:pPr>
            <a:r>
              <a:rPr lang="ru-RU" b="1" dirty="0" err="1"/>
              <a:t>поділ</a:t>
            </a:r>
            <a:r>
              <a:rPr lang="ru-RU" b="1" dirty="0"/>
              <a:t> </a:t>
            </a:r>
            <a:r>
              <a:rPr lang="ru-RU" b="1" dirty="0" err="1"/>
              <a:t>гір</a:t>
            </a:r>
            <a:r>
              <a:rPr lang="ru-RU" b="1" dirty="0"/>
              <a:t> за </a:t>
            </a:r>
            <a:r>
              <a:rPr lang="ru-RU" b="1" dirty="0" err="1"/>
              <a:t>висотою</a:t>
            </a:r>
            <a:endParaRPr lang="ru-RU" b="1" dirty="0"/>
          </a:p>
          <a:p>
            <a:pPr marL="45720" indent="0">
              <a:buNone/>
            </a:pPr>
            <a:endParaRPr lang="uk-UA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5110" y="1201793"/>
            <a:ext cx="4084816" cy="522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6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915" y="1000430"/>
            <a:ext cx="6312794" cy="1390918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/>
              <a:t>Атмосфера </a:t>
            </a:r>
            <a:r>
              <a:rPr lang="ru-RU" sz="5400" b="1" dirty="0"/>
              <a:t>— </a:t>
            </a:r>
            <a:r>
              <a:rPr lang="ru-RU" sz="5400" b="1" dirty="0" err="1"/>
              <a:t>повітряна</a:t>
            </a:r>
            <a:r>
              <a:rPr lang="ru-RU" sz="5400" b="1" dirty="0"/>
              <a:t> </a:t>
            </a:r>
            <a:r>
              <a:rPr lang="ru-RU" sz="5400" b="1" dirty="0" err="1"/>
              <a:t>оболонка</a:t>
            </a:r>
            <a:r>
              <a:rPr lang="ru-RU" sz="5400" b="1" dirty="0"/>
              <a:t> </a:t>
            </a:r>
            <a:r>
              <a:rPr lang="ru-RU" sz="5400" b="1" dirty="0" err="1" smtClean="0"/>
              <a:t>Землі</a:t>
            </a:r>
            <a:endParaRPr lang="uk-UA" sz="54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3915" y="2328437"/>
            <a:ext cx="6158248" cy="3917817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4400" dirty="0"/>
              <a:t>Земна атмосфера — </a:t>
            </a:r>
            <a:r>
              <a:rPr lang="ru-RU" sz="4400" dirty="0" err="1"/>
              <a:t>це</a:t>
            </a:r>
            <a:r>
              <a:rPr lang="ru-RU" sz="4400" dirty="0"/>
              <a:t> </a:t>
            </a:r>
            <a:r>
              <a:rPr lang="ru-RU" sz="4400" dirty="0" err="1"/>
              <a:t>суміш</a:t>
            </a:r>
            <a:r>
              <a:rPr lang="ru-RU" sz="4400" dirty="0"/>
              <a:t> </a:t>
            </a:r>
            <a:r>
              <a:rPr lang="ru-RU" sz="4400" dirty="0" err="1"/>
              <a:t>багатьох</a:t>
            </a:r>
            <a:r>
              <a:rPr lang="ru-RU" sz="4400" dirty="0"/>
              <a:t> </a:t>
            </a:r>
            <a:r>
              <a:rPr lang="ru-RU" sz="4400" dirty="0" err="1"/>
              <a:t>газів</a:t>
            </a:r>
            <a:r>
              <a:rPr lang="ru-RU" sz="4400" dirty="0"/>
              <a:t>. </a:t>
            </a:r>
            <a:r>
              <a:rPr lang="ru-RU" sz="4400" dirty="0" err="1"/>
              <a:t>Основні</a:t>
            </a:r>
            <a:r>
              <a:rPr lang="ru-RU" sz="4400" dirty="0"/>
              <a:t> з них — азот (78%) і </a:t>
            </a:r>
            <a:r>
              <a:rPr lang="ru-RU" sz="4400" dirty="0" err="1"/>
              <a:t>кисень</a:t>
            </a:r>
            <a:r>
              <a:rPr lang="ru-RU" sz="4400" dirty="0"/>
              <a:t> (21%), </a:t>
            </a:r>
            <a:r>
              <a:rPr lang="ru-RU" sz="4400" dirty="0" err="1"/>
              <a:t>інші</a:t>
            </a:r>
            <a:r>
              <a:rPr lang="ru-RU" sz="4400" dirty="0"/>
              <a:t> </a:t>
            </a:r>
            <a:r>
              <a:rPr lang="ru-RU" sz="4400" dirty="0" err="1"/>
              <a:t>становлять</a:t>
            </a:r>
            <a:r>
              <a:rPr lang="ru-RU" sz="4400" dirty="0"/>
              <a:t> </a:t>
            </a:r>
            <a:r>
              <a:rPr lang="ru-RU" sz="4400" dirty="0" err="1"/>
              <a:t>лише</a:t>
            </a:r>
            <a:r>
              <a:rPr lang="ru-RU" sz="4400" dirty="0"/>
              <a:t> </a:t>
            </a:r>
            <a:r>
              <a:rPr lang="ru-RU" sz="4400" dirty="0" err="1"/>
              <a:t>близько</a:t>
            </a:r>
            <a:r>
              <a:rPr lang="ru-RU" sz="4400" dirty="0"/>
              <a:t> 1% (до 100 км</a:t>
            </a:r>
            <a:r>
              <a:rPr lang="ru-RU" sz="4400" dirty="0" smtClean="0"/>
              <a:t>)</a:t>
            </a:r>
          </a:p>
          <a:p>
            <a:pPr algn="just"/>
            <a:endParaRPr lang="ru-RU" sz="4400" dirty="0"/>
          </a:p>
          <a:p>
            <a:endParaRPr lang="uk-UA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709" y="0"/>
            <a:ext cx="5512159" cy="643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928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93183" y="115911"/>
            <a:ext cx="11758411" cy="6542466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sz="2400" b="1" dirty="0" smtClean="0"/>
              <a:t>Головним </a:t>
            </a:r>
            <a:r>
              <a:rPr lang="uk-UA" sz="2400" b="1" dirty="0" smtClean="0">
                <a:solidFill>
                  <a:srgbClr val="002060"/>
                </a:solidFill>
              </a:rPr>
              <a:t>джерелом</a:t>
            </a:r>
            <a:r>
              <a:rPr lang="uk-UA" sz="2400" b="1" dirty="0" smtClean="0"/>
              <a:t> від якого Земля й атмосфера отримують теплову енергію є </a:t>
            </a:r>
            <a:r>
              <a:rPr lang="uk-UA" sz="2400" b="1" dirty="0" smtClean="0">
                <a:solidFill>
                  <a:srgbClr val="C00000"/>
                </a:solidFill>
              </a:rPr>
              <a:t>Сонце</a:t>
            </a:r>
            <a:r>
              <a:rPr lang="uk-UA" sz="2400" b="1" dirty="0" smtClean="0"/>
              <a:t>. Воно випромінює енергію у вигляді різноманітних променів - електромагнітних хвиль, які поширюються зі швидкістю </a:t>
            </a:r>
            <a:r>
              <a:rPr lang="uk-UA" sz="2400" b="1" u="sng" dirty="0" smtClean="0">
                <a:solidFill>
                  <a:srgbClr val="00B050"/>
                </a:solidFill>
              </a:rPr>
              <a:t>300000</a:t>
            </a:r>
            <a:r>
              <a:rPr lang="uk-UA" sz="2400" b="1" dirty="0" smtClean="0"/>
              <a:t> кілометрів за секунду (км/с). Такі випромінювання називаються </a:t>
            </a:r>
            <a:r>
              <a:rPr lang="uk-UA" sz="2400" b="1" u="sng" dirty="0" smtClean="0">
                <a:solidFill>
                  <a:schemeClr val="accent6">
                    <a:lumMod val="50000"/>
                  </a:schemeClr>
                </a:solidFill>
              </a:rPr>
              <a:t>сонячною радіацією</a:t>
            </a:r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</a:rPr>
              <a:t>, яка складається з променів різної довжини, які несуть до Землі світло й тепло</a:t>
            </a:r>
            <a:r>
              <a:rPr lang="uk-UA" sz="2400" b="1" dirty="0" smtClean="0"/>
              <a:t>. </a:t>
            </a:r>
          </a:p>
          <a:p>
            <a:pPr marL="45720" indent="0" algn="ctr">
              <a:buNone/>
            </a:pPr>
            <a:r>
              <a:rPr lang="uk-UA" sz="3600" b="1" dirty="0" smtClean="0"/>
              <a:t>СОНЯЧНА РАДІАЦІЯ СУМАРНА</a:t>
            </a:r>
          </a:p>
          <a:p>
            <a:pPr marL="45720" indent="0" algn="just">
              <a:buNone/>
            </a:pPr>
            <a:r>
              <a:rPr lang="uk-UA" sz="3600" b="1" dirty="0" smtClean="0"/>
              <a:t>                    </a:t>
            </a:r>
            <a:r>
              <a:rPr lang="uk-UA" sz="3600" b="1" dirty="0" smtClean="0">
                <a:solidFill>
                  <a:schemeClr val="accent6"/>
                </a:solidFill>
              </a:rPr>
              <a:t>ПРЯМА     </a:t>
            </a:r>
            <a:r>
              <a:rPr lang="uk-UA" sz="3600" b="1" dirty="0" smtClean="0"/>
              <a:t>                                       </a:t>
            </a:r>
            <a:r>
              <a:rPr lang="uk-UA" sz="3600" b="1" dirty="0" smtClean="0">
                <a:solidFill>
                  <a:schemeClr val="accent6"/>
                </a:solidFill>
              </a:rPr>
              <a:t>РОЗСІЯНА  </a:t>
            </a:r>
          </a:p>
          <a:p>
            <a:pPr marL="45720" indent="0" algn="just">
              <a:buNone/>
            </a:pPr>
            <a:endParaRPr lang="uk-UA" sz="3600" b="1" dirty="0" smtClean="0"/>
          </a:p>
          <a:p>
            <a:pPr marL="45720" indent="0" algn="ctr">
              <a:buNone/>
            </a:pPr>
            <a:endParaRPr lang="uk-UA" sz="3600" b="1" dirty="0" smtClean="0"/>
          </a:p>
        </p:txBody>
      </p:sp>
      <p:sp>
        <p:nvSpPr>
          <p:cNvPr id="4" name="Стрілка вниз 3"/>
          <p:cNvSpPr/>
          <p:nvPr/>
        </p:nvSpPr>
        <p:spPr>
          <a:xfrm>
            <a:off x="3000777" y="2485623"/>
            <a:ext cx="244699" cy="296214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ілка вниз 4"/>
          <p:cNvSpPr/>
          <p:nvPr/>
        </p:nvSpPr>
        <p:spPr>
          <a:xfrm>
            <a:off x="8744755" y="2485623"/>
            <a:ext cx="218941" cy="296214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550" y="3282845"/>
            <a:ext cx="5661749" cy="3143711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76200"/>
          </a:effectLst>
        </p:spPr>
      </p:pic>
      <p:sp>
        <p:nvSpPr>
          <p:cNvPr id="8" name="Прямокутник 7"/>
          <p:cNvSpPr/>
          <p:nvPr/>
        </p:nvSpPr>
        <p:spPr>
          <a:xfrm>
            <a:off x="193183" y="3660472"/>
            <a:ext cx="216027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/>
              <a:t>Радіація</a:t>
            </a:r>
            <a:r>
              <a:rPr lang="ru-RU" sz="2800" b="1" dirty="0"/>
              <a:t>, </a:t>
            </a:r>
            <a:r>
              <a:rPr lang="ru-RU" sz="2800" b="1" dirty="0" err="1"/>
              <a:t>поглинута</a:t>
            </a:r>
            <a:r>
              <a:rPr lang="ru-RU" sz="2800" b="1" dirty="0"/>
              <a:t> земною </a:t>
            </a:r>
            <a:r>
              <a:rPr lang="ru-RU" sz="2800" b="1" dirty="0" err="1"/>
              <a:t>поверхнею</a:t>
            </a:r>
            <a:r>
              <a:rPr lang="ru-RU" sz="2800" b="1" dirty="0"/>
              <a:t> </a:t>
            </a:r>
            <a:r>
              <a:rPr lang="ru-RU" sz="2800" b="1" dirty="0" err="1"/>
              <a:t>називається</a:t>
            </a:r>
            <a:r>
              <a:rPr lang="ru-RU" sz="2800" b="1" dirty="0"/>
              <a:t> </a:t>
            </a:r>
            <a:r>
              <a:rPr lang="ru-RU" sz="2800" b="1" dirty="0" err="1">
                <a:solidFill>
                  <a:schemeClr val="accent6"/>
                </a:solidFill>
              </a:rPr>
              <a:t>поглинутою</a:t>
            </a:r>
            <a:endParaRPr lang="uk-UA" sz="2800" b="1" dirty="0">
              <a:solidFill>
                <a:schemeClr val="accent6"/>
              </a:solidFill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8550195" y="3660472"/>
            <a:ext cx="3048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/>
              <a:t>Радіація</a:t>
            </a:r>
            <a:r>
              <a:rPr lang="ru-RU" sz="2800" b="1" dirty="0" smtClean="0"/>
              <a:t>, </a:t>
            </a:r>
          </a:p>
          <a:p>
            <a:pPr algn="ctr"/>
            <a:r>
              <a:rPr lang="ru-RU" sz="2800" b="1" dirty="0" err="1"/>
              <a:t>в</a:t>
            </a:r>
            <a:r>
              <a:rPr lang="ru-RU" sz="2800" b="1" dirty="0" err="1" smtClean="0"/>
              <a:t>ідбита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 земною </a:t>
            </a:r>
            <a:r>
              <a:rPr lang="ru-RU" sz="2800" b="1" dirty="0" err="1"/>
              <a:t>поверхнею</a:t>
            </a:r>
            <a:r>
              <a:rPr lang="ru-RU" sz="2800" b="1" dirty="0"/>
              <a:t> </a:t>
            </a:r>
            <a:r>
              <a:rPr lang="ru-RU" sz="2800" b="1" dirty="0" err="1"/>
              <a:t>називається</a:t>
            </a:r>
            <a:r>
              <a:rPr lang="ru-RU" sz="2800" b="1" dirty="0"/>
              <a:t> </a:t>
            </a:r>
            <a:r>
              <a:rPr lang="ru-RU" sz="2800" b="1" dirty="0" err="1" smtClean="0">
                <a:solidFill>
                  <a:schemeClr val="accent6"/>
                </a:solidFill>
              </a:rPr>
              <a:t>відбитою</a:t>
            </a:r>
            <a:endParaRPr lang="uk-UA" sz="28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49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7239"/>
            <a:ext cx="12007121" cy="145404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Кількість сумарної сонячної радіації напряму залежить від кута падіння сонячних променів. Чим ближче ця величина до 90 градусів, тим більше сонячної енергії отримує земна </a:t>
            </a:r>
            <a:r>
              <a:rPr lang="uk-UA" b="1" dirty="0" smtClean="0"/>
              <a:t>поверхня</a:t>
            </a:r>
            <a:r>
              <a:rPr lang="uk-UA" b="1" dirty="0"/>
              <a:t/>
            </a:r>
            <a:br>
              <a:rPr lang="uk-UA" b="1" dirty="0"/>
            </a:b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2446" y="1124262"/>
            <a:ext cx="4759377" cy="3756831"/>
          </a:xfrm>
        </p:spPr>
        <p:txBody>
          <a:bodyPr>
            <a:normAutofit fontScale="92500" lnSpcReduction="10000"/>
          </a:bodyPr>
          <a:lstStyle/>
          <a:p>
            <a:pPr marL="45720" indent="0" algn="just">
              <a:buNone/>
            </a:pPr>
            <a:endParaRPr lang="uk-UA" dirty="0"/>
          </a:p>
          <a:p>
            <a:pPr marL="45720" indent="0" algn="just">
              <a:buNone/>
            </a:pPr>
            <a:r>
              <a:rPr lang="uk-UA" dirty="0"/>
              <a:t>   </a:t>
            </a:r>
            <a:r>
              <a:rPr lang="uk-UA" b="1" dirty="0"/>
              <a:t>В свою чергу кут падіння сонячних променів визначається її географічною </a:t>
            </a:r>
            <a:r>
              <a:rPr lang="uk-UA" b="1" u="sng" dirty="0"/>
              <a:t>широтою</a:t>
            </a:r>
            <a:r>
              <a:rPr lang="uk-UA" b="1" dirty="0"/>
              <a:t>. </a:t>
            </a:r>
            <a:r>
              <a:rPr lang="uk-UA" b="1" dirty="0" smtClean="0"/>
              <a:t>Кут </a:t>
            </a:r>
            <a:r>
              <a:rPr lang="uk-UA" b="1" dirty="0"/>
              <a:t>падіння сонячних променів знижується з віддаленням від екватора до полюсів. </a:t>
            </a:r>
            <a:r>
              <a:rPr lang="uk-UA" b="1" dirty="0" smtClean="0"/>
              <a:t>  </a:t>
            </a:r>
          </a:p>
          <a:p>
            <a:pPr marL="45720" indent="0" algn="just">
              <a:buNone/>
            </a:pPr>
            <a:r>
              <a:rPr lang="uk-UA" b="1" dirty="0" smtClean="0"/>
              <a:t>В </a:t>
            </a:r>
            <a:r>
              <a:rPr lang="uk-UA" b="1" dirty="0"/>
              <a:t>зв`язку з таким нерівномірним розподілом тепла на  Землі виділяють </a:t>
            </a:r>
            <a:r>
              <a:rPr lang="uk-UA" b="1" dirty="0">
                <a:solidFill>
                  <a:schemeClr val="accent6"/>
                </a:solidFill>
              </a:rPr>
              <a:t>5</a:t>
            </a:r>
            <a:r>
              <a:rPr lang="uk-UA" b="1" dirty="0"/>
              <a:t> теплових поясів: один жаркий, два помірних і два холодних. </a:t>
            </a:r>
            <a:r>
              <a:rPr lang="uk-UA" b="1" dirty="0" smtClean="0"/>
              <a:t>  </a:t>
            </a:r>
          </a:p>
          <a:p>
            <a:pPr marL="45720" indent="0" algn="just">
              <a:buNone/>
            </a:pPr>
            <a:r>
              <a:rPr lang="uk-UA" b="1" dirty="0" smtClean="0"/>
              <a:t>Саме </a:t>
            </a:r>
            <a:r>
              <a:rPr lang="uk-UA" b="1" dirty="0"/>
              <a:t>сонячна радіація є визначальним фактором формування температури.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743" y="1663907"/>
            <a:ext cx="6815855" cy="4826833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381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7" y="4765183"/>
            <a:ext cx="4630608" cy="1725557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358743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3" y="794481"/>
            <a:ext cx="11932171" cy="1407806"/>
          </a:xfrm>
        </p:spPr>
        <p:txBody>
          <a:bodyPr>
            <a:normAutofit fontScale="90000"/>
          </a:bodyPr>
          <a:lstStyle/>
          <a:p>
            <a:pPr algn="just"/>
            <a:r>
              <a:rPr lang="uk-UA" dirty="0"/>
              <a:t>Відношення відбитої сонячної радіації до сумарної виражене у відсотках </a:t>
            </a:r>
            <a:r>
              <a:rPr lang="uk-UA" dirty="0" smtClean="0"/>
              <a:t>називається </a:t>
            </a:r>
            <a:r>
              <a:rPr lang="uk-UA" b="1" dirty="0" smtClean="0">
                <a:solidFill>
                  <a:schemeClr val="accent6"/>
                </a:solidFill>
              </a:rPr>
              <a:t>АЛЬБЕДО</a:t>
            </a:r>
            <a:r>
              <a:rPr lang="uk-UA" dirty="0" smtClean="0"/>
              <a:t>. </a:t>
            </a:r>
            <a:r>
              <a:rPr lang="uk-UA" dirty="0"/>
              <a:t>Альбедо залежить від кольору поверхні. Так найбільше значення альбедо має для снігу (бо білий колір відбиває сонячні </a:t>
            </a:r>
            <a:r>
              <a:rPr lang="uk-UA" dirty="0" smtClean="0"/>
              <a:t>промені), найменше </a:t>
            </a:r>
            <a:r>
              <a:rPr lang="uk-UA" dirty="0"/>
              <a:t>для чорної </a:t>
            </a:r>
            <a:r>
              <a:rPr lang="uk-UA" dirty="0" smtClean="0"/>
              <a:t>ріллі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603" y="1933906"/>
            <a:ext cx="5156617" cy="4389621"/>
          </a:xfrm>
          <a:effectLst>
            <a:glow rad="127000">
              <a:schemeClr val="bg1">
                <a:lumMod val="95000"/>
              </a:schemeClr>
            </a:glow>
            <a:softEdge rad="254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13" y="1933906"/>
            <a:ext cx="6160101" cy="4480687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154001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21" y="149902"/>
            <a:ext cx="11902190" cy="175205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6"/>
                </a:solidFill>
              </a:rPr>
              <a:t>ПОГОДА</a:t>
            </a:r>
            <a:r>
              <a:rPr lang="ru-RU" sz="4400" b="1" dirty="0" smtClean="0"/>
              <a:t> - стан </a:t>
            </a:r>
            <a:r>
              <a:rPr lang="ru-RU" sz="4400" b="1" dirty="0" err="1"/>
              <a:t>нижнього</a:t>
            </a:r>
            <a:r>
              <a:rPr lang="ru-RU" sz="4400" b="1" dirty="0"/>
              <a:t> шару </a:t>
            </a:r>
            <a:r>
              <a:rPr lang="ru-RU" sz="4400" b="1" dirty="0" err="1"/>
              <a:t>атмосфери</a:t>
            </a:r>
            <a:r>
              <a:rPr lang="ru-RU" sz="4400" b="1" dirty="0"/>
              <a:t> в </a:t>
            </a:r>
            <a:r>
              <a:rPr lang="ru-RU" sz="4400" b="1" dirty="0" err="1"/>
              <a:t>даному</a:t>
            </a:r>
            <a:r>
              <a:rPr lang="ru-RU" sz="4400" b="1" dirty="0"/>
              <a:t> </a:t>
            </a:r>
            <a:r>
              <a:rPr lang="ru-RU" sz="4400" b="1" dirty="0" err="1"/>
              <a:t>місці</a:t>
            </a:r>
            <a:r>
              <a:rPr lang="ru-RU" sz="4400" b="1" dirty="0"/>
              <a:t> у </a:t>
            </a:r>
            <a:r>
              <a:rPr lang="ru-RU" sz="4400" b="1" dirty="0" err="1"/>
              <a:t>певний</a:t>
            </a:r>
            <a:r>
              <a:rPr lang="ru-RU" sz="4400" b="1" dirty="0"/>
              <a:t> </a:t>
            </a:r>
            <a:r>
              <a:rPr lang="ru-RU" sz="4400" b="1" dirty="0" smtClean="0"/>
              <a:t>час. Основною </a:t>
            </a:r>
            <a:r>
              <a:rPr lang="ru-RU" sz="4400" b="1" dirty="0" err="1" smtClean="0"/>
              <a:t>її</a:t>
            </a:r>
            <a:r>
              <a:rPr lang="ru-RU" sz="4400" b="1" dirty="0" smtClean="0"/>
              <a:t> характеристикою є </a:t>
            </a:r>
            <a:r>
              <a:rPr lang="ru-RU" sz="4400" b="1" dirty="0" err="1" smtClean="0"/>
              <a:t>мінливість</a:t>
            </a:r>
            <a:endParaRPr lang="uk-UA" sz="4400" b="1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91" y="1901952"/>
            <a:ext cx="5397371" cy="4580027"/>
          </a:xfrm>
          <a:effectLst>
            <a:glow rad="127000">
              <a:schemeClr val="bg1">
                <a:lumMod val="95000"/>
              </a:schemeClr>
            </a:glow>
            <a:softEdge rad="63500"/>
          </a:effectLst>
        </p:spPr>
      </p:pic>
      <p:sp>
        <p:nvSpPr>
          <p:cNvPr id="6" name="Прямокутник 5"/>
          <p:cNvSpPr/>
          <p:nvPr/>
        </p:nvSpPr>
        <p:spPr>
          <a:xfrm>
            <a:off x="5696262" y="2068306"/>
            <a:ext cx="64957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accent3"/>
                </a:solidFill>
              </a:rPr>
              <a:t>Прогноз погоди - </a:t>
            </a:r>
            <a:r>
              <a:rPr lang="ru-RU" sz="5400" b="1" dirty="0" err="1">
                <a:solidFill>
                  <a:schemeClr val="accent3"/>
                </a:solidFill>
              </a:rPr>
              <a:t>це</a:t>
            </a:r>
            <a:r>
              <a:rPr lang="ru-RU" sz="5400" b="1" dirty="0">
                <a:solidFill>
                  <a:schemeClr val="accent3"/>
                </a:solidFill>
              </a:rPr>
              <a:t> </a:t>
            </a:r>
            <a:r>
              <a:rPr lang="ru-RU" sz="5400" b="1" dirty="0" err="1">
                <a:solidFill>
                  <a:schemeClr val="accent3"/>
                </a:solidFill>
              </a:rPr>
              <a:t>складання</a:t>
            </a:r>
            <a:r>
              <a:rPr lang="ru-RU" sz="5400" b="1" dirty="0">
                <a:solidFill>
                  <a:schemeClr val="accent3"/>
                </a:solidFill>
              </a:rPr>
              <a:t> </a:t>
            </a:r>
            <a:r>
              <a:rPr lang="ru-RU" sz="5400" b="1" dirty="0" err="1">
                <a:solidFill>
                  <a:schemeClr val="accent3"/>
                </a:solidFill>
              </a:rPr>
              <a:t>науково</a:t>
            </a:r>
            <a:r>
              <a:rPr lang="ru-RU" sz="5400" b="1" dirty="0">
                <a:solidFill>
                  <a:schemeClr val="accent3"/>
                </a:solidFill>
              </a:rPr>
              <a:t> </a:t>
            </a:r>
            <a:r>
              <a:rPr lang="ru-RU" sz="5400" b="1" dirty="0" err="1">
                <a:solidFill>
                  <a:schemeClr val="accent3"/>
                </a:solidFill>
              </a:rPr>
              <a:t>обгрунтованих</a:t>
            </a:r>
            <a:r>
              <a:rPr lang="ru-RU" sz="5400" b="1" dirty="0">
                <a:solidFill>
                  <a:schemeClr val="accent3"/>
                </a:solidFill>
              </a:rPr>
              <a:t> </a:t>
            </a:r>
            <a:r>
              <a:rPr lang="ru-RU" sz="5400" b="1" dirty="0" err="1">
                <a:solidFill>
                  <a:schemeClr val="accent3"/>
                </a:solidFill>
              </a:rPr>
              <a:t>припущень</a:t>
            </a:r>
            <a:r>
              <a:rPr lang="ru-RU" sz="5400" b="1" dirty="0">
                <a:solidFill>
                  <a:schemeClr val="accent3"/>
                </a:solidFill>
              </a:rPr>
              <a:t> про </a:t>
            </a:r>
            <a:r>
              <a:rPr lang="ru-RU" sz="5400" b="1" dirty="0" err="1">
                <a:solidFill>
                  <a:schemeClr val="accent3"/>
                </a:solidFill>
              </a:rPr>
              <a:t>її</a:t>
            </a:r>
            <a:r>
              <a:rPr lang="ru-RU" sz="5400" b="1" dirty="0">
                <a:solidFill>
                  <a:schemeClr val="accent3"/>
                </a:solidFill>
              </a:rPr>
              <a:t> </a:t>
            </a:r>
            <a:r>
              <a:rPr lang="ru-RU" sz="5400" b="1" dirty="0" err="1">
                <a:solidFill>
                  <a:schemeClr val="accent3"/>
                </a:solidFill>
              </a:rPr>
              <a:t>майбутній</a:t>
            </a:r>
            <a:r>
              <a:rPr lang="ru-RU" sz="5400" b="1" dirty="0">
                <a:solidFill>
                  <a:schemeClr val="accent3"/>
                </a:solidFill>
              </a:rPr>
              <a:t> </a:t>
            </a:r>
            <a:r>
              <a:rPr lang="ru-RU" sz="5400" b="1" dirty="0" smtClean="0">
                <a:solidFill>
                  <a:schemeClr val="accent3"/>
                </a:solidFill>
              </a:rPr>
              <a:t>стан</a:t>
            </a:r>
            <a:endParaRPr lang="uk-UA" sz="54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41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63" y="218941"/>
            <a:ext cx="6650747" cy="4039011"/>
          </a:xfrm>
          <a:effectLst>
            <a:glow rad="127000">
              <a:schemeClr val="bg1">
                <a:lumMod val="95000"/>
              </a:schemeClr>
            </a:glow>
            <a:softEdge rad="50800"/>
          </a:effectLst>
        </p:spPr>
      </p:pic>
      <p:sp>
        <p:nvSpPr>
          <p:cNvPr id="6" name="Прямокутник 5"/>
          <p:cNvSpPr/>
          <p:nvPr/>
        </p:nvSpPr>
        <p:spPr>
          <a:xfrm>
            <a:off x="137376" y="4386741"/>
            <a:ext cx="118997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Нагрівання повітря. Повітря атмосфери пропускає сонячні промені до земної поверхні. Проте саме воно променями не нагрівається. Нагрівається Сонцем земна поверхня. А потім від неї нагрівається повітря. Тому, чим далі від земної поверхні, тим стає холодніше. Ось чому за бортом літака температура повітря дуже низька. </a:t>
            </a:r>
          </a:p>
          <a:p>
            <a:pPr algn="just"/>
            <a:endParaRPr lang="uk-UA" b="1" dirty="0"/>
          </a:p>
          <a:p>
            <a:pPr algn="just"/>
            <a:r>
              <a:rPr lang="uk-UA" b="1" dirty="0"/>
              <a:t>  Встановлено, що на кожний кілометр висоти температура повітря знижується в середньому на </a:t>
            </a:r>
            <a:r>
              <a:rPr lang="uk-UA" b="1" dirty="0">
                <a:solidFill>
                  <a:srgbClr val="FF0000"/>
                </a:solidFill>
              </a:rPr>
              <a:t>6 ˚С</a:t>
            </a:r>
            <a:r>
              <a:rPr lang="uk-UA" b="1" dirty="0"/>
              <a:t>. Високо в горах земна поверхня отримує більше сонячного тепла, ніж біля підніжжя. Проте з висотою тепло швидше випромінюється. Тому при підйомі в гори температура повітря загалом знижується. Ось чому на вершинах високих гір лежать сніг і </a:t>
            </a:r>
            <a:r>
              <a:rPr lang="uk-UA" b="1" dirty="0" smtClean="0"/>
              <a:t>лід</a:t>
            </a:r>
            <a:endParaRPr lang="uk-UA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958" y="218941"/>
            <a:ext cx="4822252" cy="3946542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45978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16" y="149902"/>
            <a:ext cx="11662349" cy="6367943"/>
          </a:xfrm>
          <a:effectLst>
            <a:glow rad="127000">
              <a:schemeClr val="bg1">
                <a:lumMod val="95000"/>
              </a:schemeClr>
            </a:glow>
          </a:effectLst>
        </p:spPr>
      </p:pic>
      <p:sp>
        <p:nvSpPr>
          <p:cNvPr id="6" name="Прямокутник 5"/>
          <p:cNvSpPr/>
          <p:nvPr/>
        </p:nvSpPr>
        <p:spPr>
          <a:xfrm>
            <a:off x="363320" y="269981"/>
            <a:ext cx="6101873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 smtClean="0">
                <a:solidFill>
                  <a:srgbClr val="FF0000"/>
                </a:solidFill>
              </a:rPr>
              <a:t>задача</a:t>
            </a:r>
          </a:p>
          <a:p>
            <a:pPr algn="ctr"/>
            <a:r>
              <a:rPr lang="uk-UA" sz="4400" b="1" dirty="0" smtClean="0"/>
              <a:t>На </a:t>
            </a:r>
            <a:r>
              <a:rPr lang="uk-UA" sz="4400" b="1" dirty="0"/>
              <a:t>березі </a:t>
            </a:r>
            <a:r>
              <a:rPr lang="uk-UA" sz="4400" b="1" dirty="0" smtClean="0"/>
              <a:t>моря  біля підніжжя гори температури повітря становить +20 градусів Цельсія. Розрахуйте температуру  повітря на горі, висота якої  4 тисячі метрів</a:t>
            </a:r>
            <a:endParaRPr lang="uk-UA" sz="4400" b="1" dirty="0"/>
          </a:p>
        </p:txBody>
      </p:sp>
    </p:spTree>
    <p:extLst>
      <p:ext uri="{BB962C8B-B14F-4D97-AF65-F5344CB8AC3E}">
        <p14:creationId xmlns:p14="http://schemas.microsoft.com/office/powerpoint/2010/main" val="315520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4832" y="4122295"/>
            <a:ext cx="11662348" cy="2222077"/>
          </a:xfrm>
        </p:spPr>
        <p:txBody>
          <a:bodyPr>
            <a:normAutofit fontScale="92500"/>
          </a:bodyPr>
          <a:lstStyle/>
          <a:p>
            <a:pPr marL="45720" indent="0" algn="just">
              <a:buNone/>
            </a:pPr>
            <a:r>
              <a:rPr lang="ru-RU" sz="3200" dirty="0"/>
              <a:t>Рекордно </a:t>
            </a:r>
            <a:r>
              <a:rPr lang="ru-RU" sz="3200" dirty="0" err="1"/>
              <a:t>висока</a:t>
            </a:r>
            <a:r>
              <a:rPr lang="ru-RU" sz="3200" dirty="0"/>
              <a:t> температура </a:t>
            </a:r>
            <a:r>
              <a:rPr lang="ru-RU" sz="3200" dirty="0" err="1"/>
              <a:t>повітря</a:t>
            </a:r>
            <a:r>
              <a:rPr lang="ru-RU" sz="3200" dirty="0"/>
              <a:t> на </a:t>
            </a:r>
            <a:r>
              <a:rPr lang="ru-RU" sz="3200" dirty="0" err="1"/>
              <a:t>Землі</a:t>
            </a:r>
            <a:r>
              <a:rPr lang="ru-RU" sz="3200" dirty="0"/>
              <a:t> </a:t>
            </a:r>
            <a:r>
              <a:rPr lang="ru-RU" sz="3200" b="1" dirty="0">
                <a:solidFill>
                  <a:srgbClr val="FF0000"/>
                </a:solidFill>
              </a:rPr>
              <a:t>+58°</a:t>
            </a:r>
            <a:r>
              <a:rPr lang="ru-RU" sz="3200" dirty="0"/>
              <a:t>С </a:t>
            </a:r>
            <a:r>
              <a:rPr lang="ru-RU" sz="3200" dirty="0" err="1"/>
              <a:t>була</a:t>
            </a:r>
            <a:r>
              <a:rPr lang="ru-RU" sz="3200" dirty="0"/>
              <a:t> </a:t>
            </a:r>
            <a:r>
              <a:rPr lang="ru-RU" sz="3200" dirty="0" err="1"/>
              <a:t>зареєстрована</a:t>
            </a:r>
            <a:r>
              <a:rPr lang="ru-RU" sz="3200" dirty="0"/>
              <a:t> в м. </a:t>
            </a:r>
            <a:r>
              <a:rPr lang="ru-RU" sz="3200" dirty="0" err="1"/>
              <a:t>Тріполі</a:t>
            </a:r>
            <a:r>
              <a:rPr lang="ru-RU" sz="3200" dirty="0"/>
              <a:t> на </a:t>
            </a:r>
            <a:r>
              <a:rPr lang="ru-RU" sz="3200" dirty="0" err="1"/>
              <a:t>півночі</a:t>
            </a:r>
            <a:r>
              <a:rPr lang="ru-RU" sz="3200" dirty="0"/>
              <a:t> Африки. </a:t>
            </a:r>
            <a:r>
              <a:rPr lang="ru-RU" sz="3200" dirty="0" err="1"/>
              <a:t>Найнижча</a:t>
            </a:r>
            <a:r>
              <a:rPr lang="ru-RU" sz="3200" dirty="0"/>
              <a:t> температура </a:t>
            </a:r>
            <a:r>
              <a:rPr lang="ru-RU" sz="3200" b="1" dirty="0">
                <a:solidFill>
                  <a:srgbClr val="FF0000"/>
                </a:solidFill>
              </a:rPr>
              <a:t>–89,2°</a:t>
            </a:r>
            <a:r>
              <a:rPr lang="ru-RU" sz="3200" dirty="0"/>
              <a:t>С </a:t>
            </a:r>
            <a:r>
              <a:rPr lang="ru-RU" sz="3200" dirty="0" err="1"/>
              <a:t>зафіксована</a:t>
            </a:r>
            <a:r>
              <a:rPr lang="ru-RU" sz="3200" dirty="0"/>
              <a:t> на </a:t>
            </a:r>
            <a:r>
              <a:rPr lang="ru-RU" sz="3200" dirty="0" err="1"/>
              <a:t>науковій</a:t>
            </a:r>
            <a:r>
              <a:rPr lang="ru-RU" sz="3200" dirty="0"/>
              <a:t> </a:t>
            </a:r>
            <a:r>
              <a:rPr lang="ru-RU" sz="3200" dirty="0" err="1"/>
              <a:t>станції</a:t>
            </a:r>
            <a:r>
              <a:rPr lang="ru-RU" sz="3200" dirty="0"/>
              <a:t> “Восток” в </a:t>
            </a:r>
            <a:r>
              <a:rPr lang="ru-RU" sz="3200" dirty="0" err="1"/>
              <a:t>Антарктиді</a:t>
            </a:r>
            <a:r>
              <a:rPr lang="ru-RU" sz="3200" dirty="0"/>
              <a:t>. В </a:t>
            </a:r>
            <a:r>
              <a:rPr lang="ru-RU" sz="3200" dirty="0" err="1"/>
              <a:t>Україні</a:t>
            </a:r>
            <a:r>
              <a:rPr lang="ru-RU" sz="3200" dirty="0"/>
              <a:t> </a:t>
            </a:r>
            <a:r>
              <a:rPr lang="ru-RU" sz="3200" dirty="0" err="1"/>
              <a:t>найвища</a:t>
            </a:r>
            <a:r>
              <a:rPr lang="ru-RU" sz="3200" dirty="0"/>
              <a:t> температура </a:t>
            </a:r>
            <a:r>
              <a:rPr lang="ru-RU" sz="3200" b="1" dirty="0">
                <a:solidFill>
                  <a:srgbClr val="FF0000"/>
                </a:solidFill>
              </a:rPr>
              <a:t>+40 °</a:t>
            </a:r>
            <a:r>
              <a:rPr lang="ru-RU" sz="3200" dirty="0"/>
              <a:t>С </a:t>
            </a:r>
            <a:r>
              <a:rPr lang="ru-RU" sz="3200" dirty="0" err="1"/>
              <a:t>спостерігалася</a:t>
            </a:r>
            <a:r>
              <a:rPr lang="ru-RU" sz="3200" dirty="0"/>
              <a:t> у м. </a:t>
            </a:r>
            <a:r>
              <a:rPr lang="ru-RU" sz="3200" dirty="0" err="1"/>
              <a:t>Куп’янську</a:t>
            </a:r>
            <a:r>
              <a:rPr lang="ru-RU" sz="3200" dirty="0"/>
              <a:t> (</a:t>
            </a:r>
            <a:r>
              <a:rPr lang="ru-RU" sz="3200" dirty="0" err="1"/>
              <a:t>Харківська</a:t>
            </a:r>
            <a:r>
              <a:rPr lang="ru-RU" sz="3200" dirty="0"/>
              <a:t> область), </a:t>
            </a:r>
            <a:r>
              <a:rPr lang="ru-RU" sz="3200" dirty="0" err="1"/>
              <a:t>найнижча</a:t>
            </a:r>
            <a:r>
              <a:rPr lang="ru-RU" sz="3200" dirty="0"/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–</a:t>
            </a:r>
            <a:r>
              <a:rPr lang="ru-RU" sz="3200" b="1" dirty="0">
                <a:solidFill>
                  <a:srgbClr val="FF0000"/>
                </a:solidFill>
              </a:rPr>
              <a:t>43 °</a:t>
            </a:r>
            <a:r>
              <a:rPr lang="ru-RU" sz="3200" dirty="0"/>
              <a:t>С в </a:t>
            </a:r>
            <a:r>
              <a:rPr lang="ru-RU" sz="3200" dirty="0" err="1"/>
              <a:t>Українських</a:t>
            </a:r>
            <a:r>
              <a:rPr lang="ru-RU" sz="3200" dirty="0"/>
              <a:t> Карпатах</a:t>
            </a:r>
            <a:endParaRPr lang="uk-UA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64829"/>
            <a:ext cx="6872990" cy="3857466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381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558" y="551475"/>
            <a:ext cx="4384622" cy="3284174"/>
          </a:xfrm>
          <a:prstGeom prst="rect">
            <a:avLst/>
          </a:prstGeom>
          <a:effectLst>
            <a:glow rad="127000">
              <a:schemeClr val="bg1">
                <a:lumMod val="95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227480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ня зі смугами в синіх тонах 16x9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1307987_TF16391941_TF16391941" id="{A5F25733-FF16-466C-A3E5-4461CE184DFC}" vid="{7BB755F5-084F-4FA3-A444-6FCF4286F827}"/>
    </a:ext>
  </a:extLst>
</a:theme>
</file>

<file path=ppt/theme/theme2.xml><?xml version="1.0" encoding="utf-8"?>
<a:theme xmlns:a="http://schemas.openxmlformats.org/drawingml/2006/main" name="Тема Office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на тему природи зі смугами в синіх тонах із фотографією сходу сонця в горах (широкоформатна)</Template>
  <TotalTime>305</TotalTime>
  <Words>936</Words>
  <Application>Microsoft Office PowerPoint</Application>
  <PresentationFormat>Широкий екран</PresentationFormat>
  <Paragraphs>92</Paragraphs>
  <Slides>19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3" baseType="lpstr">
      <vt:lpstr>Arial</vt:lpstr>
      <vt:lpstr>Corbel</vt:lpstr>
      <vt:lpstr>Euphemia</vt:lpstr>
      <vt:lpstr>Оформлення зі смугами в синіх тонах 16x9</vt:lpstr>
      <vt:lpstr>Сонячно-земні взаємодії. Визначення середніх температур та амплітуди їх коливань за добу, місяць, рік. Аналіз рози вітрів</vt:lpstr>
      <vt:lpstr>Атмосфера — повітряна оболонка Землі</vt:lpstr>
      <vt:lpstr>Презентація PowerPoint</vt:lpstr>
      <vt:lpstr>Кількість сумарної сонячної радіації напряму залежить від кута падіння сонячних променів. Чим ближче ця величина до 90 градусів, тим більше сонячної енергії отримує земна поверхня </vt:lpstr>
      <vt:lpstr>Відношення відбитої сонячної радіації до сумарної виражене у відсотках називається АЛЬБЕДО. Альбедо залежить від кольору поверхні. Так найбільше значення альбедо має для снігу (бо білий колір відбиває сонячні промені), найменше для чорної ріллі </vt:lpstr>
      <vt:lpstr>ПОГОДА - стан нижнього шару атмосфери в даному місці у певний час. Основною її характеристикою є мінливість</vt:lpstr>
      <vt:lpstr>Презентація PowerPoint</vt:lpstr>
      <vt:lpstr>Презентація PowerPoint</vt:lpstr>
      <vt:lpstr>Презентація PowerPoint</vt:lpstr>
      <vt:lpstr>Різниця між найвищою і найнижчою температурами повітря називається амплітудою коливань температур (А). Розрізняють добову, місячну, річну амплітуди</vt:lpstr>
      <vt:lpstr>Добовий хід температури</vt:lpstr>
      <vt:lpstr>Презентація PowerPoint</vt:lpstr>
      <vt:lpstr>Роза вітрів - це графік, який наочно показує повторюванність вітрів різних напрямків за певний час (місяць, рік)</vt:lpstr>
      <vt:lpstr>Вітер - горизонтальний рух повітря з області високого тиску в області низького</vt:lpstr>
      <vt:lpstr>ТРЕНАЖЕР</vt:lpstr>
      <vt:lpstr>ТРЕНАЖЕР</vt:lpstr>
      <vt:lpstr>ТРЕНАЖЕР</vt:lpstr>
      <vt:lpstr>ТРЕНАЖЕР</vt:lpstr>
      <vt:lpstr>ТРЕНАЖЕР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Сонячно-земні взаємодії. Визначення середніх температур та амплітуди їх коливань за добу, місяць, рік. Аналіз рози вітрів</dc:title>
  <dc:creator>Закликовська А.В.</dc:creator>
  <cp:lastModifiedBy>Закликовська А.В.</cp:lastModifiedBy>
  <cp:revision>47</cp:revision>
  <dcterms:created xsi:type="dcterms:W3CDTF">2020-11-18T14:39:32Z</dcterms:created>
  <dcterms:modified xsi:type="dcterms:W3CDTF">2021-08-23T15:04:23Z</dcterms:modified>
</cp:coreProperties>
</file>