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62" r:id="rId5"/>
    <p:sldId id="263" r:id="rId6"/>
    <p:sldId id="260" r:id="rId7"/>
    <p:sldId id="258" r:id="rId8"/>
    <p:sldId id="259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35D2-8D1F-4E28-B1F6-70A16E147F0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573EF-B89C-412A-B3CE-A5DF94DF7E15}" type="slidenum">
              <a:rPr lang="ru-RU" smtClean="0"/>
              <a:t>‹№›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35D2-8D1F-4E28-B1F6-70A16E147F0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573EF-B89C-412A-B3CE-A5DF94DF7E1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35D2-8D1F-4E28-B1F6-70A16E147F0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573EF-B89C-412A-B3CE-A5DF94DF7E1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35D2-8D1F-4E28-B1F6-70A16E147F0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573EF-B89C-412A-B3CE-A5DF94DF7E1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35D2-8D1F-4E28-B1F6-70A16E147F0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573EF-B89C-412A-B3CE-A5DF94DF7E1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35D2-8D1F-4E28-B1F6-70A16E147F0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573EF-B89C-412A-B3CE-A5DF94DF7E1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35D2-8D1F-4E28-B1F6-70A16E147F0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573EF-B89C-412A-B3CE-A5DF94DF7E1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35D2-8D1F-4E28-B1F6-70A16E147F0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573EF-B89C-412A-B3CE-A5DF94DF7E1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35D2-8D1F-4E28-B1F6-70A16E147F0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573EF-B89C-412A-B3CE-A5DF94DF7E1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35D2-8D1F-4E28-B1F6-70A16E147F0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573EF-B89C-412A-B3CE-A5DF94DF7E15}" type="slidenum">
              <a:rPr lang="ru-RU" smtClean="0"/>
              <a:t>‹№›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F35D2-8D1F-4E28-B1F6-70A16E147F0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573EF-B89C-412A-B3CE-A5DF94DF7E15}" type="slidenum">
              <a:rPr lang="ru-RU" smtClean="0"/>
              <a:t>‹№›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D1F35D2-8D1F-4E28-B1F6-70A16E147F0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8C573EF-B89C-412A-B3CE-A5DF94DF7E15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ru-RU" sz="6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388"/>
            <a:ext cx="9144000" cy="676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0668" y="1268760"/>
            <a:ext cx="849578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dirty="0" err="1" smtClean="0">
                <a:solidFill>
                  <a:srgbClr val="7030A0"/>
                </a:solidFill>
              </a:rPr>
              <a:t>сучасна</a:t>
            </a:r>
            <a:r>
              <a:rPr lang="ru-RU" sz="8800" dirty="0" smtClean="0">
                <a:solidFill>
                  <a:srgbClr val="7030A0"/>
                </a:solidFill>
              </a:rPr>
              <a:t> </a:t>
            </a:r>
            <a:r>
              <a:rPr lang="ru-RU" sz="8800" dirty="0" err="1" smtClean="0">
                <a:solidFill>
                  <a:srgbClr val="7030A0"/>
                </a:solidFill>
              </a:rPr>
              <a:t>політична</a:t>
            </a:r>
            <a:endParaRPr lang="ru-RU" sz="8800" dirty="0" smtClean="0">
              <a:solidFill>
                <a:srgbClr val="7030A0"/>
              </a:solidFill>
            </a:endParaRPr>
          </a:p>
          <a:p>
            <a:pPr algn="ctr"/>
            <a:r>
              <a:rPr lang="ru-RU" sz="8800" dirty="0" smtClean="0">
                <a:solidFill>
                  <a:srgbClr val="7030A0"/>
                </a:solidFill>
              </a:rPr>
              <a:t> карта </a:t>
            </a:r>
            <a:r>
              <a:rPr lang="ru-RU" sz="8800" dirty="0" err="1" smtClean="0">
                <a:solidFill>
                  <a:srgbClr val="7030A0"/>
                </a:solidFill>
              </a:rPr>
              <a:t>світу</a:t>
            </a:r>
            <a:endParaRPr lang="ru-RU" sz="8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81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5400" dirty="0" smtClean="0">
                <a:solidFill>
                  <a:schemeClr val="tx1"/>
                </a:solidFill>
              </a:rPr>
              <a:t>Співдружність націй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організації</a:t>
            </a:r>
            <a:r>
              <a:rPr lang="ru-RU" dirty="0"/>
              <a:t>, </a:t>
            </a:r>
            <a:r>
              <a:rPr lang="ru-RU" dirty="0" err="1"/>
              <a:t>утвореної</a:t>
            </a:r>
            <a:r>
              <a:rPr lang="ru-RU" dirty="0"/>
              <a:t> </a:t>
            </a:r>
            <a:r>
              <a:rPr lang="ru-RU" dirty="0" err="1"/>
              <a:t>нині</a:t>
            </a:r>
            <a:r>
              <a:rPr lang="ru-RU" dirty="0"/>
              <a:t> </a:t>
            </a:r>
            <a:r>
              <a:rPr lang="ru-RU" dirty="0" err="1"/>
              <a:t>незалежними</a:t>
            </a:r>
            <a:r>
              <a:rPr lang="ru-RU" dirty="0"/>
              <a:t> державами, </a:t>
            </a:r>
            <a:r>
              <a:rPr lang="ru-RU" dirty="0" err="1"/>
              <a:t>що</a:t>
            </a:r>
            <a:r>
              <a:rPr lang="ru-RU" dirty="0"/>
              <a:t> колись входили до складу </a:t>
            </a:r>
            <a:r>
              <a:rPr lang="ru-RU" dirty="0" err="1"/>
              <a:t>Британської</a:t>
            </a:r>
            <a:r>
              <a:rPr lang="ru-RU" dirty="0"/>
              <a:t> </a:t>
            </a:r>
            <a:r>
              <a:rPr lang="ru-RU" dirty="0" err="1"/>
              <a:t>імперії</a:t>
            </a:r>
            <a:r>
              <a:rPr lang="ru-RU" dirty="0"/>
              <a:t>. </a:t>
            </a:r>
            <a:r>
              <a:rPr lang="ru-RU" dirty="0" err="1" smtClean="0"/>
              <a:t>Фактично</a:t>
            </a:r>
            <a:r>
              <a:rPr lang="ru-RU" dirty="0"/>
              <a:t>, главою </a:t>
            </a:r>
            <a:r>
              <a:rPr lang="ru-RU" dirty="0" err="1"/>
              <a:t>держави</a:t>
            </a:r>
            <a:r>
              <a:rPr lang="ru-RU" dirty="0"/>
              <a:t> є </a:t>
            </a:r>
            <a:r>
              <a:rPr lang="ru-RU" dirty="0" err="1"/>
              <a:t>прем'єр-міністр</a:t>
            </a:r>
            <a:r>
              <a:rPr lang="ru-RU" dirty="0"/>
              <a:t>, а формально - королева </a:t>
            </a:r>
            <a:r>
              <a:rPr lang="ru-RU" dirty="0" err="1"/>
              <a:t>Великої</a:t>
            </a:r>
            <a:r>
              <a:rPr lang="ru-RU" dirty="0"/>
              <a:t> </a:t>
            </a:r>
            <a:r>
              <a:rPr lang="ru-RU" dirty="0" err="1"/>
              <a:t>Британії</a:t>
            </a:r>
            <a:r>
              <a:rPr lang="ru-RU" dirty="0"/>
              <a:t>. Такими є Канада, </a:t>
            </a:r>
            <a:r>
              <a:rPr lang="ru-RU" dirty="0" err="1"/>
              <a:t>Австралія</a:t>
            </a:r>
            <a:r>
              <a:rPr lang="ru-RU" dirty="0"/>
              <a:t>, Нова </a:t>
            </a:r>
            <a:r>
              <a:rPr lang="ru-RU" dirty="0" err="1"/>
              <a:t>Зеландія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</a:t>
            </a:r>
            <a:endParaRPr lang="uk-UA" dirty="0"/>
          </a:p>
          <a:p>
            <a:pPr algn="just"/>
            <a:endParaRPr lang="uk-UA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59239"/>
            <a:ext cx="2808312" cy="2395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510135"/>
            <a:ext cx="2187327" cy="3142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157190"/>
            <a:ext cx="28860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50" y="3501007"/>
            <a:ext cx="2552700" cy="151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946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1800" dirty="0" err="1" smtClean="0">
                <a:solidFill>
                  <a:srgbClr val="FF0000"/>
                </a:solidFill>
              </a:rPr>
              <a:t>Дж</a:t>
            </a:r>
            <a:r>
              <a:rPr lang="vi-VN" sz="1800" dirty="0" smtClean="0">
                <a:solidFill>
                  <a:srgbClr val="FF0000"/>
                </a:solidFill>
              </a:rPr>
              <a:t>амахірі́я</a:t>
            </a:r>
            <a:r>
              <a:rPr lang="ar-AE" sz="1800" dirty="0" smtClean="0">
                <a:solidFill>
                  <a:srgbClr val="FF0000"/>
                </a:solidFill>
              </a:rPr>
              <a:t> </a:t>
            </a:r>
            <a:r>
              <a:rPr lang="ar-AE" sz="1800" dirty="0">
                <a:solidFill>
                  <a:schemeClr val="tx1"/>
                </a:solidFill>
              </a:rPr>
              <a:t>— </a:t>
            </a:r>
            <a:r>
              <a:rPr lang="vi-VN" sz="1800" dirty="0">
                <a:solidFill>
                  <a:schemeClr val="tx1"/>
                </a:solidFill>
              </a:rPr>
              <a:t>форма державного правління, відмінна від монархії і республіки, обґрунтована в Третій Всесвітній Теорії Муаммара Каддафі і викладена в першій частині Зеленої книги. Влада зосередженна в руках старост племен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Лівія</a:t>
            </a:r>
            <a:r>
              <a:rPr lang="ru-RU" dirty="0" smtClean="0"/>
              <a:t> </a:t>
            </a:r>
            <a:r>
              <a:rPr lang="ru-RU" dirty="0" err="1"/>
              <a:t>офіційно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джамахірією</a:t>
            </a:r>
            <a:r>
              <a:rPr lang="ru-RU" dirty="0"/>
              <a:t> з 2 </a:t>
            </a:r>
            <a:r>
              <a:rPr lang="ru-RU" dirty="0" err="1"/>
              <a:t>березня</a:t>
            </a:r>
            <a:r>
              <a:rPr lang="ru-RU" dirty="0"/>
              <a:t> 1977 року по 2011 </a:t>
            </a:r>
            <a:r>
              <a:rPr lang="ru-RU" dirty="0" err="1" smtClean="0"/>
              <a:t>рік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16" y="2758406"/>
            <a:ext cx="3033688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20888"/>
            <a:ext cx="3056359" cy="177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4365104"/>
            <a:ext cx="3632423" cy="2034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66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>
                <a:solidFill>
                  <a:schemeClr val="tx1"/>
                </a:solidFill>
              </a:rPr>
              <a:t>Державний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устрій</a:t>
            </a:r>
            <a:r>
              <a:rPr lang="ru-RU" sz="2800" dirty="0">
                <a:solidFill>
                  <a:schemeClr val="tx1"/>
                </a:solidFill>
              </a:rPr>
              <a:t> - </a:t>
            </a:r>
            <a:r>
              <a:rPr lang="ru-RU" sz="2800" dirty="0" err="1">
                <a:solidFill>
                  <a:schemeClr val="tx1"/>
                </a:solidFill>
              </a:rPr>
              <a:t>це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адміністративно-територіальна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організація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держави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Розрізняють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дві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його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форми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–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унітарну</a:t>
            </a:r>
            <a:r>
              <a:rPr lang="ru-RU" sz="2800" dirty="0">
                <a:solidFill>
                  <a:schemeClr val="tx1"/>
                </a:solidFill>
              </a:rPr>
              <a:t> та </a:t>
            </a:r>
            <a:r>
              <a:rPr lang="ru-RU" sz="2800" dirty="0" err="1">
                <a:solidFill>
                  <a:schemeClr val="tx1"/>
                </a:solidFill>
              </a:rPr>
              <a:t>федеративну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4026" y="1700808"/>
            <a:ext cx="4012773" cy="4425355"/>
          </a:xfrm>
        </p:spPr>
        <p:txBody>
          <a:bodyPr/>
          <a:lstStyle/>
          <a:p>
            <a:pPr algn="ctr"/>
            <a:r>
              <a:rPr lang="ru-RU" sz="1600" dirty="0" err="1">
                <a:solidFill>
                  <a:schemeClr val="tx1"/>
                </a:solidFill>
              </a:rPr>
              <a:t>Уніта́рна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держа́ва</a:t>
            </a:r>
            <a:r>
              <a:rPr lang="ru-RU" sz="1600" dirty="0">
                <a:solidFill>
                  <a:schemeClr val="tx1"/>
                </a:solidFill>
              </a:rPr>
              <a:t> — </a:t>
            </a:r>
            <a:r>
              <a:rPr lang="ru-RU" sz="1600" dirty="0" err="1">
                <a:solidFill>
                  <a:schemeClr val="tx1"/>
                </a:solidFill>
              </a:rPr>
              <a:t>це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єдина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цілісна</a:t>
            </a:r>
            <a:r>
              <a:rPr lang="ru-RU" sz="1600" dirty="0">
                <a:solidFill>
                  <a:schemeClr val="tx1"/>
                </a:solidFill>
              </a:rPr>
              <a:t> держава, </a:t>
            </a:r>
            <a:r>
              <a:rPr lang="ru-RU" sz="1600" dirty="0" err="1">
                <a:solidFill>
                  <a:schemeClr val="tx1"/>
                </a:solidFill>
              </a:rPr>
              <a:t>територія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якої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поділяється</a:t>
            </a:r>
            <a:r>
              <a:rPr lang="ru-RU" sz="1600" dirty="0">
                <a:solidFill>
                  <a:schemeClr val="tx1"/>
                </a:solidFill>
              </a:rPr>
              <a:t> на </a:t>
            </a:r>
            <a:r>
              <a:rPr lang="ru-RU" sz="1600" dirty="0" err="1">
                <a:solidFill>
                  <a:schemeClr val="tx1"/>
                </a:solidFill>
              </a:rPr>
              <a:t>адміністративно-територіальні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одиниці</a:t>
            </a:r>
            <a:r>
              <a:rPr lang="ru-RU" sz="1600" dirty="0">
                <a:solidFill>
                  <a:schemeClr val="tx1"/>
                </a:solidFill>
              </a:rPr>
              <a:t>, </a:t>
            </a:r>
            <a:r>
              <a:rPr lang="ru-RU" sz="1600" dirty="0" err="1">
                <a:solidFill>
                  <a:schemeClr val="tx1"/>
                </a:solidFill>
              </a:rPr>
              <a:t>що</a:t>
            </a:r>
            <a:r>
              <a:rPr lang="ru-RU" sz="1600" dirty="0">
                <a:solidFill>
                  <a:schemeClr val="tx1"/>
                </a:solidFill>
              </a:rPr>
              <a:t> не </a:t>
            </a:r>
            <a:r>
              <a:rPr lang="ru-RU" sz="1600" dirty="0" err="1">
                <a:solidFill>
                  <a:schemeClr val="tx1"/>
                </a:solidFill>
              </a:rPr>
              <a:t>мають</a:t>
            </a:r>
            <a:r>
              <a:rPr lang="ru-RU" sz="1600" dirty="0">
                <a:solidFill>
                  <a:schemeClr val="tx1"/>
                </a:solidFill>
              </a:rPr>
              <a:t> статусу </a:t>
            </a:r>
            <a:r>
              <a:rPr lang="ru-RU" sz="1600" dirty="0" err="1">
                <a:solidFill>
                  <a:schemeClr val="tx1"/>
                </a:solidFill>
              </a:rPr>
              <a:t>державних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утворень</a:t>
            </a:r>
            <a:r>
              <a:rPr lang="ru-RU" sz="1600" dirty="0">
                <a:solidFill>
                  <a:schemeClr val="tx1"/>
                </a:solidFill>
              </a:rPr>
              <a:t> і не </a:t>
            </a:r>
            <a:r>
              <a:rPr lang="ru-RU" sz="1600" dirty="0" err="1">
                <a:solidFill>
                  <a:schemeClr val="tx1"/>
                </a:solidFill>
              </a:rPr>
              <a:t>володіють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суверенними</a:t>
            </a:r>
            <a:r>
              <a:rPr lang="ru-RU" sz="1600" dirty="0">
                <a:solidFill>
                  <a:schemeClr val="tx1"/>
                </a:solidFill>
              </a:rPr>
              <a:t> правами.</a:t>
            </a:r>
            <a:endParaRPr lang="uk-UA" sz="1600" dirty="0" smtClean="0">
              <a:solidFill>
                <a:schemeClr val="tx1"/>
              </a:solidFill>
            </a:endParaRP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17" y="1700808"/>
            <a:ext cx="448881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5217" y="4221088"/>
            <a:ext cx="43147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/>
              <a:t>Федерація</a:t>
            </a:r>
            <a:r>
              <a:rPr lang="ru-RU" sz="2000" dirty="0"/>
              <a:t> - </a:t>
            </a:r>
            <a:r>
              <a:rPr lang="ru-RU" sz="2000" dirty="0" err="1"/>
              <a:t>це</a:t>
            </a:r>
            <a:r>
              <a:rPr lang="ru-RU" sz="2000" dirty="0"/>
              <a:t> держава,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складається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самоврядних</a:t>
            </a:r>
            <a:r>
              <a:rPr lang="ru-RU" sz="2000" dirty="0"/>
              <a:t> (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автономних</a:t>
            </a:r>
            <a:r>
              <a:rPr lang="ru-RU" sz="2000" dirty="0"/>
              <a:t>) </a:t>
            </a:r>
            <a:r>
              <a:rPr lang="ru-RU" sz="2000" dirty="0" err="1"/>
              <a:t>територіальних</a:t>
            </a:r>
            <a:r>
              <a:rPr lang="ru-RU" sz="2000" dirty="0"/>
              <a:t> </a:t>
            </a:r>
            <a:r>
              <a:rPr lang="ru-RU" sz="2000" dirty="0" err="1"/>
              <a:t>утворень</a:t>
            </a:r>
            <a:r>
              <a:rPr lang="ru-RU" sz="2000" dirty="0"/>
              <a:t> - </a:t>
            </a:r>
            <a:r>
              <a:rPr lang="ru-RU" sz="2000" dirty="0" err="1"/>
              <a:t>республік</a:t>
            </a:r>
            <a:r>
              <a:rPr lang="ru-RU" sz="2000" dirty="0"/>
              <a:t>, </a:t>
            </a:r>
            <a:r>
              <a:rPr lang="ru-RU" sz="2000" dirty="0" err="1"/>
              <a:t>штатів</a:t>
            </a:r>
            <a:r>
              <a:rPr lang="ru-RU" sz="2000" dirty="0"/>
              <a:t>, </a:t>
            </a:r>
            <a:r>
              <a:rPr lang="ru-RU" sz="2000" dirty="0" err="1"/>
              <a:t>провінцій</a:t>
            </a:r>
            <a:r>
              <a:rPr lang="ru-RU" sz="2000" dirty="0"/>
              <a:t>, земель.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224" y="4047015"/>
            <a:ext cx="4177777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49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ТИПИ КРАЇН ЗА РІВНЕМ ЕКОНОМІЧНОГО І СОЦІАЛЬНОГО </a:t>
            </a:r>
            <a:r>
              <a:rPr lang="ru-RU" dirty="0" smtClean="0">
                <a:solidFill>
                  <a:schemeClr val="tx1"/>
                </a:solidFill>
              </a:rPr>
              <a:t>РОЗВИТКУ 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455210"/>
              </p:ext>
            </p:extLst>
          </p:nvPr>
        </p:nvGraphicFramePr>
        <p:xfrm>
          <a:off x="395536" y="1340768"/>
          <a:ext cx="8352927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09"/>
                <a:gridCol w="2784309"/>
                <a:gridCol w="278430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Економічно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розвинені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країни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Країни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з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перехідною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економікою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rgbClr val="002060"/>
                          </a:solidFill>
                        </a:rPr>
                        <a:t>Країни,</a:t>
                      </a:r>
                      <a:r>
                        <a:rPr lang="uk-UA" baseline="0" dirty="0" smtClean="0">
                          <a:solidFill>
                            <a:srgbClr val="002060"/>
                          </a:solidFill>
                        </a:rPr>
                        <a:t> що розвиваються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 </a:t>
                      </a:r>
                      <a:r>
                        <a:rPr lang="ru-RU" dirty="0" err="1" smtClean="0"/>
                        <a:t>Америці</a:t>
                      </a:r>
                      <a:r>
                        <a:rPr lang="ru-RU" dirty="0" smtClean="0"/>
                        <a:t>: США, Канада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Колишні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республіки</a:t>
                      </a:r>
                      <a:r>
                        <a:rPr lang="ru-RU" dirty="0" smtClean="0"/>
                        <a:t> СРСР: </a:t>
                      </a:r>
                      <a:r>
                        <a:rPr lang="ru-RU" dirty="0" err="1" smtClean="0"/>
                        <a:t>Білорусь</a:t>
                      </a:r>
                      <a:r>
                        <a:rPr lang="ru-RU" dirty="0" smtClean="0"/>
                        <a:t>, Молдова, </a:t>
                      </a:r>
                      <a:r>
                        <a:rPr lang="ru-RU" dirty="0" err="1" smtClean="0"/>
                        <a:t>Росія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Україна</a:t>
                      </a:r>
                      <a:r>
                        <a:rPr lang="ru-RU" dirty="0" smtClean="0"/>
                        <a:t>, Азербайджан, </a:t>
                      </a:r>
                      <a:r>
                        <a:rPr lang="ru-RU" dirty="0" err="1" smtClean="0"/>
                        <a:t>Вірменія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Грузія</a:t>
                      </a:r>
                      <a:r>
                        <a:rPr lang="ru-RU" dirty="0" smtClean="0"/>
                        <a:t>, Казахстан, Киргизстан, Таджикистан, </a:t>
                      </a:r>
                      <a:r>
                        <a:rPr lang="ru-RU" dirty="0" err="1" smtClean="0"/>
                        <a:t>Туркменістан</a:t>
                      </a:r>
                      <a:r>
                        <a:rPr lang="ru-RU" dirty="0" smtClean="0"/>
                        <a:t>, Узбекистан</a:t>
                      </a:r>
                      <a:endParaRPr lang="ru-RU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ru-RU" dirty="0" err="1" smtClean="0"/>
                        <a:t>Решта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країн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світу</a:t>
                      </a:r>
                      <a:r>
                        <a:rPr lang="ru-RU" dirty="0" smtClean="0"/>
                        <a:t> у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.: - </a:t>
                      </a:r>
                      <a:r>
                        <a:rPr lang="ru-RU" dirty="0" err="1" smtClean="0"/>
                        <a:t>країни-експортери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палива</a:t>
                      </a:r>
                      <a:r>
                        <a:rPr lang="ru-RU" dirty="0" smtClean="0"/>
                        <a:t>: </a:t>
                      </a:r>
                      <a:r>
                        <a:rPr lang="ru-RU" dirty="0" err="1" smtClean="0"/>
                        <a:t>Венесуела</a:t>
                      </a:r>
                      <a:r>
                        <a:rPr lang="ru-RU" dirty="0" smtClean="0"/>
                        <a:t>, ОАЕ, </a:t>
                      </a:r>
                      <a:r>
                        <a:rPr lang="ru-RU" dirty="0" err="1" smtClean="0"/>
                        <a:t>Іран</a:t>
                      </a:r>
                      <a:r>
                        <a:rPr lang="ru-RU" dirty="0" smtClean="0"/>
                        <a:t>, Бруней та </a:t>
                      </a:r>
                      <a:r>
                        <a:rPr lang="ru-RU" dirty="0" err="1" smtClean="0"/>
                        <a:t>ін</a:t>
                      </a:r>
                      <a:r>
                        <a:rPr lang="ru-RU" dirty="0" smtClean="0"/>
                        <a:t>.; 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- </a:t>
                      </a:r>
                      <a:r>
                        <a:rPr lang="ru-RU" dirty="0" err="1" smtClean="0"/>
                        <a:t>найбідніші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країни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світу</a:t>
                      </a:r>
                      <a:r>
                        <a:rPr lang="ru-RU" dirty="0" smtClean="0"/>
                        <a:t>: </a:t>
                      </a:r>
                      <a:r>
                        <a:rPr lang="ru-RU" dirty="0" err="1" smtClean="0"/>
                        <a:t>Афганістан</a:t>
                      </a:r>
                      <a:r>
                        <a:rPr lang="ru-RU" dirty="0" smtClean="0"/>
                        <a:t>, Ангола, </a:t>
                      </a:r>
                      <a:r>
                        <a:rPr lang="ru-RU" dirty="0" err="1" smtClean="0"/>
                        <a:t>Малаві</a:t>
                      </a:r>
                      <a:r>
                        <a:rPr lang="ru-RU" dirty="0" smtClean="0"/>
                        <a:t>, Камбоджа та </a:t>
                      </a:r>
                      <a:r>
                        <a:rPr lang="ru-RU" dirty="0" err="1" smtClean="0"/>
                        <a:t>ін</a:t>
                      </a:r>
                      <a:r>
                        <a:rPr lang="ru-RU" dirty="0" smtClean="0"/>
                        <a:t>.; 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- </a:t>
                      </a:r>
                      <a:r>
                        <a:rPr lang="ru-RU" dirty="0" err="1" smtClean="0"/>
                        <a:t>країни</a:t>
                      </a:r>
                      <a:r>
                        <a:rPr lang="ru-RU" dirty="0" smtClean="0"/>
                        <a:t> з </a:t>
                      </a:r>
                      <a:r>
                        <a:rPr lang="ru-RU" dirty="0" err="1" smtClean="0"/>
                        <a:t>високою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заборгованістю</a:t>
                      </a:r>
                      <a:r>
                        <a:rPr lang="ru-RU" dirty="0" smtClean="0"/>
                        <a:t>: </a:t>
                      </a:r>
                      <a:r>
                        <a:rPr lang="ru-RU" dirty="0" err="1" smtClean="0"/>
                        <a:t>Болівія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Буркіна</a:t>
                      </a:r>
                      <a:r>
                        <a:rPr lang="ru-RU" dirty="0" smtClean="0"/>
                        <a:t>-Фасо, </a:t>
                      </a:r>
                      <a:r>
                        <a:rPr lang="ru-RU" dirty="0" err="1" smtClean="0"/>
                        <a:t>Сомалі</a:t>
                      </a:r>
                      <a:r>
                        <a:rPr lang="ru-RU" dirty="0" smtClean="0"/>
                        <a:t> та </a:t>
                      </a:r>
                      <a:r>
                        <a:rPr lang="ru-RU" dirty="0" err="1" smtClean="0"/>
                        <a:t>ін</a:t>
                      </a:r>
                      <a:r>
                        <a:rPr lang="ru-RU" dirty="0" smtClean="0"/>
                        <a:t>. </a:t>
                      </a:r>
                    </a:p>
                    <a:p>
                      <a:endParaRPr lang="ru-RU" dirty="0" smtClean="0"/>
                    </a:p>
                    <a:p>
                      <a:endParaRPr lang="uk-UA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 </a:t>
                      </a:r>
                      <a:r>
                        <a:rPr lang="ru-RU" dirty="0" err="1" smtClean="0"/>
                        <a:t>Азії</a:t>
                      </a:r>
                      <a:r>
                        <a:rPr lang="ru-RU" dirty="0" smtClean="0"/>
                        <a:t>: </a:t>
                      </a:r>
                      <a:r>
                        <a:rPr lang="ru-RU" dirty="0" err="1" smtClean="0"/>
                        <a:t>Японія</a:t>
                      </a:r>
                      <a:r>
                        <a:rPr lang="ru-RU" dirty="0" smtClean="0"/>
                        <a:t>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ru-RU" dirty="0" err="1" smtClean="0"/>
                        <a:t>Колишні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соціалістичні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країни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Балканського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півострова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що</a:t>
                      </a:r>
                      <a:r>
                        <a:rPr lang="ru-RU" dirty="0" smtClean="0"/>
                        <a:t> не </a:t>
                      </a:r>
                      <a:r>
                        <a:rPr lang="ru-RU" dirty="0" err="1" smtClean="0"/>
                        <a:t>увійшли</a:t>
                      </a:r>
                      <a:r>
                        <a:rPr lang="ru-RU" dirty="0" smtClean="0"/>
                        <a:t> до складу ЄС: </a:t>
                      </a:r>
                      <a:r>
                        <a:rPr lang="ru-RU" dirty="0" err="1" smtClean="0"/>
                        <a:t>Албанія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Боснія</a:t>
                      </a:r>
                      <a:r>
                        <a:rPr lang="ru-RU" dirty="0" smtClean="0"/>
                        <a:t> і Герцеговина, </a:t>
                      </a:r>
                      <a:r>
                        <a:rPr lang="ru-RU" dirty="0" err="1" smtClean="0"/>
                        <a:t>Македонія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Сербія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Чорногорія</a:t>
                      </a:r>
                      <a:r>
                        <a:rPr lang="ru-RU" dirty="0" smtClean="0"/>
                        <a:t>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 </a:t>
                      </a:r>
                      <a:r>
                        <a:rPr lang="ru-RU" dirty="0" err="1" smtClean="0"/>
                        <a:t>Океанії</a:t>
                      </a:r>
                      <a:r>
                        <a:rPr lang="ru-RU" dirty="0" smtClean="0"/>
                        <a:t>: </a:t>
                      </a:r>
                      <a:r>
                        <a:rPr lang="ru-RU" dirty="0" err="1" smtClean="0"/>
                        <a:t>Австралійський</a:t>
                      </a:r>
                      <a:r>
                        <a:rPr lang="ru-RU" dirty="0" smtClean="0"/>
                        <a:t> Союз, Нова </a:t>
                      </a:r>
                      <a:r>
                        <a:rPr lang="ru-RU" dirty="0" err="1" smtClean="0"/>
                        <a:t>Зеландія</a:t>
                      </a:r>
                      <a:r>
                        <a:rPr lang="ru-RU" dirty="0" smtClean="0"/>
                        <a:t>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У Європі -28 країн ЄС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97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30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7200" dirty="0" smtClean="0">
                <a:solidFill>
                  <a:srgbClr val="002060"/>
                </a:solidFill>
              </a:rPr>
              <a:t>ПОМІРКУЙТЕ</a:t>
            </a:r>
            <a:endParaRPr lang="ru-RU" sz="72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dirty="0" smtClean="0"/>
              <a:t>Деякі американські дослідники прогнозують появу нових держав на території Європи. Де і чому це може відбутися?</a:t>
            </a:r>
            <a:endParaRPr lang="ru-RU" sz="4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0756"/>
            <a:ext cx="1554346" cy="149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77136"/>
            <a:ext cx="1440160" cy="1407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445224"/>
            <a:ext cx="1692533" cy="105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57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Територія- це…</a:t>
            </a:r>
          </a:p>
          <a:p>
            <a:r>
              <a:rPr lang="uk-UA" dirty="0" smtClean="0"/>
              <a:t>Країна-це..</a:t>
            </a:r>
            <a:endParaRPr lang="ru-RU" dirty="0" smtClean="0"/>
          </a:p>
          <a:p>
            <a:r>
              <a:rPr lang="ru-RU" dirty="0" smtClean="0"/>
              <a:t>Держава – </a:t>
            </a:r>
            <a:r>
              <a:rPr lang="ru-RU" dirty="0" err="1" smtClean="0"/>
              <a:t>це</a:t>
            </a:r>
            <a:r>
              <a:rPr lang="ru-RU" dirty="0" smtClean="0"/>
              <a:t>……..</a:t>
            </a:r>
          </a:p>
          <a:p>
            <a:r>
              <a:rPr lang="ru-RU" dirty="0" smtClean="0"/>
              <a:t>Головною </a:t>
            </a:r>
            <a:r>
              <a:rPr lang="ru-RU" dirty="0" err="1" smtClean="0"/>
              <a:t>політичною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ознакою</a:t>
            </a:r>
            <a:r>
              <a:rPr lang="ru-RU" dirty="0" smtClean="0"/>
              <a:t> </a:t>
            </a:r>
            <a:r>
              <a:rPr lang="ru-RU" dirty="0" err="1" smtClean="0"/>
              <a:t>держави</a:t>
            </a:r>
            <a:r>
              <a:rPr lang="ru-RU" dirty="0" smtClean="0"/>
              <a:t> є …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0647"/>
            <a:ext cx="4680520" cy="368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49080"/>
            <a:ext cx="2952328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086" y="4119380"/>
            <a:ext cx="4300236" cy="2416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949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2364"/>
            <a:ext cx="6275040" cy="3921299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Визнані</a:t>
            </a:r>
            <a:r>
              <a:rPr lang="ru-RU" sz="2000" dirty="0" smtClean="0"/>
              <a:t> </a:t>
            </a:r>
            <a:r>
              <a:rPr lang="ru-RU" sz="2000" dirty="0" err="1" smtClean="0"/>
              <a:t>незалежні</a:t>
            </a:r>
            <a:r>
              <a:rPr lang="ru-RU" sz="2000" dirty="0" smtClean="0"/>
              <a:t> </a:t>
            </a:r>
            <a:r>
              <a:rPr lang="ru-RU" sz="2000" dirty="0" err="1" smtClean="0"/>
              <a:t>держави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193 </a:t>
            </a:r>
            <a:r>
              <a:rPr lang="ru-RU" sz="2000" dirty="0" err="1" smtClean="0"/>
              <a:t>держави</a:t>
            </a:r>
            <a:r>
              <a:rPr lang="ru-RU" sz="2000" dirty="0" smtClean="0"/>
              <a:t>-члени ООН</a:t>
            </a:r>
          </a:p>
          <a:p>
            <a:r>
              <a:rPr lang="ru-RU" sz="2000" dirty="0" smtClean="0"/>
              <a:t>1 держава, яка </a:t>
            </a:r>
            <a:r>
              <a:rPr lang="ru-RU" sz="2000" dirty="0" err="1" smtClean="0"/>
              <a:t>визнана</a:t>
            </a:r>
            <a:r>
              <a:rPr lang="ru-RU" sz="2000" dirty="0" smtClean="0"/>
              <a:t> ООН, але не входить до </a:t>
            </a:r>
            <a:r>
              <a:rPr lang="ru-RU" sz="2000" dirty="0" err="1" smtClean="0"/>
              <a:t>її</a:t>
            </a:r>
            <a:r>
              <a:rPr lang="ru-RU" sz="2000" dirty="0" smtClean="0"/>
              <a:t> складу — Ватикан</a:t>
            </a:r>
          </a:p>
          <a:p>
            <a:r>
              <a:rPr lang="ru-RU" sz="2000" dirty="0" smtClean="0"/>
              <a:t>1 держава-</a:t>
            </a:r>
            <a:r>
              <a:rPr lang="ru-RU" sz="2000" dirty="0" err="1" smtClean="0"/>
              <a:t>спостерігач</a:t>
            </a:r>
            <a:r>
              <a:rPr lang="ru-RU" sz="2000" dirty="0" smtClean="0"/>
              <a:t> — </a:t>
            </a:r>
            <a:r>
              <a:rPr lang="ru-RU" sz="2000" dirty="0" err="1" smtClean="0"/>
              <a:t>Палестинська</a:t>
            </a:r>
            <a:r>
              <a:rPr lang="ru-RU" sz="2000" dirty="0" smtClean="0"/>
              <a:t> держава</a:t>
            </a:r>
          </a:p>
          <a:p>
            <a:r>
              <a:rPr lang="ru-RU" sz="2000" dirty="0" err="1" smtClean="0"/>
              <a:t>Держави</a:t>
            </a:r>
            <a:r>
              <a:rPr lang="ru-RU" sz="2000" dirty="0" smtClean="0"/>
              <a:t> з </a:t>
            </a:r>
            <a:r>
              <a:rPr lang="ru-RU" sz="2000" dirty="0" err="1" smtClean="0"/>
              <a:t>невизначеним</a:t>
            </a:r>
            <a:r>
              <a:rPr lang="ru-RU" sz="2000" dirty="0" smtClean="0"/>
              <a:t> статусом:</a:t>
            </a:r>
          </a:p>
          <a:p>
            <a:r>
              <a:rPr lang="ru-RU" sz="2000" dirty="0" smtClean="0"/>
              <a:t>1 держава, </a:t>
            </a:r>
            <a:r>
              <a:rPr lang="ru-RU" sz="2000" dirty="0" err="1" smtClean="0"/>
              <a:t>визнана</a:t>
            </a:r>
            <a:r>
              <a:rPr lang="ru-RU" sz="2000" dirty="0" smtClean="0"/>
              <a:t> ООН, але </a:t>
            </a:r>
            <a:r>
              <a:rPr lang="ru-RU" sz="2000" dirty="0" err="1" smtClean="0"/>
              <a:t>окупована</a:t>
            </a:r>
            <a:r>
              <a:rPr lang="ru-RU" sz="2000" dirty="0" smtClean="0"/>
              <a:t> </a:t>
            </a:r>
            <a:r>
              <a:rPr lang="ru-RU" sz="2000" dirty="0" err="1" smtClean="0"/>
              <a:t>іншою</a:t>
            </a:r>
            <a:r>
              <a:rPr lang="ru-RU" sz="2000" dirty="0" smtClean="0"/>
              <a:t> державою — </a:t>
            </a:r>
            <a:r>
              <a:rPr lang="ru-RU" sz="2000" dirty="0" err="1" smtClean="0"/>
              <a:t>Західна</a:t>
            </a:r>
            <a:r>
              <a:rPr lang="ru-RU" sz="2000" dirty="0" smtClean="0"/>
              <a:t> Сахара</a:t>
            </a:r>
          </a:p>
          <a:p>
            <a:r>
              <a:rPr lang="ru-RU" sz="2000" dirty="0" smtClean="0"/>
              <a:t>2 </a:t>
            </a:r>
            <a:r>
              <a:rPr lang="ru-RU" sz="2000" dirty="0" err="1" smtClean="0"/>
              <a:t>держави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не </a:t>
            </a:r>
            <a:r>
              <a:rPr lang="ru-RU" sz="2000" dirty="0" err="1" smtClean="0"/>
              <a:t>входять</a:t>
            </a:r>
            <a:r>
              <a:rPr lang="ru-RU" sz="2000" dirty="0" smtClean="0"/>
              <a:t> до ООН, але </a:t>
            </a:r>
            <a:r>
              <a:rPr lang="ru-RU" sz="2000" dirty="0" err="1" smtClean="0"/>
              <a:t>офіційно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визнані</a:t>
            </a:r>
            <a:r>
              <a:rPr lang="ru-RU" sz="2000" dirty="0" smtClean="0"/>
              <a:t> </a:t>
            </a:r>
            <a:r>
              <a:rPr lang="ru-RU" sz="2000" dirty="0" err="1" smtClean="0"/>
              <a:t>багатьма</a:t>
            </a:r>
            <a:r>
              <a:rPr lang="ru-RU" sz="2000" dirty="0" smtClean="0"/>
              <a:t> державами — Тайвань, Косово</a:t>
            </a:r>
          </a:p>
          <a:p>
            <a:r>
              <a:rPr lang="ru-RU" sz="2000" dirty="0" smtClean="0"/>
              <a:t>6 держав, де-факто </a:t>
            </a:r>
            <a:r>
              <a:rPr lang="ru-RU" sz="2000" dirty="0" err="1" smtClean="0"/>
              <a:t>незалежних</a:t>
            </a:r>
            <a:r>
              <a:rPr lang="ru-RU" sz="2000" dirty="0" smtClean="0"/>
              <a:t>, але (</a:t>
            </a:r>
            <a:r>
              <a:rPr lang="ru-RU" sz="2000" dirty="0" err="1" smtClean="0"/>
              <a:t>майже</a:t>
            </a:r>
            <a:r>
              <a:rPr lang="ru-RU" sz="2000" dirty="0" smtClean="0"/>
              <a:t>) </a:t>
            </a:r>
            <a:r>
              <a:rPr lang="ru-RU" sz="2000" dirty="0" err="1" smtClean="0"/>
              <a:t>ніким</a:t>
            </a:r>
            <a:r>
              <a:rPr lang="ru-RU" sz="2000" dirty="0" smtClean="0"/>
              <a:t> не </a:t>
            </a:r>
            <a:r>
              <a:rPr lang="ru-RU" sz="2000" dirty="0" err="1" smtClean="0"/>
              <a:t>визнаних</a:t>
            </a:r>
            <a:r>
              <a:rPr lang="ru-RU" sz="2000" dirty="0" smtClean="0"/>
              <a:t>: </a:t>
            </a:r>
            <a:r>
              <a:rPr lang="ru-RU" sz="2000" dirty="0" err="1" smtClean="0"/>
              <a:t>Республіка</a:t>
            </a:r>
            <a:r>
              <a:rPr lang="ru-RU" sz="2000" dirty="0" smtClean="0"/>
              <a:t> </a:t>
            </a:r>
            <a:r>
              <a:rPr lang="ru-RU" sz="2000" dirty="0" err="1" smtClean="0"/>
              <a:t>Абхазія</a:t>
            </a:r>
            <a:r>
              <a:rPr lang="ru-RU" sz="2000" dirty="0" smtClean="0"/>
              <a:t>, </a:t>
            </a:r>
            <a:r>
              <a:rPr lang="ru-RU" sz="2000" dirty="0" err="1" smtClean="0"/>
              <a:t>Нагірний</a:t>
            </a:r>
            <a:r>
              <a:rPr lang="ru-RU" sz="2000" dirty="0" smtClean="0"/>
              <a:t> Карабах, </a:t>
            </a:r>
            <a:r>
              <a:rPr lang="ru-RU" sz="2000" dirty="0" err="1" smtClean="0"/>
              <a:t>Придністров'я</a:t>
            </a:r>
            <a:r>
              <a:rPr lang="ru-RU" sz="2000" dirty="0" smtClean="0"/>
              <a:t>, </a:t>
            </a:r>
            <a:r>
              <a:rPr lang="ru-RU" sz="2000" dirty="0" err="1" smtClean="0"/>
              <a:t>Північний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Кіпр</a:t>
            </a:r>
            <a:r>
              <a:rPr lang="ru-RU" sz="2000" dirty="0" smtClean="0"/>
              <a:t> (</a:t>
            </a:r>
            <a:r>
              <a:rPr lang="ru-RU" sz="2000" dirty="0" err="1" smtClean="0"/>
              <a:t>визнаний</a:t>
            </a:r>
            <a:r>
              <a:rPr lang="ru-RU" sz="2000" dirty="0" smtClean="0"/>
              <a:t> </a:t>
            </a:r>
            <a:r>
              <a:rPr lang="ru-RU" sz="2000" dirty="0" err="1" smtClean="0"/>
              <a:t>тільки</a:t>
            </a:r>
            <a:r>
              <a:rPr lang="ru-RU" sz="2000" dirty="0" smtClean="0"/>
              <a:t> </a:t>
            </a:r>
            <a:r>
              <a:rPr lang="ru-RU" sz="2000" dirty="0" err="1" smtClean="0"/>
              <a:t>Туреччиною</a:t>
            </a:r>
            <a:r>
              <a:rPr lang="ru-RU" sz="2000" dirty="0" smtClean="0"/>
              <a:t>), </a:t>
            </a:r>
            <a:r>
              <a:rPr lang="ru-RU" sz="2000" dirty="0" err="1" smtClean="0"/>
              <a:t>Сомаліленд</a:t>
            </a:r>
            <a:r>
              <a:rPr lang="ru-RU" sz="2000" dirty="0" smtClean="0"/>
              <a:t>, </a:t>
            </a:r>
            <a:r>
              <a:rPr lang="ru-RU" sz="2000" dirty="0" err="1" smtClean="0"/>
              <a:t>Південна</a:t>
            </a:r>
            <a:r>
              <a:rPr lang="ru-RU" sz="2000" dirty="0" smtClean="0"/>
              <a:t> </a:t>
            </a:r>
            <a:r>
              <a:rPr lang="ru-RU" sz="2000" dirty="0" err="1" smtClean="0"/>
              <a:t>Осетія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6631"/>
            <a:ext cx="3240360" cy="1820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6632"/>
            <a:ext cx="4320480" cy="188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349" y="2564904"/>
            <a:ext cx="1874129" cy="1454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420" y="5229200"/>
            <a:ext cx="2240459" cy="134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27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 smtClean="0">
                <a:solidFill>
                  <a:schemeClr val="tx1"/>
                </a:solidFill>
              </a:rPr>
              <a:t>Залежні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території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</a:rPr>
              <a:t>перебувають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під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політичним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чи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військовим</a:t>
            </a:r>
            <a:r>
              <a:rPr lang="ru-RU" sz="2400" dirty="0">
                <a:solidFill>
                  <a:schemeClr val="tx1"/>
                </a:solidFill>
              </a:rPr>
              <a:t> контролем </a:t>
            </a:r>
            <a:r>
              <a:rPr lang="ru-RU" sz="2400" dirty="0" err="1">
                <a:solidFill>
                  <a:schemeClr val="tx1"/>
                </a:solidFill>
              </a:rPr>
              <a:t>однієї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із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суверенних</a:t>
            </a:r>
            <a:r>
              <a:rPr lang="ru-RU" sz="2400" dirty="0">
                <a:solidFill>
                  <a:schemeClr val="tx1"/>
                </a:solidFill>
              </a:rPr>
              <a:t> держав. </a:t>
            </a:r>
            <a:r>
              <a:rPr lang="ru-RU" sz="2400" dirty="0" err="1">
                <a:solidFill>
                  <a:schemeClr val="tx1"/>
                </a:solidFill>
              </a:rPr>
              <a:t>Найбільш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поширеною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історичною</a:t>
            </a:r>
            <a:r>
              <a:rPr lang="ru-RU" sz="2400" dirty="0">
                <a:solidFill>
                  <a:schemeClr val="tx1"/>
                </a:solidFill>
              </a:rPr>
              <a:t> формою </a:t>
            </a:r>
            <a:r>
              <a:rPr lang="ru-RU" sz="2400" dirty="0" err="1">
                <a:solidFill>
                  <a:schemeClr val="tx1"/>
                </a:solidFill>
              </a:rPr>
              <a:t>залежних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територій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були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колонії</a:t>
            </a:r>
            <a:r>
              <a:rPr lang="ru-RU" sz="2400" dirty="0">
                <a:solidFill>
                  <a:srgbClr val="FFFF00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території</a:t>
            </a:r>
            <a:r>
              <a:rPr lang="ru-RU" sz="2400" dirty="0">
                <a:solidFill>
                  <a:schemeClr val="tx1"/>
                </a:solidFill>
              </a:rPr>
              <a:t>, де </a:t>
            </a:r>
            <a:r>
              <a:rPr lang="ru-RU" sz="2400" dirty="0" err="1">
                <a:solidFill>
                  <a:schemeClr val="tx1"/>
                </a:solidFill>
              </a:rPr>
              <a:t>політичну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владу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повністю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контролювала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країна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метрополія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r>
              <a:rPr lang="uk-UA" dirty="0" smtClean="0"/>
              <a:t>ГІБРАЛТАР             ПН.МАРІАНСЬКІ ОСТРОВИ         ТОКЕЛАУ 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56922"/>
            <a:ext cx="2475359" cy="198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895" y="4149080"/>
            <a:ext cx="3141265" cy="243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39337"/>
            <a:ext cx="25908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93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</a:rPr>
              <a:t>Води (</a:t>
            </a:r>
            <a:r>
              <a:rPr lang="ru-RU" sz="2000" dirty="0" err="1">
                <a:solidFill>
                  <a:schemeClr val="tx1"/>
                </a:solidFill>
              </a:rPr>
              <a:t>акваторія</a:t>
            </a:r>
            <a:r>
              <a:rPr lang="ru-RU" sz="2000" dirty="0">
                <a:solidFill>
                  <a:schemeClr val="tx1"/>
                </a:solidFill>
              </a:rPr>
              <a:t>) </a:t>
            </a:r>
            <a:r>
              <a:rPr lang="ru-RU" sz="2000" dirty="0" err="1">
                <a:solidFill>
                  <a:schemeClr val="tx1"/>
                </a:solidFill>
              </a:rPr>
              <a:t>відкритого</a:t>
            </a:r>
            <a:r>
              <a:rPr lang="ru-RU" sz="2000" dirty="0">
                <a:solidFill>
                  <a:schemeClr val="tx1"/>
                </a:solidFill>
              </a:rPr>
              <a:t> моря </a:t>
            </a:r>
            <a:r>
              <a:rPr lang="ru-RU" sz="2000" dirty="0" err="1">
                <a:solidFill>
                  <a:schemeClr val="tx1"/>
                </a:solidFill>
              </a:rPr>
              <a:t>перебувають</a:t>
            </a:r>
            <a:r>
              <a:rPr lang="ru-RU" sz="2000" dirty="0">
                <a:solidFill>
                  <a:schemeClr val="tx1"/>
                </a:solidFill>
              </a:rPr>
              <a:t> у </a:t>
            </a:r>
            <a:r>
              <a:rPr lang="ru-RU" sz="2000" dirty="0" err="1">
                <a:solidFill>
                  <a:schemeClr val="tx1"/>
                </a:solidFill>
              </a:rPr>
              <a:t>спільному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користуванні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всіх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країн</a:t>
            </a:r>
            <a:r>
              <a:rPr lang="ru-RU" sz="2000" dirty="0">
                <a:solidFill>
                  <a:schemeClr val="tx1"/>
                </a:solidFill>
              </a:rPr>
              <a:t> і </a:t>
            </a:r>
            <a:r>
              <a:rPr lang="ru-RU" sz="2000" dirty="0" err="1">
                <a:solidFill>
                  <a:schemeClr val="tx1"/>
                </a:solidFill>
              </a:rPr>
              <a:t>народів</a:t>
            </a:r>
            <a:r>
              <a:rPr lang="ru-RU" sz="2000" dirty="0">
                <a:solidFill>
                  <a:schemeClr val="tx1"/>
                </a:solidFill>
              </a:rPr>
              <a:t>, у тому </a:t>
            </a:r>
            <a:r>
              <a:rPr lang="ru-RU" sz="2000" dirty="0" err="1">
                <a:solidFill>
                  <a:schemeClr val="tx1"/>
                </a:solidFill>
              </a:rPr>
              <a:t>числі</a:t>
            </a:r>
            <a:r>
              <a:rPr lang="ru-RU" sz="2000" dirty="0">
                <a:solidFill>
                  <a:schemeClr val="tx1"/>
                </a:solidFill>
              </a:rPr>
              <a:t> й </a:t>
            </a:r>
            <a:r>
              <a:rPr lang="ru-RU" sz="2000" dirty="0" err="1">
                <a:solidFill>
                  <a:schemeClr val="tx1"/>
                </a:solidFill>
              </a:rPr>
              <a:t>країн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внутрішньоконтинентальних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err="1">
                <a:solidFill>
                  <a:schemeClr val="tx1"/>
                </a:solidFill>
              </a:rPr>
              <a:t>що</a:t>
            </a:r>
            <a:r>
              <a:rPr lang="ru-RU" sz="2000" dirty="0">
                <a:solidFill>
                  <a:schemeClr val="tx1"/>
                </a:solidFill>
              </a:rPr>
              <a:t> не </a:t>
            </a:r>
            <a:r>
              <a:rPr lang="ru-RU" sz="2000" dirty="0" err="1">
                <a:solidFill>
                  <a:schemeClr val="tx1"/>
                </a:solidFill>
              </a:rPr>
              <a:t>мають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безпосереднього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виходу</a:t>
            </a:r>
            <a:r>
              <a:rPr lang="ru-RU" sz="2000" dirty="0">
                <a:solidFill>
                  <a:schemeClr val="tx1"/>
                </a:solidFill>
              </a:rPr>
              <a:t> до них.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just"/>
            <a:r>
              <a:rPr lang="ru-RU" dirty="0" err="1" smtClean="0"/>
              <a:t>Окремий</a:t>
            </a:r>
            <a:r>
              <a:rPr lang="ru-RU" dirty="0" smtClean="0"/>
              <a:t> </a:t>
            </a:r>
            <a:r>
              <a:rPr lang="ru-RU" dirty="0"/>
              <a:t>статус </a:t>
            </a:r>
            <a:r>
              <a:rPr lang="ru-RU" dirty="0" err="1"/>
              <a:t>має</a:t>
            </a:r>
            <a:r>
              <a:rPr lang="ru-RU" dirty="0"/>
              <a:t> так звана </a:t>
            </a:r>
            <a:r>
              <a:rPr lang="ru-RU" dirty="0" err="1"/>
              <a:t>виключна</a:t>
            </a:r>
            <a:r>
              <a:rPr lang="ru-RU" dirty="0"/>
              <a:t> </a:t>
            </a:r>
            <a:r>
              <a:rPr lang="ru-RU" dirty="0" err="1"/>
              <a:t>морська</a:t>
            </a:r>
            <a:r>
              <a:rPr lang="ru-RU" dirty="0"/>
              <a:t> </a:t>
            </a:r>
            <a:r>
              <a:rPr lang="ru-RU" dirty="0" err="1"/>
              <a:t>економічна</a:t>
            </a:r>
            <a:r>
              <a:rPr lang="ru-RU" dirty="0"/>
              <a:t> зона,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прилягає</a:t>
            </a:r>
            <a:r>
              <a:rPr lang="ru-RU" dirty="0"/>
              <a:t> до </a:t>
            </a:r>
            <a:r>
              <a:rPr lang="ru-RU" dirty="0" err="1"/>
              <a:t>кордонів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вихід</a:t>
            </a:r>
            <a:r>
              <a:rPr lang="ru-RU" dirty="0"/>
              <a:t> до моря.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акваторія</a:t>
            </a:r>
            <a:r>
              <a:rPr lang="ru-RU" dirty="0"/>
              <a:t> на </a:t>
            </a:r>
            <a:r>
              <a:rPr lang="ru-RU" dirty="0" err="1"/>
              <a:t>відстань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200</a:t>
            </a:r>
            <a:r>
              <a:rPr lang="ru-RU" dirty="0"/>
              <a:t> миль </a:t>
            </a:r>
            <a:r>
              <a:rPr lang="ru-RU" dirty="0" err="1"/>
              <a:t>від</a:t>
            </a:r>
            <a:r>
              <a:rPr lang="ru-RU" dirty="0"/>
              <a:t> берега, </a:t>
            </a:r>
            <a:r>
              <a:rPr lang="ru-RU" dirty="0" err="1"/>
              <a:t>глибину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500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/>
              <a:t>м шельфу та материкового </a:t>
            </a:r>
            <a:r>
              <a:rPr lang="ru-RU" dirty="0" err="1"/>
              <a:t>схилу</a:t>
            </a:r>
            <a:r>
              <a:rPr lang="ru-RU" dirty="0"/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4968552" cy="3028186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01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FF0000"/>
                </a:solidFill>
              </a:rPr>
              <a:t>Антарктида</a:t>
            </a:r>
            <a:r>
              <a:rPr lang="ru-RU" sz="2400" dirty="0">
                <a:solidFill>
                  <a:schemeClr val="tx1"/>
                </a:solidFill>
              </a:rPr>
              <a:t> - </a:t>
            </a:r>
            <a:r>
              <a:rPr lang="ru-RU" sz="2400" dirty="0" err="1">
                <a:solidFill>
                  <a:schemeClr val="tx1"/>
                </a:solidFill>
              </a:rPr>
              <a:t>це</a:t>
            </a:r>
            <a:r>
              <a:rPr lang="ru-RU" sz="2400" dirty="0">
                <a:solidFill>
                  <a:schemeClr val="tx1"/>
                </a:solidFill>
              </a:rPr>
              <a:t> нейтральна </a:t>
            </a:r>
            <a:r>
              <a:rPr lang="ru-RU" sz="2400" dirty="0" err="1">
                <a:solidFill>
                  <a:schemeClr val="tx1"/>
                </a:solidFill>
              </a:rPr>
              <a:t>демілітаризована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територія</a:t>
            </a:r>
            <a:r>
              <a:rPr lang="ru-RU" sz="2400" dirty="0">
                <a:solidFill>
                  <a:schemeClr val="tx1"/>
                </a:solidFill>
              </a:rPr>
              <a:t>, яку не </a:t>
            </a:r>
            <a:r>
              <a:rPr lang="ru-RU" sz="2400" dirty="0" err="1">
                <a:solidFill>
                  <a:schemeClr val="tx1"/>
                </a:solidFill>
              </a:rPr>
              <a:t>можна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використовувати</a:t>
            </a:r>
            <a:r>
              <a:rPr lang="ru-RU" sz="2400" dirty="0">
                <a:solidFill>
                  <a:schemeClr val="tx1"/>
                </a:solidFill>
              </a:rPr>
              <a:t> як </a:t>
            </a:r>
            <a:r>
              <a:rPr lang="ru-RU" sz="2400" dirty="0" err="1">
                <a:solidFill>
                  <a:schemeClr val="tx1"/>
                </a:solidFill>
              </a:rPr>
              <a:t>військову</a:t>
            </a:r>
            <a:r>
              <a:rPr lang="ru-RU" sz="2400" dirty="0">
                <a:solidFill>
                  <a:schemeClr val="tx1"/>
                </a:solidFill>
              </a:rPr>
              <a:t> базу </a:t>
            </a:r>
            <a:r>
              <a:rPr lang="ru-RU" sz="2400" dirty="0" err="1">
                <a:solidFill>
                  <a:schemeClr val="tx1"/>
                </a:solidFill>
              </a:rPr>
              <a:t>або</a:t>
            </a:r>
            <a:r>
              <a:rPr lang="ru-RU" sz="2400" dirty="0">
                <a:solidFill>
                  <a:schemeClr val="tx1"/>
                </a:solidFill>
              </a:rPr>
              <a:t> театр </a:t>
            </a:r>
            <a:r>
              <a:rPr lang="ru-RU" sz="2400" dirty="0" err="1">
                <a:solidFill>
                  <a:schemeClr val="tx1"/>
                </a:solidFill>
              </a:rPr>
              <a:t>воєнних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дій</a:t>
            </a:r>
            <a:r>
              <a:rPr lang="ru-RU" sz="2400" dirty="0">
                <a:solidFill>
                  <a:schemeClr val="tx1"/>
                </a:solidFill>
              </a:rPr>
              <a:t>, там </a:t>
            </a:r>
            <a:r>
              <a:rPr lang="ru-RU" sz="2400" dirty="0" err="1">
                <a:solidFill>
                  <a:schemeClr val="tx1"/>
                </a:solidFill>
              </a:rPr>
              <a:t>діє</a:t>
            </a:r>
            <a:r>
              <a:rPr lang="ru-RU" sz="2400" dirty="0">
                <a:solidFill>
                  <a:schemeClr val="tx1"/>
                </a:solidFill>
              </a:rPr>
              <a:t> принцип </a:t>
            </a:r>
            <a:r>
              <a:rPr lang="ru-RU" sz="2400" dirty="0" err="1">
                <a:solidFill>
                  <a:schemeClr val="tx1"/>
                </a:solidFill>
              </a:rPr>
              <a:t>свободи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наукових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досліджень</a:t>
            </a:r>
            <a:r>
              <a:rPr lang="ru-RU" sz="2400" dirty="0">
                <a:solidFill>
                  <a:schemeClr val="tx1"/>
                </a:solidFill>
              </a:rPr>
              <a:t>, і </a:t>
            </a:r>
            <a:r>
              <a:rPr lang="ru-RU" sz="2400" dirty="0" err="1">
                <a:solidFill>
                  <a:schemeClr val="tx1"/>
                </a:solidFill>
              </a:rPr>
              <a:t>кожна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країна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може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надіслати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туди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свої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наукові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експедиції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725144"/>
            <a:ext cx="2857500" cy="179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01224"/>
            <a:ext cx="3919807" cy="209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97152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429594"/>
            <a:ext cx="20955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10708"/>
            <a:ext cx="3640038" cy="209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116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rgbClr val="FF0000"/>
                </a:solidFill>
              </a:rPr>
              <a:t>Державний</a:t>
            </a:r>
            <a:r>
              <a:rPr lang="ru-RU" sz="2400" dirty="0">
                <a:solidFill>
                  <a:srgbClr val="FF0000"/>
                </a:solidFill>
              </a:rPr>
              <a:t> лад </a:t>
            </a:r>
            <a:r>
              <a:rPr lang="ru-RU" sz="2400" dirty="0" err="1">
                <a:solidFill>
                  <a:srgbClr val="FF0000"/>
                </a:solidFill>
              </a:rPr>
              <a:t>країни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FFFF00"/>
                </a:solidFill>
              </a:rPr>
              <a:t>- </a:t>
            </a:r>
            <a:r>
              <a:rPr lang="ru-RU" sz="2400" dirty="0" err="1">
                <a:solidFill>
                  <a:schemeClr val="tx1"/>
                </a:solidFill>
              </a:rPr>
              <a:t>це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спосіб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організації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політичної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влади</a:t>
            </a:r>
            <a:r>
              <a:rPr lang="ru-RU" sz="2400" dirty="0">
                <a:solidFill>
                  <a:schemeClr val="tx1"/>
                </a:solidFill>
              </a:rPr>
              <a:t> на </a:t>
            </a:r>
            <a:r>
              <a:rPr lang="ru-RU" sz="2400" dirty="0" err="1">
                <a:solidFill>
                  <a:schemeClr val="tx1"/>
                </a:solidFill>
              </a:rPr>
              <a:t>її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території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r>
              <a:rPr lang="ru-RU" sz="2400" dirty="0" err="1">
                <a:solidFill>
                  <a:schemeClr val="tx1"/>
                </a:solidFill>
              </a:rPr>
              <a:t>Його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складниками</a:t>
            </a:r>
            <a:r>
              <a:rPr lang="ru-RU" sz="2400" dirty="0">
                <a:solidFill>
                  <a:schemeClr val="tx1"/>
                </a:solidFill>
              </a:rPr>
              <a:t> є 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err="1" smtClean="0">
                <a:solidFill>
                  <a:srgbClr val="FF0000"/>
                </a:solidFill>
              </a:rPr>
              <a:t>форми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правління</a:t>
            </a:r>
            <a:r>
              <a:rPr lang="ru-RU" sz="2400" dirty="0">
                <a:solidFill>
                  <a:srgbClr val="FF0000"/>
                </a:solidFill>
              </a:rPr>
              <a:t> та державного устрою.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719141"/>
            <a:ext cx="8363272" cy="896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/>
              <a:t>За формою </a:t>
            </a:r>
            <a:r>
              <a:rPr lang="ru-RU" sz="3600" dirty="0" err="1"/>
              <a:t>правління</a:t>
            </a:r>
            <a:r>
              <a:rPr lang="ru-RU" sz="3600" dirty="0"/>
              <a:t> </a:t>
            </a:r>
            <a:r>
              <a:rPr lang="ru-RU" sz="3600" dirty="0" err="1"/>
              <a:t>серед</a:t>
            </a:r>
            <a:r>
              <a:rPr lang="ru-RU" sz="3600" dirty="0"/>
              <a:t> </a:t>
            </a:r>
            <a:r>
              <a:rPr lang="ru-RU" sz="3600" dirty="0" err="1"/>
              <a:t>країн</a:t>
            </a:r>
            <a:r>
              <a:rPr lang="ru-RU" sz="3600" dirty="0"/>
              <a:t> </a:t>
            </a:r>
            <a:r>
              <a:rPr lang="ru-RU" sz="3600" dirty="0" err="1"/>
              <a:t>світу</a:t>
            </a:r>
            <a:r>
              <a:rPr lang="ru-RU" sz="3600" dirty="0"/>
              <a:t> </a:t>
            </a:r>
            <a:r>
              <a:rPr lang="ru-RU" sz="3600" dirty="0" err="1"/>
              <a:t>розрізняють</a:t>
            </a:r>
            <a:r>
              <a:rPr lang="ru-RU" sz="3600" dirty="0"/>
              <a:t> </a:t>
            </a:r>
            <a:r>
              <a:rPr lang="ru-RU" sz="3600" dirty="0" err="1">
                <a:solidFill>
                  <a:schemeClr val="tx1"/>
                </a:solidFill>
              </a:rPr>
              <a:t>республіки</a:t>
            </a:r>
            <a:r>
              <a:rPr lang="ru-RU" sz="3600" dirty="0">
                <a:solidFill>
                  <a:schemeClr val="tx1"/>
                </a:solidFill>
              </a:rPr>
              <a:t> і </a:t>
            </a:r>
            <a:r>
              <a:rPr lang="ru-RU" sz="3600" dirty="0" err="1" smtClean="0">
                <a:solidFill>
                  <a:schemeClr val="tx1"/>
                </a:solidFill>
              </a:rPr>
              <a:t>монархії</a:t>
            </a:r>
            <a:endParaRPr lang="ru-RU" sz="36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ru-RU" sz="3600" dirty="0" smtClean="0"/>
          </a:p>
          <a:p>
            <a:pPr marL="0" indent="0" algn="ctr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                      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10537"/>
            <a:ext cx="7268329" cy="3898585"/>
          </a:xfrm>
          <a:prstGeom prst="rect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03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085" y="260648"/>
            <a:ext cx="8640960" cy="1457819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РЕСПУБЛІКА</a:t>
            </a:r>
            <a:r>
              <a:rPr lang="ru-RU" sz="1800" dirty="0" smtClean="0">
                <a:solidFill>
                  <a:schemeClr val="tx1"/>
                </a:solidFill>
              </a:rPr>
              <a:t>-форма </a:t>
            </a:r>
            <a:r>
              <a:rPr lang="ru-RU" sz="1800" dirty="0">
                <a:solidFill>
                  <a:schemeClr val="tx1"/>
                </a:solidFill>
              </a:rPr>
              <a:t>державного </a:t>
            </a:r>
            <a:r>
              <a:rPr lang="ru-RU" sz="1800" dirty="0" err="1">
                <a:solidFill>
                  <a:schemeClr val="tx1"/>
                </a:solidFill>
              </a:rPr>
              <a:t>правління</a:t>
            </a:r>
            <a:r>
              <a:rPr lang="ru-RU" sz="1800" dirty="0">
                <a:solidFill>
                  <a:schemeClr val="tx1"/>
                </a:solidFill>
              </a:rPr>
              <a:t>, за </a:t>
            </a:r>
            <a:r>
              <a:rPr lang="ru-RU" sz="1800" dirty="0" err="1">
                <a:solidFill>
                  <a:schemeClr val="tx1"/>
                </a:solidFill>
              </a:rPr>
              <a:t>якої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верховна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влада</a:t>
            </a:r>
            <a:r>
              <a:rPr lang="ru-RU" sz="1800" dirty="0">
                <a:solidFill>
                  <a:schemeClr val="tx1"/>
                </a:solidFill>
              </a:rPr>
              <a:t> у </a:t>
            </a:r>
            <a:r>
              <a:rPr lang="ru-RU" sz="1800" dirty="0" err="1">
                <a:solidFill>
                  <a:schemeClr val="tx1"/>
                </a:solidFill>
              </a:rPr>
              <a:t>державі</a:t>
            </a:r>
            <a:r>
              <a:rPr lang="ru-RU" sz="1800" dirty="0">
                <a:solidFill>
                  <a:schemeClr val="tx1"/>
                </a:solidFill>
              </a:rPr>
              <a:t> (</a:t>
            </a:r>
            <a:r>
              <a:rPr lang="ru-RU" sz="1800" dirty="0" err="1">
                <a:solidFill>
                  <a:schemeClr val="tx1"/>
                </a:solidFill>
              </a:rPr>
              <a:t>суверенітет</a:t>
            </a:r>
            <a:r>
              <a:rPr lang="ru-RU" sz="1800" dirty="0">
                <a:solidFill>
                  <a:schemeClr val="tx1"/>
                </a:solidFill>
              </a:rPr>
              <a:t>) </a:t>
            </a:r>
            <a:r>
              <a:rPr lang="ru-RU" sz="1800" dirty="0" err="1">
                <a:solidFill>
                  <a:schemeClr val="tx1"/>
                </a:solidFill>
              </a:rPr>
              <a:t>належить</a:t>
            </a:r>
            <a:r>
              <a:rPr lang="ru-RU" sz="1800" dirty="0">
                <a:solidFill>
                  <a:schemeClr val="tx1"/>
                </a:solidFill>
              </a:rPr>
              <a:t> Народу, а </a:t>
            </a:r>
            <a:r>
              <a:rPr lang="ru-RU" sz="1800" dirty="0" err="1">
                <a:solidFill>
                  <a:schemeClr val="tx1"/>
                </a:solidFill>
              </a:rPr>
              <a:t>верховні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органи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державної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влади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обираються</a:t>
            </a:r>
            <a:r>
              <a:rPr lang="ru-RU" sz="1800" dirty="0">
                <a:solidFill>
                  <a:schemeClr val="tx1"/>
                </a:solidFill>
              </a:rPr>
              <a:t> на </a:t>
            </a:r>
            <a:r>
              <a:rPr lang="ru-RU" sz="1800" dirty="0" err="1">
                <a:solidFill>
                  <a:schemeClr val="tx1"/>
                </a:solidFill>
              </a:rPr>
              <a:t>певний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термін</a:t>
            </a:r>
            <a:r>
              <a:rPr lang="ru-RU" sz="1800" dirty="0">
                <a:solidFill>
                  <a:schemeClr val="tx1"/>
                </a:solidFill>
              </a:rPr>
              <a:t>, з </a:t>
            </a:r>
            <a:r>
              <a:rPr lang="ru-RU" sz="1800" dirty="0" err="1">
                <a:solidFill>
                  <a:schemeClr val="tx1"/>
                </a:solidFill>
              </a:rPr>
              <a:t>окресленими</a:t>
            </a:r>
            <a:r>
              <a:rPr lang="ru-RU" sz="1800" dirty="0">
                <a:solidFill>
                  <a:schemeClr val="tx1"/>
                </a:solidFill>
              </a:rPr>
              <a:t> Законом </a:t>
            </a:r>
            <a:r>
              <a:rPr lang="ru-RU" sz="1800" dirty="0" err="1">
                <a:solidFill>
                  <a:schemeClr val="tx1"/>
                </a:solidFill>
              </a:rPr>
              <a:t>повноваженнями</a:t>
            </a:r>
            <a:r>
              <a:rPr lang="ru-RU" sz="1800" dirty="0">
                <a:solidFill>
                  <a:schemeClr val="tx1"/>
                </a:solidFill>
              </a:rPr>
              <a:t>; </a:t>
            </a:r>
            <a:r>
              <a:rPr lang="ru-RU" sz="1800" dirty="0" err="1">
                <a:solidFill>
                  <a:schemeClr val="tx1"/>
                </a:solidFill>
              </a:rPr>
              <a:t>існує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поділ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влади</a:t>
            </a:r>
            <a:r>
              <a:rPr lang="ru-RU" sz="1800" dirty="0">
                <a:solidFill>
                  <a:schemeClr val="tx1"/>
                </a:solidFill>
              </a:rPr>
              <a:t> на </a:t>
            </a:r>
            <a:r>
              <a:rPr lang="ru-RU" sz="1800" dirty="0" err="1">
                <a:solidFill>
                  <a:schemeClr val="tx1"/>
                </a:solidFill>
              </a:rPr>
              <a:t>гілки</a:t>
            </a:r>
            <a:r>
              <a:rPr lang="ru-RU" sz="1800" dirty="0">
                <a:solidFill>
                  <a:schemeClr val="tx1"/>
                </a:solidFill>
              </a:rPr>
              <a:t>: </a:t>
            </a:r>
            <a:r>
              <a:rPr lang="ru-RU" sz="1800" dirty="0" err="1">
                <a:solidFill>
                  <a:schemeClr val="tx1"/>
                </a:solidFill>
              </a:rPr>
              <a:t>законодавчу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 err="1">
                <a:solidFill>
                  <a:schemeClr val="tx1"/>
                </a:solidFill>
              </a:rPr>
              <a:t>виконавчу</a:t>
            </a:r>
            <a:r>
              <a:rPr lang="ru-RU" sz="1800" dirty="0">
                <a:solidFill>
                  <a:schemeClr val="tx1"/>
                </a:solidFill>
              </a:rPr>
              <a:t>, </a:t>
            </a:r>
            <a:r>
              <a:rPr lang="ru-RU" sz="1800" dirty="0" err="1">
                <a:solidFill>
                  <a:schemeClr val="tx1"/>
                </a:solidFill>
              </a:rPr>
              <a:t>судову</a:t>
            </a:r>
            <a:r>
              <a:rPr lang="ru-RU" sz="1800" dirty="0">
                <a:solidFill>
                  <a:schemeClr val="tx1"/>
                </a:solidFill>
              </a:rPr>
              <a:t>. Народ у </a:t>
            </a:r>
            <a:r>
              <a:rPr lang="ru-RU" sz="1800" dirty="0" err="1">
                <a:solidFill>
                  <a:schemeClr val="tx1"/>
                </a:solidFill>
              </a:rPr>
              <a:t>республіці</a:t>
            </a:r>
            <a:r>
              <a:rPr lang="ru-RU" sz="1800" dirty="0">
                <a:solidFill>
                  <a:schemeClr val="tx1"/>
                </a:solidFill>
              </a:rPr>
              <a:t> — </a:t>
            </a:r>
            <a:r>
              <a:rPr lang="ru-RU" sz="1800" dirty="0" err="1" smtClean="0">
                <a:solidFill>
                  <a:schemeClr val="tx1"/>
                </a:solidFill>
              </a:rPr>
              <a:t>громадяни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r>
              <a:rPr lang="ru-RU" sz="1800" dirty="0">
                <a:solidFill>
                  <a:schemeClr val="tx1"/>
                </a:solidFill>
              </a:rPr>
              <a:t> На 2016 </a:t>
            </a:r>
            <a:r>
              <a:rPr lang="ru-RU" sz="1800" dirty="0" err="1">
                <a:solidFill>
                  <a:schemeClr val="tx1"/>
                </a:solidFill>
              </a:rPr>
              <a:t>рік</a:t>
            </a:r>
            <a:r>
              <a:rPr lang="ru-RU" sz="1800" dirty="0">
                <a:solidFill>
                  <a:schemeClr val="tx1"/>
                </a:solidFill>
              </a:rPr>
              <a:t>, в </a:t>
            </a:r>
            <a:r>
              <a:rPr lang="ru-RU" sz="1800" dirty="0" err="1">
                <a:solidFill>
                  <a:schemeClr val="tx1"/>
                </a:solidFill>
              </a:rPr>
              <a:t>назві</a:t>
            </a:r>
            <a:r>
              <a:rPr lang="ru-RU" sz="1800" dirty="0">
                <a:solidFill>
                  <a:schemeClr val="tx1"/>
                </a:solidFill>
              </a:rPr>
              <a:t> 134 </a:t>
            </a:r>
            <a:r>
              <a:rPr lang="ru-RU" sz="1800" dirty="0" err="1">
                <a:solidFill>
                  <a:schemeClr val="tx1"/>
                </a:solidFill>
              </a:rPr>
              <a:t>країн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світу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err="1">
                <a:solidFill>
                  <a:schemeClr val="tx1"/>
                </a:solidFill>
              </a:rPr>
              <a:t>зі</a:t>
            </a:r>
            <a:r>
              <a:rPr lang="ru-RU" sz="1800" dirty="0">
                <a:solidFill>
                  <a:schemeClr val="tx1"/>
                </a:solidFill>
              </a:rPr>
              <a:t> 199 </a:t>
            </a:r>
            <a:r>
              <a:rPr lang="ru-RU" sz="1800" dirty="0" err="1">
                <a:solidFill>
                  <a:schemeClr val="tx1"/>
                </a:solidFill>
              </a:rPr>
              <a:t>міститься</a:t>
            </a:r>
            <a:r>
              <a:rPr lang="ru-RU" sz="1800" dirty="0">
                <a:solidFill>
                  <a:schemeClr val="tx1"/>
                </a:solidFill>
              </a:rPr>
              <a:t> слово </a:t>
            </a:r>
            <a:r>
              <a:rPr lang="ru-RU" sz="1800" dirty="0" smtClean="0">
                <a:solidFill>
                  <a:schemeClr val="tx1"/>
                </a:solidFill>
              </a:rPr>
              <a:t>«</a:t>
            </a:r>
            <a:r>
              <a:rPr lang="ru-RU" sz="1800" dirty="0" err="1" smtClean="0">
                <a:solidFill>
                  <a:schemeClr val="tx1"/>
                </a:solidFill>
              </a:rPr>
              <a:t>Республіка</a:t>
            </a:r>
            <a:r>
              <a:rPr lang="ru-RU" sz="1800" dirty="0" smtClean="0">
                <a:solidFill>
                  <a:schemeClr val="tx1"/>
                </a:solidFill>
              </a:rPr>
              <a:t>»</a:t>
            </a:r>
            <a:br>
              <a:rPr lang="ru-RU" sz="1800" dirty="0" smtClean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uk-UA" dirty="0" smtClean="0"/>
              <a:t>     ПРЕЗИДЕНТСЬКА                                 ПАРЛАМЕНТСЬКА</a:t>
            </a:r>
          </a:p>
          <a:p>
            <a:r>
              <a:rPr lang="uk-UA" dirty="0"/>
              <a:t>в</a:t>
            </a:r>
            <a:r>
              <a:rPr lang="uk-UA" dirty="0" smtClean="0"/>
              <a:t>иконавчу владу                                парламент контролює          </a:t>
            </a:r>
            <a:endParaRPr lang="uk-UA" dirty="0"/>
          </a:p>
          <a:p>
            <a:r>
              <a:rPr lang="uk-UA" dirty="0" smtClean="0"/>
              <a:t>очолює президент                                  уряд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 smtClean="0"/>
              <a:t>                                           ЗМІШАНА</a:t>
            </a:r>
            <a:endParaRPr lang="uk-UA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3384376" cy="1851858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924944"/>
            <a:ext cx="3528392" cy="185185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229200"/>
            <a:ext cx="1279029" cy="1279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57" y="5054326"/>
            <a:ext cx="280987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117984"/>
            <a:ext cx="3024336" cy="1390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56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МОНАРХІЯ</a:t>
            </a:r>
            <a:r>
              <a:rPr lang="ru-RU" sz="1400" dirty="0" smtClean="0">
                <a:solidFill>
                  <a:schemeClr val="tx1"/>
                </a:solidFill>
              </a:rPr>
              <a:t> — </a:t>
            </a:r>
            <a:r>
              <a:rPr lang="ru-RU" sz="1400" dirty="0">
                <a:solidFill>
                  <a:schemeClr val="tx1"/>
                </a:solidFill>
              </a:rPr>
              <a:t>форма державного </a:t>
            </a:r>
            <a:r>
              <a:rPr lang="ru-RU" sz="1400" dirty="0" err="1">
                <a:solidFill>
                  <a:schemeClr val="tx1"/>
                </a:solidFill>
              </a:rPr>
              <a:t>правління</a:t>
            </a:r>
            <a:r>
              <a:rPr lang="ru-RU" sz="1400" dirty="0">
                <a:solidFill>
                  <a:schemeClr val="tx1"/>
                </a:solidFill>
              </a:rPr>
              <a:t>, за </a:t>
            </a:r>
            <a:r>
              <a:rPr lang="ru-RU" sz="1400" dirty="0" err="1">
                <a:solidFill>
                  <a:schemeClr val="tx1"/>
                </a:solidFill>
              </a:rPr>
              <a:t>якої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найвища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державна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влада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</a:rPr>
              <a:t>повністю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або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частково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належить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одній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особі</a:t>
            </a:r>
            <a:r>
              <a:rPr lang="ru-RU" sz="1400" dirty="0">
                <a:solidFill>
                  <a:schemeClr val="tx1"/>
                </a:solidFill>
              </a:rPr>
              <a:t> — 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монархові</a:t>
            </a:r>
            <a:r>
              <a:rPr lang="ru-RU" sz="1400" dirty="0">
                <a:solidFill>
                  <a:schemeClr val="tx1"/>
                </a:solidFill>
              </a:rPr>
              <a:t>.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Главою </a:t>
            </a:r>
            <a:r>
              <a:rPr lang="ru-RU" sz="1400" dirty="0" err="1">
                <a:solidFill>
                  <a:schemeClr val="tx1"/>
                </a:solidFill>
              </a:rPr>
              <a:t>держави</a:t>
            </a:r>
            <a:r>
              <a:rPr lang="ru-RU" sz="1400" dirty="0">
                <a:solidFill>
                  <a:schemeClr val="tx1"/>
                </a:solidFill>
              </a:rPr>
              <a:t> є монарх, </a:t>
            </a:r>
            <a:r>
              <a:rPr lang="ru-RU" sz="1400" dirty="0" err="1">
                <a:solidFill>
                  <a:schemeClr val="tx1"/>
                </a:solidFill>
              </a:rPr>
              <a:t>тобто</a:t>
            </a:r>
            <a:r>
              <a:rPr lang="ru-RU" sz="1400" dirty="0">
                <a:solidFill>
                  <a:schemeClr val="tx1"/>
                </a:solidFill>
              </a:rPr>
              <a:t> в </a:t>
            </a:r>
            <a:r>
              <a:rPr lang="ru-RU" sz="1400" dirty="0" err="1">
                <a:solidFill>
                  <a:schemeClr val="tx1"/>
                </a:solidFill>
              </a:rPr>
              <a:t>його</a:t>
            </a:r>
            <a:r>
              <a:rPr lang="ru-RU" sz="1400" dirty="0">
                <a:solidFill>
                  <a:schemeClr val="tx1"/>
                </a:solidFill>
              </a:rPr>
              <a:t> руках </a:t>
            </a:r>
            <a:r>
              <a:rPr lang="ru-RU" sz="1400" dirty="0" err="1">
                <a:solidFill>
                  <a:schemeClr val="tx1"/>
                </a:solidFill>
              </a:rPr>
              <a:t>сконцентрована</a:t>
            </a:r>
            <a:r>
              <a:rPr lang="ru-RU" sz="1400" dirty="0">
                <a:solidFill>
                  <a:schemeClr val="tx1"/>
                </a:solidFill>
              </a:rPr>
              <a:t> вся </a:t>
            </a:r>
            <a:r>
              <a:rPr lang="ru-RU" sz="1400" dirty="0" err="1">
                <a:solidFill>
                  <a:schemeClr val="tx1"/>
                </a:solidFill>
              </a:rPr>
              <a:t>державна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</a:rPr>
              <a:t>влада</a:t>
            </a: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Влада, як правило, </a:t>
            </a:r>
            <a:r>
              <a:rPr lang="ru-RU" sz="1400" dirty="0" err="1">
                <a:solidFill>
                  <a:schemeClr val="tx1"/>
                </a:solidFill>
              </a:rPr>
              <a:t>передається</a:t>
            </a:r>
            <a:r>
              <a:rPr lang="ru-RU" sz="1400" dirty="0">
                <a:solidFill>
                  <a:schemeClr val="tx1"/>
                </a:solidFill>
              </a:rPr>
              <a:t> у </a:t>
            </a:r>
            <a:r>
              <a:rPr lang="ru-RU" sz="1400" dirty="0" err="1">
                <a:solidFill>
                  <a:schemeClr val="tx1"/>
                </a:solidFill>
              </a:rPr>
              <a:t>спадок</a:t>
            </a:r>
            <a:r>
              <a:rPr lang="ru-RU" sz="1400" dirty="0">
                <a:solidFill>
                  <a:schemeClr val="tx1"/>
                </a:solidFill>
              </a:rPr>
              <a:t> і </a:t>
            </a:r>
            <a:r>
              <a:rPr lang="ru-RU" sz="1400" dirty="0" err="1">
                <a:solidFill>
                  <a:schemeClr val="tx1"/>
                </a:solidFill>
              </a:rPr>
              <a:t>зберігається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довічно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Проте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існують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монархії</a:t>
            </a:r>
            <a:r>
              <a:rPr lang="ru-RU" sz="1400" dirty="0">
                <a:solidFill>
                  <a:schemeClr val="tx1"/>
                </a:solidFill>
              </a:rPr>
              <a:t>, в </a:t>
            </a:r>
            <a:r>
              <a:rPr lang="ru-RU" sz="1400" dirty="0" err="1">
                <a:solidFill>
                  <a:schemeClr val="tx1"/>
                </a:solidFill>
              </a:rPr>
              <a:t>яких</a:t>
            </a:r>
            <a:r>
              <a:rPr lang="ru-RU" sz="1400" dirty="0">
                <a:solidFill>
                  <a:schemeClr val="tx1"/>
                </a:solidFill>
              </a:rPr>
              <a:t> монарх </a:t>
            </a:r>
            <a:r>
              <a:rPr lang="ru-RU" sz="1400" dirty="0" err="1">
                <a:solidFill>
                  <a:schemeClr val="tx1"/>
                </a:solidFill>
              </a:rPr>
              <a:t>обирається</a:t>
            </a:r>
            <a:r>
              <a:rPr lang="ru-RU" sz="1400" dirty="0">
                <a:solidFill>
                  <a:schemeClr val="tx1"/>
                </a:solidFill>
              </a:rPr>
              <a:t> шляхом </a:t>
            </a:r>
            <a:r>
              <a:rPr lang="ru-RU" sz="1400" dirty="0" err="1">
                <a:solidFill>
                  <a:schemeClr val="tx1"/>
                </a:solidFill>
              </a:rPr>
              <a:t>виборів</a:t>
            </a:r>
            <a:r>
              <a:rPr lang="ru-RU" sz="1400" dirty="0">
                <a:solidFill>
                  <a:schemeClr val="tx1"/>
                </a:solidFill>
              </a:rPr>
              <a:t> (</a:t>
            </a:r>
            <a:r>
              <a:rPr lang="ru-RU" sz="1400" dirty="0" err="1">
                <a:solidFill>
                  <a:schemeClr val="tx1"/>
                </a:solidFill>
              </a:rPr>
              <a:t>Малайзія</a:t>
            </a:r>
            <a:r>
              <a:rPr lang="ru-RU" sz="1400" dirty="0">
                <a:solidFill>
                  <a:schemeClr val="tx1"/>
                </a:solidFill>
              </a:rPr>
              <a:t>).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Монарх не </a:t>
            </a:r>
            <a:r>
              <a:rPr lang="ru-RU" sz="1400" dirty="0" err="1">
                <a:solidFill>
                  <a:schemeClr val="tx1"/>
                </a:solidFill>
              </a:rPr>
              <a:t>несе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юридичної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відповідальності</a:t>
            </a:r>
            <a:r>
              <a:rPr lang="ru-RU" sz="1400" dirty="0">
                <a:solidFill>
                  <a:schemeClr val="tx1"/>
                </a:solidFill>
              </a:rPr>
              <a:t> і конкретно </a:t>
            </a:r>
            <a:r>
              <a:rPr lang="ru-RU" sz="1400" dirty="0" err="1">
                <a:solidFill>
                  <a:schemeClr val="tx1"/>
                </a:solidFill>
              </a:rPr>
              <a:t>політичної</a:t>
            </a:r>
            <a:r>
              <a:rPr lang="ru-RU" sz="1400" dirty="0">
                <a:solidFill>
                  <a:schemeClr val="tx1"/>
                </a:solidFill>
              </a:rPr>
              <a:t> за </a:t>
            </a:r>
            <a:r>
              <a:rPr lang="ru-RU" sz="1400" dirty="0" err="1">
                <a:solidFill>
                  <a:schemeClr val="tx1"/>
                </a:solidFill>
              </a:rPr>
              <a:t>результати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свого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</a:rPr>
              <a:t>правління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. </a:t>
            </a:r>
            <a:r>
              <a:rPr lang="ru-RU" sz="1400" dirty="0">
                <a:solidFill>
                  <a:schemeClr val="tx1"/>
                </a:solidFill>
              </a:rPr>
              <a:t>За </a:t>
            </a:r>
            <a:r>
              <a:rPr lang="ru-RU" sz="1400" dirty="0" err="1">
                <a:solidFill>
                  <a:schemeClr val="tx1"/>
                </a:solidFill>
              </a:rPr>
              <a:t>його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помилки</a:t>
            </a:r>
            <a:r>
              <a:rPr lang="ru-RU" sz="1400" dirty="0">
                <a:solidFill>
                  <a:schemeClr val="tx1"/>
                </a:solidFill>
              </a:rPr>
              <a:t> і за </a:t>
            </a:r>
            <a:r>
              <a:rPr lang="ru-RU" sz="1400" dirty="0" err="1">
                <a:solidFill>
                  <a:schemeClr val="tx1"/>
                </a:solidFill>
              </a:rPr>
              <a:t>зловживання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посадою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відповідають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державні</a:t>
            </a:r>
            <a:r>
              <a:rPr lang="ru-RU" sz="1400" dirty="0">
                <a:solidFill>
                  <a:schemeClr val="tx1"/>
                </a:solidFill>
              </a:rPr>
              <a:t> чиновники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52528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             Абсолютна                                           Обмежена    </a:t>
            </a:r>
            <a:r>
              <a:rPr lang="uk-UA" dirty="0" smtClean="0"/>
              <a:t>                                                                                              </a:t>
            </a:r>
          </a:p>
          <a:p>
            <a:r>
              <a:rPr lang="uk-UA" dirty="0" smtClean="0"/>
              <a:t>(</a:t>
            </a:r>
            <a:r>
              <a:rPr lang="uk-UA" dirty="0" err="1" smtClean="0"/>
              <a:t>необмежена,теократична</a:t>
            </a:r>
            <a:r>
              <a:rPr lang="uk-UA" dirty="0" smtClean="0"/>
              <a:t>)    (</a:t>
            </a:r>
            <a:r>
              <a:rPr lang="uk-UA" dirty="0" err="1" smtClean="0"/>
              <a:t>конституційна,прламентська</a:t>
            </a:r>
            <a:r>
              <a:rPr lang="uk-UA" dirty="0" smtClean="0"/>
              <a:t>)</a:t>
            </a:r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708921"/>
            <a:ext cx="1944800" cy="152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24944"/>
            <a:ext cx="2088232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71" y="4797152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24944"/>
            <a:ext cx="28479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526" y="4990417"/>
            <a:ext cx="2177091" cy="1213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059" y="4797153"/>
            <a:ext cx="2154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51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108</TotalTime>
  <Words>701</Words>
  <Application>Microsoft Office PowerPoint</Application>
  <PresentationFormat>Екран (4:3)</PresentationFormat>
  <Paragraphs>84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Tahoma</vt:lpstr>
      <vt:lpstr>Tw Cen MT</vt:lpstr>
      <vt:lpstr>Паркет</vt:lpstr>
      <vt:lpstr>Презентація PowerPoint</vt:lpstr>
      <vt:lpstr>Презентація PowerPoint</vt:lpstr>
      <vt:lpstr>Презентація PowerPoint</vt:lpstr>
      <vt:lpstr>Залежні території, перебувають під політичним чи військовим контролем однієї із суверенних держав. Найбільш поширеною історичною формою залежних територій були колонії території, де політичну владу повністю контролювала країна метрополія. </vt:lpstr>
      <vt:lpstr>Води (акваторія) відкритого моря перебувають у спільному користуванні всіх країн і народів, у тому числі й країн внутрішньоконтинентальних, що не мають безпосереднього виходу до них. </vt:lpstr>
      <vt:lpstr>Антарктида - це нейтральна демілітаризована територія, яку не можна використовувати як військову базу або театр воєнних дій, там діє принцип свободи наукових досліджень, і кожна країна може надіслати туди свої наукові експедиції. </vt:lpstr>
      <vt:lpstr>Державний лад країни - це спосіб організації політичної влади на її території. Його складниками є  форми правління та державного устрою. </vt:lpstr>
      <vt:lpstr>РЕСПУБЛІКА-форма державного правління, за якої верховна влада у державі (суверенітет) належить Народу, а верховні органи державної влади обираються на певний термін, з окресленими Законом повноваженнями; існує поділ влади на гілки: законодавчу, виконавчу, судову. Народ у республіці — громадяни. На 2016 рік, в назві 134 країн світу зі 199 міститься слово «Республіка» </vt:lpstr>
      <vt:lpstr>МОНАРХІЯ — форма державного правління, за якої найвища державна влада повністю або частково  належить одній особі —  монархові.  Главою держави є монарх, тобто в його руках сконцентрована вся державна влада Влада, як правило, передається у спадок і зберігається довічно.  Проте існують монархії, в яких монарх обирається шляхом виборів (Малайзія). Монарх не несе юридичної відповідальності і конкретно політичної за результати свого правління . За його помилки і за зловживання посадою відповідають державні чиновники</vt:lpstr>
      <vt:lpstr>Співдружність націй</vt:lpstr>
      <vt:lpstr>Джамахірі́я — форма державного правління, відмінна від монархії і республіки, обґрунтована в Третій Всесвітній Теорії Муаммара Каддафі і викладена в першій частині Зеленої книги. Влада зосередженна в руках старост племен</vt:lpstr>
      <vt:lpstr>Державний устрій - це адміністративно-територіальна організація держави.  Розрізняють дві його форми –  унітарну та федеративну. </vt:lpstr>
      <vt:lpstr>ТИПИ КРАЇН ЗА РІВНЕМ ЕКОНОМІЧНОГО І СОЦІАЛЬНОГО РОЗВИТКУ </vt:lpstr>
      <vt:lpstr>ПОМІРКУЙТЕ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Закликовська А.В.</dc:creator>
  <cp:lastModifiedBy>Закликовська А.В.</cp:lastModifiedBy>
  <cp:revision>14</cp:revision>
  <dcterms:created xsi:type="dcterms:W3CDTF">2018-09-08T18:57:53Z</dcterms:created>
  <dcterms:modified xsi:type="dcterms:W3CDTF">2021-08-23T14:58:41Z</dcterms:modified>
</cp:coreProperties>
</file>